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2" r:id="rId5"/>
    <p:sldMasterId id="214748374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Lst>
  <p:sldSz cy="6858000" cx="12192000"/>
  <p:notesSz cx="6858000" cy="9144000"/>
  <p:embeddedFontLst>
    <p:embeddedFont>
      <p:font typeface="Red Hat Text Medium"/>
      <p:regular r:id="rId162"/>
      <p:bold r:id="rId163"/>
      <p:italic r:id="rId164"/>
      <p:boldItalic r:id="rId165"/>
    </p:embeddedFont>
    <p:embeddedFont>
      <p:font typeface="Roboto"/>
      <p:regular r:id="rId166"/>
      <p:bold r:id="rId167"/>
      <p:italic r:id="rId168"/>
      <p:boldItalic r:id="rId169"/>
    </p:embeddedFont>
    <p:embeddedFont>
      <p:font typeface="Red Hat Display Medium"/>
      <p:regular r:id="rId170"/>
      <p:bold r:id="rId171"/>
      <p:italic r:id="rId172"/>
      <p:boldItalic r:id="rId173"/>
    </p:embeddedFont>
    <p:embeddedFont>
      <p:font typeface="Red Hat Display"/>
      <p:regular r:id="rId174"/>
      <p:bold r:id="rId175"/>
      <p:italic r:id="rId176"/>
      <p:boldItalic r:id="rId177"/>
    </p:embeddedFont>
    <p:embeddedFont>
      <p:font typeface="Overpass SemiBold"/>
      <p:regular r:id="rId178"/>
      <p:bold r:id="rId179"/>
      <p:italic r:id="rId180"/>
      <p:boldItalic r:id="rId181"/>
    </p:embeddedFont>
    <p:embeddedFont>
      <p:font typeface="Red Hat Text"/>
      <p:regular r:id="rId182"/>
      <p:bold r:id="rId183"/>
      <p:italic r:id="rId184"/>
      <p:boldItalic r:id="rId185"/>
    </p:embeddedFont>
    <p:embeddedFont>
      <p:font typeface="Roboto Mono"/>
      <p:regular r:id="rId186"/>
      <p:bold r:id="rId187"/>
      <p:italic r:id="rId188"/>
      <p:boldItalic r:id="rId1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720">
          <p15:clr>
            <a:srgbClr val="A4A3A4"/>
          </p15:clr>
        </p15:guide>
        <p15:guide id="3" pos="576">
          <p15:clr>
            <a:srgbClr val="9AA0A6"/>
          </p15:clr>
        </p15:guide>
        <p15:guide id="4" pos="864">
          <p15:clr>
            <a:srgbClr val="747775"/>
          </p15:clr>
        </p15:guide>
        <p15:guide id="5" pos="1008">
          <p15:clr>
            <a:srgbClr val="747775"/>
          </p15:clr>
        </p15:guide>
        <p15:guide id="6" pos="1152">
          <p15:clr>
            <a:srgbClr val="747775"/>
          </p15:clr>
        </p15:guide>
        <p15:guide id="7" pos="1296">
          <p15:clr>
            <a:srgbClr val="747775"/>
          </p15:clr>
        </p15:guide>
        <p15:guide id="8" pos="1440">
          <p15:clr>
            <a:srgbClr val="747775"/>
          </p15:clr>
        </p15:guide>
        <p15:guide id="9" pos="1584">
          <p15:clr>
            <a:srgbClr val="747775"/>
          </p15:clr>
        </p15:guide>
        <p15:guide id="10" pos="1728">
          <p15:clr>
            <a:srgbClr val="747775"/>
          </p15:clr>
        </p15:guide>
        <p15:guide id="11" pos="1872">
          <p15:clr>
            <a:srgbClr val="747775"/>
          </p15:clr>
        </p15:guide>
        <p15:guide id="12" pos="2016">
          <p15:clr>
            <a:srgbClr val="747775"/>
          </p15:clr>
        </p15:guide>
        <p15:guide id="13" pos="2160">
          <p15:clr>
            <a:srgbClr val="747775"/>
          </p15:clr>
        </p15:guide>
        <p15:guide id="14" pos="2304">
          <p15:clr>
            <a:srgbClr val="747775"/>
          </p15:clr>
        </p15:guide>
        <p15:guide id="15" pos="2448">
          <p15:clr>
            <a:srgbClr val="747775"/>
          </p15:clr>
        </p15:guide>
        <p15:guide id="16" pos="2592">
          <p15:clr>
            <a:srgbClr val="747775"/>
          </p15:clr>
        </p15:guide>
        <p15:guide id="17" pos="2736">
          <p15:clr>
            <a:srgbClr val="747775"/>
          </p15:clr>
        </p15:guide>
        <p15:guide id="18" pos="2880">
          <p15:clr>
            <a:srgbClr val="747775"/>
          </p15:clr>
        </p15:guide>
        <p15:guide id="19" pos="3024">
          <p15:clr>
            <a:srgbClr val="747775"/>
          </p15:clr>
        </p15:guide>
        <p15:guide id="20" pos="3168">
          <p15:clr>
            <a:srgbClr val="747775"/>
          </p15:clr>
        </p15:guide>
        <p15:guide id="21" pos="3312">
          <p15:clr>
            <a:srgbClr val="747775"/>
          </p15:clr>
        </p15:guide>
        <p15:guide id="22" pos="3456">
          <p15:clr>
            <a:srgbClr val="747775"/>
          </p15:clr>
        </p15:guide>
        <p15:guide id="23" pos="3600">
          <p15:clr>
            <a:srgbClr val="747775"/>
          </p15:clr>
        </p15:guide>
        <p15:guide id="24" pos="3744">
          <p15:clr>
            <a:srgbClr val="747775"/>
          </p15:clr>
        </p15:guide>
        <p15:guide id="25" pos="3888">
          <p15:clr>
            <a:srgbClr val="747775"/>
          </p15:clr>
        </p15:guide>
        <p15:guide id="26" pos="4032">
          <p15:clr>
            <a:srgbClr val="747775"/>
          </p15:clr>
        </p15:guide>
        <p15:guide id="27" pos="4176">
          <p15:clr>
            <a:srgbClr val="747775"/>
          </p15:clr>
        </p15:guide>
        <p15:guide id="28" pos="4320">
          <p15:clr>
            <a:srgbClr val="747775"/>
          </p15:clr>
        </p15:guide>
        <p15:guide id="29" pos="4464">
          <p15:clr>
            <a:srgbClr val="747775"/>
          </p15:clr>
        </p15:guide>
        <p15:guide id="30" pos="4608">
          <p15:clr>
            <a:srgbClr val="747775"/>
          </p15:clr>
        </p15:guide>
        <p15:guide id="31" pos="4752">
          <p15:clr>
            <a:srgbClr val="747775"/>
          </p15:clr>
        </p15:guide>
        <p15:guide id="32" pos="4896">
          <p15:clr>
            <a:srgbClr val="747775"/>
          </p15:clr>
        </p15:guide>
        <p15:guide id="33" pos="5040">
          <p15:clr>
            <a:srgbClr val="747775"/>
          </p15:clr>
        </p15:guide>
        <p15:guide id="34" pos="5184">
          <p15:clr>
            <a:srgbClr val="747775"/>
          </p15:clr>
        </p15:guide>
        <p15:guide id="35" pos="5328">
          <p15:clr>
            <a:srgbClr val="747775"/>
          </p15:clr>
        </p15:guide>
        <p15:guide id="36" pos="5472">
          <p15:clr>
            <a:srgbClr val="747775"/>
          </p15:clr>
        </p15:guide>
        <p15:guide id="37" pos="5616">
          <p15:clr>
            <a:srgbClr val="747775"/>
          </p15:clr>
        </p15:guide>
        <p15:guide id="38" pos="5760">
          <p15:clr>
            <a:srgbClr val="747775"/>
          </p15:clr>
        </p15:guide>
        <p15:guide id="39" pos="5904">
          <p15:clr>
            <a:srgbClr val="747775"/>
          </p15:clr>
        </p15:guide>
        <p15:guide id="40" pos="6048">
          <p15:clr>
            <a:srgbClr val="747775"/>
          </p15:clr>
        </p15:guide>
        <p15:guide id="41" pos="6192">
          <p15:clr>
            <a:srgbClr val="747775"/>
          </p15:clr>
        </p15:guide>
        <p15:guide id="42" pos="6336">
          <p15:clr>
            <a:srgbClr val="747775"/>
          </p15:clr>
        </p15:guide>
        <p15:guide id="43" pos="6480">
          <p15:clr>
            <a:srgbClr val="747775"/>
          </p15:clr>
        </p15:guide>
        <p15:guide id="44" pos="6624">
          <p15:clr>
            <a:srgbClr val="747775"/>
          </p15:clr>
        </p15:guide>
        <p15:guide id="45" pos="6768">
          <p15:clr>
            <a:srgbClr val="747775"/>
          </p15:clr>
        </p15:guide>
        <p15:guide id="46" pos="6912">
          <p15:clr>
            <a:srgbClr val="747775"/>
          </p15:clr>
        </p15:guide>
        <p15:guide id="47" pos="7056">
          <p15:clr>
            <a:srgbClr val="747775"/>
          </p15:clr>
        </p15:guide>
        <p15:guide id="48" orient="horz" pos="576">
          <p15:clr>
            <a:srgbClr val="747775"/>
          </p15:clr>
        </p15:guide>
        <p15:guide id="49" orient="horz" pos="720">
          <p15:clr>
            <a:srgbClr val="747775"/>
          </p15:clr>
        </p15:guide>
        <p15:guide id="50" orient="horz" pos="864">
          <p15:clr>
            <a:srgbClr val="747775"/>
          </p15:clr>
        </p15:guide>
        <p15:guide id="51" orient="horz" pos="1728">
          <p15:clr>
            <a:srgbClr val="747775"/>
          </p15:clr>
        </p15:guide>
        <p15:guide id="52" orient="horz" pos="1008">
          <p15:clr>
            <a:srgbClr val="747775"/>
          </p15:clr>
        </p15:guide>
        <p15:guide id="53" orient="horz" pos="1152">
          <p15:clr>
            <a:srgbClr val="747775"/>
          </p15:clr>
        </p15:guide>
        <p15:guide id="54" orient="horz" pos="1296">
          <p15:clr>
            <a:srgbClr val="747775"/>
          </p15:clr>
        </p15:guide>
        <p15:guide id="55" orient="horz" pos="1440">
          <p15:clr>
            <a:srgbClr val="747775"/>
          </p15:clr>
        </p15:guide>
        <p15:guide id="56" orient="horz" pos="1584">
          <p15:clr>
            <a:srgbClr val="747775"/>
          </p15:clr>
        </p15:guide>
        <p15:guide id="57" orient="horz" pos="1728">
          <p15:clr>
            <a:srgbClr val="747775"/>
          </p15:clr>
        </p15:guide>
        <p15:guide id="58" orient="horz" pos="1872">
          <p15:clr>
            <a:srgbClr val="747775"/>
          </p15:clr>
        </p15:guide>
        <p15:guide id="59" orient="horz" pos="2016">
          <p15:clr>
            <a:srgbClr val="747775"/>
          </p15:clr>
        </p15:guide>
        <p15:guide id="60" orient="horz" pos="2160">
          <p15:clr>
            <a:srgbClr val="747775"/>
          </p15:clr>
        </p15:guide>
        <p15:guide id="61" orient="horz" pos="2304">
          <p15:clr>
            <a:srgbClr val="747775"/>
          </p15:clr>
        </p15:guide>
        <p15:guide id="62" orient="horz" pos="2448">
          <p15:clr>
            <a:srgbClr val="747775"/>
          </p15:clr>
        </p15:guide>
        <p15:guide id="63" orient="horz" pos="2592">
          <p15:clr>
            <a:srgbClr val="747775"/>
          </p15:clr>
        </p15:guide>
        <p15:guide id="64" orient="horz" pos="2736">
          <p15:clr>
            <a:srgbClr val="747775"/>
          </p15:clr>
        </p15:guide>
        <p15:guide id="65" orient="horz" pos="2880">
          <p15:clr>
            <a:srgbClr val="747775"/>
          </p15:clr>
        </p15:guide>
        <p15:guide id="66" orient="horz" pos="3024">
          <p15:clr>
            <a:srgbClr val="747775"/>
          </p15:clr>
        </p15:guide>
        <p15:guide id="67" orient="horz" pos="3168">
          <p15:clr>
            <a:srgbClr val="747775"/>
          </p15:clr>
        </p15:guide>
        <p15:guide id="68" orient="horz" pos="3312">
          <p15:clr>
            <a:srgbClr val="747775"/>
          </p15:clr>
        </p15:guide>
        <p15:guide id="69" orient="horz" pos="3456">
          <p15:clr>
            <a:srgbClr val="747775"/>
          </p15:clr>
        </p15:guide>
        <p15:guide id="70" orient="horz" pos="3600">
          <p15:clr>
            <a:srgbClr val="747775"/>
          </p15:clr>
        </p15:guide>
        <p15:guide id="71" orient="horz" pos="1944">
          <p15:clr>
            <a:srgbClr val="747775"/>
          </p15:clr>
        </p15:guide>
        <p15:guide id="72" orient="horz" pos="1512">
          <p15:clr>
            <a:srgbClr val="747775"/>
          </p15:clr>
        </p15:guide>
        <p15:guide id="73" orient="horz" pos="2088">
          <p15:clr>
            <a:srgbClr val="747775"/>
          </p15:clr>
        </p15:guide>
        <p15:guide id="74" orient="horz" pos="2232">
          <p15:clr>
            <a:srgbClr val="747775"/>
          </p15:clr>
        </p15:guide>
        <p15:guide id="75" orient="horz" pos="2376">
          <p15:clr>
            <a:srgbClr val="747775"/>
          </p15:clr>
        </p15:guide>
        <p15:guide id="76" orient="horz" pos="2664">
          <p15:clr>
            <a:srgbClr val="747775"/>
          </p15:clr>
        </p15:guide>
        <p15:guide id="77" orient="horz" pos="2808">
          <p15:clr>
            <a:srgbClr val="747775"/>
          </p15:clr>
        </p15:guide>
        <p15:guide id="78" orient="horz" pos="3243">
          <p15:clr>
            <a:srgbClr val="747775"/>
          </p15:clr>
        </p15:guide>
        <p15:guide id="79" orient="horz" pos="2952">
          <p15:clr>
            <a:srgbClr val="747775"/>
          </p15:clr>
        </p15:guide>
        <p15:guide id="80" orient="horz" pos="3096">
          <p15:clr>
            <a:srgbClr val="747775"/>
          </p15:clr>
        </p15:guide>
        <p15:guide id="81" pos="2520">
          <p15:clr>
            <a:srgbClr val="747775"/>
          </p15:clr>
        </p15:guide>
        <p15:guide id="82" pos="2665">
          <p15:clr>
            <a:srgbClr val="747775"/>
          </p15:clr>
        </p15:guide>
        <p15:guide id="83" orient="horz" pos="3529">
          <p15:clr>
            <a:srgbClr val="747775"/>
          </p15:clr>
        </p15:guide>
        <p15:guide id="84" orient="horz" pos="3384">
          <p15:clr>
            <a:srgbClr val="747775"/>
          </p15:clr>
        </p15:guide>
        <p15:guide id="85" orient="horz" pos="1800">
          <p15:clr>
            <a:srgbClr val="747775"/>
          </p15:clr>
        </p15:guide>
        <p15:guide id="86" pos="2807">
          <p15:clr>
            <a:srgbClr val="747775"/>
          </p15:clr>
        </p15:guide>
        <p15:guide id="87" orient="horz" pos="1656">
          <p15:clr>
            <a:srgbClr val="747775"/>
          </p15:clr>
        </p15:guide>
        <p15:guide id="88" orient="horz" pos="2520">
          <p15:clr>
            <a:srgbClr val="747775"/>
          </p15:clr>
        </p15:guide>
        <p15:guide id="89" orient="horz" pos="1368">
          <p15:clr>
            <a:srgbClr val="747775"/>
          </p15:clr>
        </p15:guide>
        <p15:guide id="90" orient="horz" pos="1224">
          <p15:clr>
            <a:srgbClr val="747775"/>
          </p15:clr>
        </p15:guide>
        <p15:guide id="91" orient="horz" pos="1077">
          <p15:clr>
            <a:srgbClr val="747775"/>
          </p15:clr>
        </p15:guide>
        <p15:guide id="92" orient="horz" pos="936">
          <p15:clr>
            <a:srgbClr val="747775"/>
          </p15:clr>
        </p15:guide>
        <p15:guide id="93" orient="horz" pos="648">
          <p15:clr>
            <a:srgbClr val="747775"/>
          </p15:clr>
        </p15:guide>
        <p15:guide id="94" orient="horz" pos="79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15B2E4-2D9C-44A8-A1E7-6DE1D1DC3571}">
  <a:tblStyle styleId="{4515B2E4-2D9C-44A8-A1E7-6DE1D1DC35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720"/>
        <p:guide pos="576"/>
        <p:guide pos="864"/>
        <p:guide pos="1008"/>
        <p:guide pos="1152"/>
        <p:guide pos="1296"/>
        <p:guide pos="1440"/>
        <p:guide pos="1584"/>
        <p:guide pos="1728"/>
        <p:guide pos="1872"/>
        <p:guide pos="2016"/>
        <p:guide pos="2160"/>
        <p:guide pos="2304"/>
        <p:guide pos="2448"/>
        <p:guide pos="2592"/>
        <p:guide pos="2736"/>
        <p:guide pos="2880"/>
        <p:guide pos="3024"/>
        <p:guide pos="3168"/>
        <p:guide pos="3312"/>
        <p:guide pos="3456"/>
        <p:guide pos="3600"/>
        <p:guide pos="3744"/>
        <p:guide pos="3888"/>
        <p:guide pos="4032"/>
        <p:guide pos="4176"/>
        <p:guide pos="4320"/>
        <p:guide pos="4464"/>
        <p:guide pos="4608"/>
        <p:guide pos="4752"/>
        <p:guide pos="4896"/>
        <p:guide pos="5040"/>
        <p:guide pos="5184"/>
        <p:guide pos="5328"/>
        <p:guide pos="5472"/>
        <p:guide pos="5616"/>
        <p:guide pos="5760"/>
        <p:guide pos="5904"/>
        <p:guide pos="6048"/>
        <p:guide pos="6192"/>
        <p:guide pos="6336"/>
        <p:guide pos="6480"/>
        <p:guide pos="6624"/>
        <p:guide pos="6768"/>
        <p:guide pos="6912"/>
        <p:guide pos="7056"/>
        <p:guide pos="576" orient="horz"/>
        <p:guide pos="720" orient="horz"/>
        <p:guide pos="864" orient="horz"/>
        <p:guide pos="1728" orient="horz"/>
        <p:guide pos="1008" orient="horz"/>
        <p:guide pos="1152" orient="horz"/>
        <p:guide pos="1296" orient="horz"/>
        <p:guide pos="1440" orient="horz"/>
        <p:guide pos="1584" orient="horz"/>
        <p:guide pos="1728" orient="horz"/>
        <p:guide pos="1872" orient="horz"/>
        <p:guide pos="2016" orient="horz"/>
        <p:guide pos="2160" orient="horz"/>
        <p:guide pos="2304" orient="horz"/>
        <p:guide pos="2448" orient="horz"/>
        <p:guide pos="2592" orient="horz"/>
        <p:guide pos="2736" orient="horz"/>
        <p:guide pos="2880" orient="horz"/>
        <p:guide pos="3024" orient="horz"/>
        <p:guide pos="3168" orient="horz"/>
        <p:guide pos="3312" orient="horz"/>
        <p:guide pos="3456" orient="horz"/>
        <p:guide pos="3600" orient="horz"/>
        <p:guide pos="1944" orient="horz"/>
        <p:guide pos="1512" orient="horz"/>
        <p:guide pos="2088" orient="horz"/>
        <p:guide pos="2232" orient="horz"/>
        <p:guide pos="2376" orient="horz"/>
        <p:guide pos="2664" orient="horz"/>
        <p:guide pos="2808" orient="horz"/>
        <p:guide pos="3243" orient="horz"/>
        <p:guide pos="2952" orient="horz"/>
        <p:guide pos="3096" orient="horz"/>
        <p:guide pos="2520"/>
        <p:guide pos="2665"/>
        <p:guide pos="3529" orient="horz"/>
        <p:guide pos="3384" orient="horz"/>
        <p:guide pos="1800" orient="horz"/>
        <p:guide pos="2807"/>
        <p:guide pos="1656" orient="horz"/>
        <p:guide pos="2520" orient="horz"/>
        <p:guide pos="1368" orient="horz"/>
        <p:guide pos="1224" orient="horz"/>
        <p:guide pos="1077" orient="horz"/>
        <p:guide pos="936" orient="horz"/>
        <p:guide pos="648" orient="horz"/>
        <p:guide pos="7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187" Type="http://schemas.openxmlformats.org/officeDocument/2006/relationships/font" Target="fonts/RobotoMono-bold.fntdata"/><Relationship Id="rId47" Type="http://schemas.openxmlformats.org/officeDocument/2006/relationships/slide" Target="slides/slide40.xml"/><Relationship Id="rId186" Type="http://schemas.openxmlformats.org/officeDocument/2006/relationships/font" Target="fonts/RobotoMono-regular.fntdata"/><Relationship Id="rId185" Type="http://schemas.openxmlformats.org/officeDocument/2006/relationships/font" Target="fonts/RedHatText-boldItalic.fntdata"/><Relationship Id="rId49" Type="http://schemas.openxmlformats.org/officeDocument/2006/relationships/slide" Target="slides/slide42.xml"/><Relationship Id="rId184" Type="http://schemas.openxmlformats.org/officeDocument/2006/relationships/font" Target="fonts/RedHatText-italic.fntdata"/><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89" Type="http://schemas.openxmlformats.org/officeDocument/2006/relationships/font" Target="fonts/RobotoMono-boldItalic.fntdata"/><Relationship Id="rId100" Type="http://schemas.openxmlformats.org/officeDocument/2006/relationships/slide" Target="slides/slide93.xml"/><Relationship Id="rId188" Type="http://schemas.openxmlformats.org/officeDocument/2006/relationships/font" Target="fonts/RobotoMon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font" Target="fonts/RedHatText-bold.fntdata"/><Relationship Id="rId32" Type="http://schemas.openxmlformats.org/officeDocument/2006/relationships/slide" Target="slides/slide25.xml"/><Relationship Id="rId182" Type="http://schemas.openxmlformats.org/officeDocument/2006/relationships/font" Target="fonts/RedHatText-regular.fntdata"/><Relationship Id="rId35" Type="http://schemas.openxmlformats.org/officeDocument/2006/relationships/slide" Target="slides/slide28.xml"/><Relationship Id="rId181" Type="http://schemas.openxmlformats.org/officeDocument/2006/relationships/font" Target="fonts/OverpassSemiBold-boldItalic.fntdata"/><Relationship Id="rId34" Type="http://schemas.openxmlformats.org/officeDocument/2006/relationships/slide" Target="slides/slide27.xml"/><Relationship Id="rId180" Type="http://schemas.openxmlformats.org/officeDocument/2006/relationships/font" Target="fonts/OverpassSemiBold-italic.fntdata"/><Relationship Id="rId37" Type="http://schemas.openxmlformats.org/officeDocument/2006/relationships/slide" Target="slides/slide30.xml"/><Relationship Id="rId176" Type="http://schemas.openxmlformats.org/officeDocument/2006/relationships/font" Target="fonts/RedHatDisplay-italic.fntdata"/><Relationship Id="rId36" Type="http://schemas.openxmlformats.org/officeDocument/2006/relationships/slide" Target="slides/slide29.xml"/><Relationship Id="rId175" Type="http://schemas.openxmlformats.org/officeDocument/2006/relationships/font" Target="fonts/RedHatDisplay-bold.fntdata"/><Relationship Id="rId39" Type="http://schemas.openxmlformats.org/officeDocument/2006/relationships/slide" Target="slides/slide32.xml"/><Relationship Id="rId174" Type="http://schemas.openxmlformats.org/officeDocument/2006/relationships/font" Target="fonts/RedHatDisplay-regular.fntdata"/><Relationship Id="rId38" Type="http://schemas.openxmlformats.org/officeDocument/2006/relationships/slide" Target="slides/slide31.xml"/><Relationship Id="rId173" Type="http://schemas.openxmlformats.org/officeDocument/2006/relationships/font" Target="fonts/RedHatDisplayMedium-boldItalic.fntdata"/><Relationship Id="rId179" Type="http://schemas.openxmlformats.org/officeDocument/2006/relationships/font" Target="fonts/OverpassSemiBold-bold.fntdata"/><Relationship Id="rId178" Type="http://schemas.openxmlformats.org/officeDocument/2006/relationships/font" Target="fonts/OverpassSemiBold-regular.fntdata"/><Relationship Id="rId177" Type="http://schemas.openxmlformats.org/officeDocument/2006/relationships/font" Target="fonts/RedHatDisplay-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font" Target="fonts/RedHatDisplayMedium-italic.fntdata"/><Relationship Id="rId65" Type="http://schemas.openxmlformats.org/officeDocument/2006/relationships/slide" Target="slides/slide58.xml"/><Relationship Id="rId171" Type="http://schemas.openxmlformats.org/officeDocument/2006/relationships/font" Target="fonts/RedHatDisplayMedium-bold.fntdata"/><Relationship Id="rId68" Type="http://schemas.openxmlformats.org/officeDocument/2006/relationships/slide" Target="slides/slide61.xml"/><Relationship Id="rId170" Type="http://schemas.openxmlformats.org/officeDocument/2006/relationships/font" Target="fonts/RedHatDisplayMedium-regular.fntdata"/><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font" Target="fonts/RedHatTextMedium-boldItalic.fntdata"/><Relationship Id="rId69" Type="http://schemas.openxmlformats.org/officeDocument/2006/relationships/slide" Target="slides/slide62.xml"/><Relationship Id="rId164" Type="http://schemas.openxmlformats.org/officeDocument/2006/relationships/font" Target="fonts/RedHatTextMedium-italic.fntdata"/><Relationship Id="rId163" Type="http://schemas.openxmlformats.org/officeDocument/2006/relationships/font" Target="fonts/RedHatTextMedium-bold.fntdata"/><Relationship Id="rId162" Type="http://schemas.openxmlformats.org/officeDocument/2006/relationships/font" Target="fonts/RedHatTextMedium-regular.fntdata"/><Relationship Id="rId169" Type="http://schemas.openxmlformats.org/officeDocument/2006/relationships/font" Target="fonts/Roboto-boldItalic.fntdata"/><Relationship Id="rId168" Type="http://schemas.openxmlformats.org/officeDocument/2006/relationships/font" Target="fonts/Roboto-italic.fntdata"/><Relationship Id="rId167" Type="http://schemas.openxmlformats.org/officeDocument/2006/relationships/font" Target="fonts/Roboto-bold.fntdata"/><Relationship Id="rId166" Type="http://schemas.openxmlformats.org/officeDocument/2006/relationships/font" Target="fonts/Roboto-regular.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d.ht/3jzgYlC" TargetMode="Externa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d.ht/3jzgYl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a299ca227e_0_2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a299ca227e_0_2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3847b5c57f2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3847b5c57f2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380a07e28fb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380a07e28fb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g380a07e28fb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4" name="Google Shape;2474;g380a07e28fb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380a07e28fb_1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380a07e28fb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380a07e28fb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380a07e28fb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380a07e28fb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380a07e28fb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380a07e28fb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380a07e28fb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g380a07e28fb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380a07e28fb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380a07e28fb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380a07e28fb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380a07e28fb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380a07e28fb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b="1" lang="en">
                <a:solidFill>
                  <a:schemeClr val="dk1"/>
                </a:solidFill>
              </a:rPr>
              <a:t>Filtri avanzati:</a:t>
            </a:r>
            <a:r>
              <a:rPr lang="en">
                <a:solidFill>
                  <a:schemeClr val="dk1"/>
                </a:solidFill>
              </a:rPr>
              <a:t> Puoi filtrare per stato della connessione, porta, indirizzo IP,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Statistiche dettagliate TCP:</a:t>
            </a:r>
            <a:r>
              <a:rPr lang="en">
                <a:solidFill>
                  <a:schemeClr val="dk1"/>
                </a:solidFill>
              </a:rPr>
              <a:t> </a:t>
            </a:r>
            <a:r>
              <a:rPr lang="en">
                <a:solidFill>
                  <a:srgbClr val="188038"/>
                </a:solidFill>
                <a:latin typeface="Roboto Mono"/>
                <a:ea typeface="Roboto Mono"/>
                <a:cs typeface="Roboto Mono"/>
                <a:sym typeface="Roboto Mono"/>
              </a:rPr>
              <a:t>ss -s</a:t>
            </a:r>
            <a:r>
              <a:rPr lang="en">
                <a:solidFill>
                  <a:schemeClr val="dk1"/>
                </a:solidFill>
              </a:rPr>
              <a:t> mostra statistiche aggregate sulle connessioni TCP (es. established, orphan, etc.), cosa che </a:t>
            </a:r>
            <a:r>
              <a:rPr lang="en">
                <a:solidFill>
                  <a:srgbClr val="188038"/>
                </a:solidFill>
                <a:latin typeface="Roboto Mono"/>
                <a:ea typeface="Roboto Mono"/>
                <a:cs typeface="Roboto Mono"/>
                <a:sym typeface="Roboto Mono"/>
              </a:rPr>
              <a:t>netstat</a:t>
            </a:r>
            <a:r>
              <a:rPr lang="en">
                <a:solidFill>
                  <a:schemeClr val="dk1"/>
                </a:solidFill>
              </a:rPr>
              <a:t> non fa.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Visualizzazione dei socket UNIX:</a:t>
            </a:r>
            <a:r>
              <a:rPr lang="en">
                <a:solidFill>
                  <a:schemeClr val="dk1"/>
                </a:solidFill>
              </a:rPr>
              <a:t> </a:t>
            </a:r>
            <a:r>
              <a:rPr lang="en">
                <a:solidFill>
                  <a:srgbClr val="188038"/>
                </a:solidFill>
                <a:latin typeface="Roboto Mono"/>
                <a:ea typeface="Roboto Mono"/>
                <a:cs typeface="Roboto Mono"/>
                <a:sym typeface="Roboto Mono"/>
              </a:rPr>
              <a:t>ss -x</a:t>
            </a:r>
            <a:r>
              <a:rPr lang="en">
                <a:solidFill>
                  <a:schemeClr val="dk1"/>
                </a:solidFill>
              </a:rPr>
              <a:t> mostra i socket locali UNIX, utile per debugging di servizi interni.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Associazione PID/Processo:</a:t>
            </a:r>
            <a:r>
              <a:rPr lang="en">
                <a:solidFill>
                  <a:schemeClr val="dk1"/>
                </a:solidFill>
              </a:rPr>
              <a:t> Con </a:t>
            </a:r>
            <a:r>
              <a:rPr lang="en">
                <a:solidFill>
                  <a:srgbClr val="188038"/>
                </a:solidFill>
                <a:latin typeface="Roboto Mono"/>
                <a:ea typeface="Roboto Mono"/>
                <a:cs typeface="Roboto Mono"/>
                <a:sym typeface="Roboto Mono"/>
              </a:rPr>
              <a:t>ss -p</a:t>
            </a:r>
            <a:r>
              <a:rPr lang="en">
                <a:solidFill>
                  <a:schemeClr val="dk1"/>
                </a:solidFill>
              </a:rPr>
              <a:t> puoi vedere quale processo è associato a una connessione, cosa che </a:t>
            </a:r>
            <a:r>
              <a:rPr lang="en">
                <a:solidFill>
                  <a:srgbClr val="188038"/>
                </a:solidFill>
                <a:latin typeface="Roboto Mono"/>
                <a:ea typeface="Roboto Mono"/>
                <a:cs typeface="Roboto Mono"/>
                <a:sym typeface="Roboto Mono"/>
              </a:rPr>
              <a:t>netstat</a:t>
            </a:r>
            <a:r>
              <a:rPr lang="en">
                <a:solidFill>
                  <a:schemeClr val="dk1"/>
                </a:solidFill>
              </a:rPr>
              <a:t> mostra in modo più limitato.</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3832459a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3832459a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3847b5c57f2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3847b5c57f2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g3847b5c57f2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3847b5c57f2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380a07e28fb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380a07e28fb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380a07e28fb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380a07e28fb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380a07e28fb_1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380a07e28fb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380a07e28fb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380a07e28fb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g3847b5c57f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1" name="Google Shape;2601;g3847b5c57f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3832459a22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3832459a22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Quando ci colleghiamo a un server via SSH, dobbiamo essere sicuri di parlare con il server corretto e non con un impostore. Le chiavi host SSH servono proprio a questo: identificano un server in maniera univoca. Ogni server genera delle chiavi diverse per algoritmi come RSA, ECDSA o ED25519. Queste chiavi vengono poi usate dal client per verificare l’identità del server e prevenire attacchi di tipo ‘man-in-the-middle’. Se volessimo dare un’occhiata alle chiavi host presenti sul server, le troviamo normalmente in </a:t>
            </a:r>
            <a:r>
              <a:rPr lang="en">
                <a:solidFill>
                  <a:srgbClr val="188038"/>
                </a:solidFill>
                <a:latin typeface="Roboto Mono"/>
                <a:ea typeface="Roboto Mono"/>
                <a:cs typeface="Roboto Mono"/>
                <a:sym typeface="Roboto Mono"/>
              </a:rPr>
              <a:t>/etc/ssh/ssh_host_*</a:t>
            </a:r>
            <a:r>
              <a:rPr lang="en">
                <a:solidFill>
                  <a:schemeClr val="dk1"/>
                </a:solidFill>
              </a:rPr>
              <a:t>.”</a:t>
            </a:r>
            <a:endParaRPr>
              <a:solidFill>
                <a:schemeClr val="dk1"/>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3832459a22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3832459a22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“Il controllo delle chiavi host è un meccanismo di sicurezza che fa sì che il client SSH verifichi che il server a cui si sta collegando abbia la chiave corretta. In pratica, ogni volta che ci connettiamo, il client confronta la chiave del server con quella che conosce. Per default, questa verifica è attiva e blocca la connessione se la chiave non corrisponde. È possibile disabilitarla, ad esempio con l’opzione </a:t>
            </a:r>
            <a:r>
              <a:rPr lang="en">
                <a:solidFill>
                  <a:srgbClr val="188038"/>
                </a:solidFill>
                <a:latin typeface="Roboto Mono"/>
                <a:ea typeface="Roboto Mono"/>
                <a:cs typeface="Roboto Mono"/>
                <a:sym typeface="Roboto Mono"/>
              </a:rPr>
              <a:t>StrictHostKeyChecking no</a:t>
            </a:r>
            <a:r>
              <a:rPr lang="en">
                <a:solidFill>
                  <a:schemeClr val="dk1"/>
                </a:solidFill>
              </a:rPr>
              <a:t>, ma questa pratica va riservata solo a test, perché riduce la sicurezza. Possiamo configurare questo comportamento a livello globale in </a:t>
            </a:r>
            <a:r>
              <a:rPr lang="en">
                <a:solidFill>
                  <a:srgbClr val="188038"/>
                </a:solidFill>
                <a:latin typeface="Roboto Mono"/>
                <a:ea typeface="Roboto Mono"/>
                <a:cs typeface="Roboto Mono"/>
                <a:sym typeface="Roboto Mono"/>
              </a:rPr>
              <a:t>/etc/ssh/ssh_config</a:t>
            </a:r>
            <a:r>
              <a:rPr lang="en">
                <a:solidFill>
                  <a:schemeClr val="dk1"/>
                </a:solidFill>
              </a:rPr>
              <a:t> oppure per utente in </a:t>
            </a:r>
            <a:r>
              <a:rPr lang="en">
                <a:solidFill>
                  <a:srgbClr val="188038"/>
                </a:solidFill>
                <a:latin typeface="Roboto Mono"/>
                <a:ea typeface="Roboto Mono"/>
                <a:cs typeface="Roboto Mono"/>
                <a:sym typeface="Roboto Mono"/>
              </a:rPr>
              <a:t>~/.ssh/config</a:t>
            </a:r>
            <a:r>
              <a:rPr lang="en">
                <a:solidFill>
                  <a:schemeClr val="dk1"/>
                </a:solidFill>
              </a:rPr>
              <a:t>.</a:t>
            </a:r>
            <a:endParaRPr>
              <a:solidFill>
                <a:schemeClr val="dk1"/>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3832459a22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3832459a22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“Per essere certi che il server sia affidabile, possiamo controllare la fingerprint della sua chiave host. La fingerprint non è altro che un hash della chiave, che possiamo confrontare tra client e server. Questa verifica è particolarmente importante al primo accesso, quando ancora non abbiamo la chiave memorizzata. Sul server, possiamo ottenere la fingerprint di una chiave pubblica con </a:t>
            </a:r>
            <a:r>
              <a:rPr lang="en">
                <a:solidFill>
                  <a:srgbClr val="188038"/>
                </a:solidFill>
                <a:latin typeface="Roboto Mono"/>
                <a:ea typeface="Roboto Mono"/>
                <a:cs typeface="Roboto Mono"/>
                <a:sym typeface="Roboto Mono"/>
              </a:rPr>
              <a:t>ssh-keygen -lf</a:t>
            </a:r>
            <a:r>
              <a:rPr lang="en">
                <a:solidFill>
                  <a:schemeClr val="dk1"/>
                </a:solidFill>
              </a:rPr>
              <a:t>, mentre dal client possiamo usare </a:t>
            </a:r>
            <a:r>
              <a:rPr lang="en">
                <a:solidFill>
                  <a:srgbClr val="188038"/>
                </a:solidFill>
                <a:latin typeface="Roboto Mono"/>
                <a:ea typeface="Roboto Mono"/>
                <a:cs typeface="Roboto Mono"/>
                <a:sym typeface="Roboto Mono"/>
              </a:rPr>
              <a:t>ssh-keyscan</a:t>
            </a:r>
            <a:r>
              <a:rPr lang="en">
                <a:solidFill>
                  <a:schemeClr val="dk1"/>
                </a:solidFill>
              </a:rPr>
              <a:t> per recuperarla e confrontarla.”</a:t>
            </a:r>
            <a:endParaRPr>
              <a:solidFill>
                <a:schemeClr val="dk1"/>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g3832459a22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3832459a22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“A volte può essere necessario rigenerare le chiavi host di un server, ad esempio se sono state compromesse o per aggiornamenti di sicurezza. Questo si fa con </a:t>
            </a:r>
            <a:r>
              <a:rPr lang="en">
                <a:solidFill>
                  <a:srgbClr val="188038"/>
                </a:solidFill>
                <a:latin typeface="Roboto Mono"/>
                <a:ea typeface="Roboto Mono"/>
                <a:cs typeface="Roboto Mono"/>
                <a:sym typeface="Roboto Mono"/>
              </a:rPr>
              <a:t>ssh-keygen</a:t>
            </a:r>
            <a:r>
              <a:rPr lang="en">
                <a:solidFill>
                  <a:schemeClr val="dk1"/>
                </a:solidFill>
              </a:rPr>
              <a:t>, specificando il tipo di chiave e il file dove salvarla. Dopo aver generato le nuove chiavi, è necessario riavviare il servizio SSH per farle entrare in funzione. Va inoltre ricordato che i client che hanno già memorizzato la vecchia chiave dovranno aggiornare il loro </a:t>
            </a:r>
            <a:r>
              <a:rPr lang="en">
                <a:solidFill>
                  <a:srgbClr val="188038"/>
                </a:solidFill>
                <a:latin typeface="Roboto Mono"/>
                <a:ea typeface="Roboto Mono"/>
                <a:cs typeface="Roboto Mono"/>
                <a:sym typeface="Roboto Mono"/>
              </a:rPr>
              <a:t>known_hosts</a:t>
            </a:r>
            <a:r>
              <a:rPr lang="en">
                <a:solidFill>
                  <a:schemeClr val="dk1"/>
                </a:solidFill>
              </a:rPr>
              <a:t>, altrimenti riceveranno un avviso di chiave cambiata.”</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378a63b515c_0_2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378a63b515c_0_2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Courier New"/>
                <a:ea typeface="Courier New"/>
                <a:cs typeface="Courier New"/>
                <a:sym typeface="Courier New"/>
              </a:rPr>
              <a:t>man -f passwd   # mostra tutte le sezioni relative a passwd</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Courier New"/>
                <a:ea typeface="Courier New"/>
                <a:cs typeface="Courier New"/>
                <a:sym typeface="Courier New"/>
              </a:rPr>
              <a:t>man 1 passwd - comando passwd</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man 5 passwd - file /etc/passwd</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Avere più sezioni serve sia per disambiguazione (in caso di più comandi con chiave identica) ma anche per esplorare sezioni diverse attinenti allo stesso comando</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sudo cp mycmd.1 /usr/share/man/man1/</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sudo mandb  # aggiorna il database delle man page</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man ./mycmd.1</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.TH mycmd 1 "27 August 2025" "1.0" "My Custom Command"</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.SH NAME</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mycmd - un comando personalizzato</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.SH SYNOPSIS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.B mycmd</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[opzioni]</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.SH DESCRIPTION</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Questo comando fa qualcosa di utile.</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.SH OPTIONS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.TP</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.B -h</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Mostra l'aiuto.</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.SH EXAMPLES</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mycmd -h</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.SH AUTHOR</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Francesco</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3832459a22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3832459a22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Sul lato client, SSH tiene traccia delle chiavi host dei server già visitati nel file </a:t>
            </a:r>
            <a:r>
              <a:rPr lang="en">
                <a:solidFill>
                  <a:srgbClr val="188038"/>
                </a:solidFill>
                <a:latin typeface="Roboto Mono"/>
                <a:ea typeface="Roboto Mono"/>
                <a:cs typeface="Roboto Mono"/>
                <a:sym typeface="Roboto Mono"/>
              </a:rPr>
              <a:t>~/.ssh/known_hosts</a:t>
            </a:r>
            <a:r>
              <a:rPr lang="en">
                <a:solidFill>
                  <a:schemeClr val="dk1"/>
                </a:solidFill>
              </a:rPr>
              <a:t>. Questo evita che ad ogni connessione il client debba chiedere conferma della chiave. Tuttavia, se un server cambia chiave o viene sostituito, occorre aggiornare questo file, altrimenti la connessione verrà bloccata con un messaggio di errore. Possiamo visualizzare il contenuto con </a:t>
            </a:r>
            <a:r>
              <a:rPr lang="en">
                <a:solidFill>
                  <a:srgbClr val="188038"/>
                </a:solidFill>
                <a:latin typeface="Roboto Mono"/>
                <a:ea typeface="Roboto Mono"/>
                <a:cs typeface="Roboto Mono"/>
                <a:sym typeface="Roboto Mono"/>
              </a:rPr>
              <a:t>cat ~/.ssh/known_hosts</a:t>
            </a:r>
            <a:r>
              <a:rPr lang="en">
                <a:solidFill>
                  <a:schemeClr val="dk1"/>
                </a:solidFill>
              </a:rPr>
              <a:t> e rimuovere chiavi obsolete usando </a:t>
            </a:r>
            <a:r>
              <a:rPr lang="en">
                <a:solidFill>
                  <a:srgbClr val="188038"/>
                </a:solidFill>
                <a:latin typeface="Roboto Mono"/>
                <a:ea typeface="Roboto Mono"/>
                <a:cs typeface="Roboto Mono"/>
                <a:sym typeface="Roboto Mono"/>
              </a:rPr>
              <a:t>ssh-keygen -R nome-server</a:t>
            </a:r>
            <a:r>
              <a:rPr lang="en">
                <a:solidFill>
                  <a:schemeClr val="dk1"/>
                </a:solidFill>
              </a:rPr>
              <a:t>.</a:t>
            </a:r>
            <a:endParaRPr>
              <a:solidFill>
                <a:schemeClr val="dk1"/>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3832459a22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6" name="Google Shape;2656;g3832459a22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Iniziamo parlando dell’autenticazione SSH basata su chiavi. Diversamente dalle password, che possono essere rubate o indovinate, le chiavi private protette sono molto più sicure. L’autenticazione a chiave pubblica funziona così: generiamo due chiavi correlate crittograficamente, una privata e una pubblica. La chiave privata resta sul nostro computer e deve essere conservata in sicurezza, mentre la chiave pubblica viene copiata sul server remoto.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Quando ci colleghiamo al server, questo utilizza la chiave pubblica per inviare un messaggio cifrato al client. Il client prova di possedere la chiave privata decifrando il messaggio. Se la verifica va a buon fine, il server concede l’accesso senza richiedere una password.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Questa logica ci porta naturalmente alla prossima slide: come generare queste chiavi SSH in modo sicuro.”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3832459a22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3832459a22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“Su RHEL 10, il tipo di chiave predefinito è Ed25519, un algoritmo moderno che offre chiavi più corte ma comunque molto sicure e performanti. È comunque possibile usare RSA, soprattutto se siamo in modalità FIPS, dove RSA resta il default.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Durante la generazione possiamo anche proteggere la chiave privata con una passphrase, che ci obbliga a digitarla solo localmente e mai sul server, aumentando la sicurezza. Il comando principale è </a:t>
            </a:r>
            <a:r>
              <a:rPr lang="en">
                <a:solidFill>
                  <a:srgbClr val="188038"/>
                </a:solidFill>
                <a:latin typeface="Roboto Mono"/>
                <a:ea typeface="Roboto Mono"/>
                <a:cs typeface="Roboto Mono"/>
                <a:sym typeface="Roboto Mono"/>
              </a:rPr>
              <a:t>ssh-keygen</a:t>
            </a:r>
            <a:r>
              <a:rPr lang="en">
                <a:solidFill>
                  <a:schemeClr val="dk1"/>
                </a:solidFill>
              </a:rPr>
              <a:t>. Se non specifichiamo un percorso, le chiavi vengono salvate in </a:t>
            </a:r>
            <a:r>
              <a:rPr lang="en">
                <a:solidFill>
                  <a:srgbClr val="188038"/>
                </a:solidFill>
                <a:latin typeface="Roboto Mono"/>
                <a:ea typeface="Roboto Mono"/>
                <a:cs typeface="Roboto Mono"/>
                <a:sym typeface="Roboto Mono"/>
              </a:rPr>
              <a:t>~/.ssh/id_ed25519</a:t>
            </a:r>
            <a:r>
              <a:rPr lang="en">
                <a:solidFill>
                  <a:schemeClr val="dk1"/>
                </a:solidFill>
              </a:rPr>
              <a:t> e </a:t>
            </a:r>
            <a:r>
              <a:rPr lang="en">
                <a:solidFill>
                  <a:srgbClr val="188038"/>
                </a:solidFill>
                <a:latin typeface="Roboto Mono"/>
                <a:ea typeface="Roboto Mono"/>
                <a:cs typeface="Roboto Mono"/>
                <a:sym typeface="Roboto Mono"/>
              </a:rPr>
              <a:t>~/.ssh/id_ed25519.pub</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Questa slide ci prepara a capire la fase successiva: una volta generate le chiavi, dobbiamo trasferire la chiave pubblica sui server remoti per abilitare l’accesso senza password.”</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g3832459a22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4" name="Google Shape;2674;g3832459a22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Dopo aver generato le chiavi, il passo successivo è copiare la chiave pubblica sul server remoto. Questo si fa facilmente con </a:t>
            </a:r>
            <a:r>
              <a:rPr lang="en">
                <a:solidFill>
                  <a:srgbClr val="188038"/>
                </a:solidFill>
                <a:latin typeface="Roboto Mono"/>
                <a:ea typeface="Roboto Mono"/>
                <a:cs typeface="Roboto Mono"/>
                <a:sym typeface="Roboto Mono"/>
              </a:rPr>
              <a:t>ssh-copy-id</a:t>
            </a:r>
            <a:r>
              <a:rPr lang="en">
                <a:solidFill>
                  <a:schemeClr val="dk1"/>
                </a:solidFill>
              </a:rPr>
              <a:t>, che aggiunge la chiave pubblica al file </a:t>
            </a:r>
            <a:r>
              <a:rPr lang="en">
                <a:solidFill>
                  <a:srgbClr val="188038"/>
                </a:solidFill>
                <a:latin typeface="Roboto Mono"/>
                <a:ea typeface="Roboto Mono"/>
                <a:cs typeface="Roboto Mono"/>
                <a:sym typeface="Roboto Mono"/>
              </a:rPr>
              <a:t>~/.ssh/authorized_keys</a:t>
            </a:r>
            <a:r>
              <a:rPr lang="en">
                <a:solidFill>
                  <a:schemeClr val="dk1"/>
                </a:solidFill>
              </a:rPr>
              <a:t> sul server.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Dopo questa configurazione, possiamo collegarci usando la chiave privata senza inserire la password dell’account utente remoto. Se abbiamo impostato una passphrase, il client ce la chiederà, ma questa non viaggia mai in rete.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Questo ci porta alla slide successiva: anche con chiavi protette da passphrase, possiamo migliorare la comodità usando </a:t>
            </a:r>
            <a:r>
              <a:rPr lang="en">
                <a:solidFill>
                  <a:srgbClr val="188038"/>
                </a:solidFill>
                <a:latin typeface="Roboto Mono"/>
                <a:ea typeface="Roboto Mono"/>
                <a:cs typeface="Roboto Mono"/>
                <a:sym typeface="Roboto Mono"/>
              </a:rPr>
              <a:t>ssh-agent</a:t>
            </a:r>
            <a:r>
              <a:rPr lang="en">
                <a:solidFill>
                  <a:schemeClr val="dk1"/>
                </a:solidFill>
              </a:rPr>
              <a:t> per memorizzare le passphrase in memoria temporaneamente.”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g3832459a22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3" name="Google Shape;2683;g3832459a22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t>
            </a:r>
            <a:r>
              <a:rPr lang="en">
                <a:solidFill>
                  <a:srgbClr val="188038"/>
                </a:solidFill>
                <a:latin typeface="Roboto Mono"/>
                <a:ea typeface="Roboto Mono"/>
                <a:cs typeface="Roboto Mono"/>
                <a:sym typeface="Roboto Mono"/>
              </a:rPr>
              <a:t>ssh-agent</a:t>
            </a:r>
            <a:r>
              <a:rPr lang="en">
                <a:solidFill>
                  <a:schemeClr val="dk1"/>
                </a:solidFill>
              </a:rPr>
              <a:t> è un gestore di chiavi che ci permette di memorizzare temporaneamente le passphrase delle chiavi private. Questo è molto comodo perché così non dobbiamo digitare la passphrase ogni volta che ci colleghiamo a un server.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ambienti grafici come GNOME, l’agent viene avviato automaticamente, ma in sessioni da terminale possiamo avviarlo manualmente con </a:t>
            </a:r>
            <a:r>
              <a:rPr lang="en">
                <a:solidFill>
                  <a:srgbClr val="188038"/>
                </a:solidFill>
                <a:latin typeface="Roboto Mono"/>
                <a:ea typeface="Roboto Mono"/>
                <a:cs typeface="Roboto Mono"/>
                <a:sym typeface="Roboto Mono"/>
              </a:rPr>
              <a:t>eval $(ssh-agent)</a:t>
            </a:r>
            <a:r>
              <a:rPr lang="en">
                <a:solidFill>
                  <a:schemeClr val="dk1"/>
                </a:solidFill>
              </a:rPr>
              <a:t> e poi aggiungere le chiavi con </a:t>
            </a:r>
            <a:r>
              <a:rPr lang="en">
                <a:solidFill>
                  <a:srgbClr val="188038"/>
                </a:solidFill>
                <a:latin typeface="Roboto Mono"/>
                <a:ea typeface="Roboto Mono"/>
                <a:cs typeface="Roboto Mono"/>
                <a:sym typeface="Roboto Mono"/>
              </a:rPr>
              <a:t>ssh-add</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Questa funzionalità non solo migliora la comodità, ma aumenta anche la sicurezza perché riduce l’esposizione della passphrase. Nella prossima slide vedremo invece come configurare client e server SSH per rendere l’uso delle chiavi ancora più sicuro e pratico.”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g3832459a22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2" name="Google Shape;2692;g3832459a22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Sul lato client possiamo usare il file </a:t>
            </a:r>
            <a:r>
              <a:rPr lang="en">
                <a:solidFill>
                  <a:srgbClr val="188038"/>
                </a:solidFill>
                <a:latin typeface="Roboto Mono"/>
                <a:ea typeface="Roboto Mono"/>
                <a:cs typeface="Roboto Mono"/>
                <a:sym typeface="Roboto Mono"/>
              </a:rPr>
              <a:t>~/.ssh/config</a:t>
            </a:r>
            <a:r>
              <a:rPr lang="en">
                <a:solidFill>
                  <a:schemeClr val="dk1"/>
                </a:solidFill>
              </a:rPr>
              <a:t> per preconfigurare host, utenti e chiavi, evitando di dover specificare ogni volta parametri come l’utente o il percorso della chiave privata.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Sul lato server, invece, possiamo rinforzare la sicurezza modificando </a:t>
            </a:r>
            <a:r>
              <a:rPr lang="en">
                <a:solidFill>
                  <a:srgbClr val="188038"/>
                </a:solidFill>
                <a:latin typeface="Roboto Mono"/>
                <a:ea typeface="Roboto Mono"/>
                <a:cs typeface="Roboto Mono"/>
                <a:sym typeface="Roboto Mono"/>
              </a:rPr>
              <a:t>/etc/ssh/sshd_config</a:t>
            </a:r>
            <a:r>
              <a:rPr lang="en">
                <a:solidFill>
                  <a:schemeClr val="dk1"/>
                </a:solidFill>
              </a:rPr>
              <a:t>. Ad esempio, è buona pratica vietare il login diretto dell’utente root (</a:t>
            </a:r>
            <a:r>
              <a:rPr lang="en">
                <a:solidFill>
                  <a:srgbClr val="188038"/>
                </a:solidFill>
                <a:latin typeface="Roboto Mono"/>
                <a:ea typeface="Roboto Mono"/>
                <a:cs typeface="Roboto Mono"/>
                <a:sym typeface="Roboto Mono"/>
              </a:rPr>
              <a:t>PermitRootLogin no</a:t>
            </a:r>
            <a:r>
              <a:rPr lang="en">
                <a:solidFill>
                  <a:schemeClr val="dk1"/>
                </a:solidFill>
              </a:rPr>
              <a:t>) e disabilitare l’autenticazione tramite password (</a:t>
            </a:r>
            <a:r>
              <a:rPr lang="en">
                <a:solidFill>
                  <a:srgbClr val="188038"/>
                </a:solidFill>
                <a:latin typeface="Roboto Mono"/>
                <a:ea typeface="Roboto Mono"/>
                <a:cs typeface="Roboto Mono"/>
                <a:sym typeface="Roboto Mono"/>
              </a:rPr>
              <a:t>PasswordAuthentication no</a:t>
            </a:r>
            <a:r>
              <a:rPr lang="en">
                <a:solidFill>
                  <a:schemeClr val="dk1"/>
                </a:solidFill>
              </a:rPr>
              <a:t>). In questo modo costringiamo l’accesso tramite chiave privata, rendendo più difficile per un attaccante entrare nel sistema.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Dopo ogni modifica della configurazione, è necessario ricaricare il servizio SSH con </a:t>
            </a:r>
            <a:r>
              <a:rPr lang="en">
                <a:solidFill>
                  <a:srgbClr val="188038"/>
                </a:solidFill>
                <a:latin typeface="Roboto Mono"/>
                <a:ea typeface="Roboto Mono"/>
                <a:cs typeface="Roboto Mono"/>
                <a:sym typeface="Roboto Mono"/>
              </a:rPr>
              <a:t>systemctl reload sshd</a:t>
            </a:r>
            <a:r>
              <a:rPr lang="en">
                <a:solidFill>
                  <a:schemeClr val="dk1"/>
                </a:solidFill>
              </a:rPr>
              <a:t>. Così chiavi e permessi vengono applicati immediatamente senza riavviare il server.</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3832459a22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1" name="Google Shape;2701;g3832459a22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g37ec9f0075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9" name="Google Shape;2709;g37ec9f0075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g380a07e28fb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380a07e28fb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378a63b515c_0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378a63b515c_0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RHEL System Roles enable users to configure their RHEL systems in a repeatably and at scale. This reduces the burden of configuration management. RHEL system roles can be applied to systems consistently across on-premises, cloud, and hybrid environments. RHEL system roles can also be applied by Satellite and Ansible Automation Platform for added automation.</a:t>
            </a:r>
            <a:endParaRPr sz="1200">
              <a:latin typeface="Red Hat Display"/>
              <a:ea typeface="Red Hat Display"/>
              <a:cs typeface="Red Hat Display"/>
              <a:sym typeface="Red Hat Displ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3847b5c57f2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3847b5c57f2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g378a63b515c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6" name="Google Shape;2736;g378a63b515c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Roboto"/>
                <a:ea typeface="Roboto"/>
                <a:cs typeface="Roboto"/>
                <a:sym typeface="Roboto"/>
              </a:rPr>
              <a:t>Okay, next let's go to zero drift and understand this a little bit better.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1000">
                <a:solidFill>
                  <a:srgbClr val="434343"/>
                </a:solidFill>
                <a:latin typeface="Roboto"/>
                <a:ea typeface="Roboto"/>
                <a:cs typeface="Roboto"/>
                <a:sym typeface="Roboto"/>
              </a:rPr>
              <a:t>You could think of the power of containers was a simplified blueprint file called a docker file or a container file, and a simplified image-based deployment process..and we are bringing this to the operating system itself. Instead of updating a 100,000 servers at production, at 2 am, we're going to bring that back to maybe updating 50 images that deploy to those 100,000 servers.</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1000"/>
              </a:spcAft>
              <a:buClr>
                <a:schemeClr val="dk1"/>
              </a:buClr>
              <a:buSzPts val="1100"/>
              <a:buFont typeface="Arial"/>
              <a:buNone/>
            </a:pPr>
            <a:r>
              <a:rPr lang="en" sz="1000">
                <a:solidFill>
                  <a:srgbClr val="434343"/>
                </a:solidFill>
                <a:latin typeface="Roboto"/>
                <a:ea typeface="Roboto"/>
                <a:cs typeface="Roboto"/>
                <a:sym typeface="Roboto"/>
              </a:rPr>
              <a:t>So we're basically going to take a 100,000 things that the customer needs to think about, simplify it into say 50, and then let them, manage those 50 images that then get deployed out to the fleet of servers. And in the end, it'll make it easier to automate, lower the cost of maintenance and increase security. It'll also lower the cognitive load on the teams that have to manage this stuff.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2a299ca227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2a299ca227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2a6255451d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2a6255451d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We’ve asked our customers about what they need to accomplish with their infrastructure. All of these tasks stand in the way of a businesses doing business. We’ve been told that we need to make it easier to accomplish these tasks so that infrastructure keeps running smoothl</a:t>
            </a:r>
            <a:r>
              <a:rPr lang="en" sz="1200">
                <a:solidFill>
                  <a:schemeClr val="dk1"/>
                </a:solidFill>
                <a:latin typeface="Red Hat Text"/>
                <a:ea typeface="Red Hat Text"/>
                <a:cs typeface="Red Hat Text"/>
                <a:sym typeface="Red Hat Text"/>
              </a:rPr>
              <a:t>y. </a:t>
            </a:r>
            <a:endParaRPr sz="1200">
              <a:latin typeface="Red Hat Text"/>
              <a:ea typeface="Red Hat Text"/>
              <a:cs typeface="Red Hat Text"/>
              <a:sym typeface="Red Hat Text"/>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g2a299ca227e_0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1" name="Google Shape;2771;g2a299ca227e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The benefits of Red Hat management tools</a:t>
            </a:r>
            <a:br>
              <a:rPr b="1" lang="en" sz="1000">
                <a:solidFill>
                  <a:schemeClr val="dk1"/>
                </a:solidFill>
                <a:latin typeface="Red Hat Text"/>
                <a:ea typeface="Red Hat Text"/>
                <a:cs typeface="Red Hat Text"/>
                <a:sym typeface="Red Hat Text"/>
              </a:rPr>
            </a:br>
            <a:br>
              <a:rPr lang="en" sz="1000">
                <a:solidFill>
                  <a:schemeClr val="dk1"/>
                </a:solidFill>
                <a:latin typeface="Red Hat Text"/>
                <a:ea typeface="Red Hat Text"/>
                <a:cs typeface="Red Hat Text"/>
                <a:sym typeface="Red Hat Text"/>
              </a:rPr>
            </a:br>
            <a:r>
              <a:rPr lang="en" sz="1000">
                <a:solidFill>
                  <a:schemeClr val="dk1"/>
                </a:solidFill>
                <a:latin typeface="Red Hat Text"/>
                <a:ea typeface="Red Hat Text"/>
                <a:cs typeface="Red Hat Text"/>
                <a:sym typeface="Red Hat Text"/>
              </a:rPr>
              <a:t>Here are our goals at Red Hat.</a:t>
            </a:r>
            <a:endParaRPr sz="1000">
              <a:solidFill>
                <a:schemeClr val="dk1"/>
              </a:solidFill>
              <a:latin typeface="Red Hat Text"/>
              <a:ea typeface="Red Hat Text"/>
              <a:cs typeface="Red Hat Text"/>
              <a:sym typeface="Red Hat Text"/>
            </a:endParaRPr>
          </a:p>
          <a:p>
            <a:pPr indent="0" lvl="0" marL="0" rtl="0" algn="l">
              <a:lnSpc>
                <a:spcPct val="115000"/>
              </a:lnSpc>
              <a:spcBef>
                <a:spcPts val="180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Increase operational efficiency</a:t>
            </a:r>
            <a:endParaRPr b="1" sz="1000">
              <a:solidFill>
                <a:schemeClr val="dk1"/>
              </a:solidFill>
              <a:latin typeface="Red Hat Text"/>
              <a:ea typeface="Red Hat Text"/>
              <a:cs typeface="Red Hat Text"/>
              <a:sym typeface="Red Hat Text"/>
            </a:endParaRPr>
          </a:p>
          <a:p>
            <a:pPr indent="0" lvl="0" marL="0" rtl="0" algn="l">
              <a:lnSpc>
                <a:spcPct val="115000"/>
              </a:lnSpc>
              <a:spcBef>
                <a:spcPts val="60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With consistency across all footprints in IT infrastructure, whether on-premise, virtualized, in the cloud, or at the edge. Because RHEL remains consistent across all footprints in infrastructure, whether on-premise, virtualized, in the cloud, or at the edge, organizations gain efficiency across their operations by standardizing because it allows their teams to do more, faster.</a:t>
            </a:r>
            <a:endParaRPr sz="1000">
              <a:solidFill>
                <a:schemeClr val="dk1"/>
              </a:solidFill>
              <a:latin typeface="Red Hat Text"/>
              <a:ea typeface="Red Hat Text"/>
              <a:cs typeface="Red Hat Text"/>
              <a:sym typeface="Red Hat Text"/>
            </a:endParaRPr>
          </a:p>
          <a:p>
            <a:pPr indent="0" lvl="0" marL="0" rtl="0" algn="l">
              <a:lnSpc>
                <a:spcPct val="115000"/>
              </a:lnSpc>
              <a:spcBef>
                <a:spcPts val="180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Accelerate digital transformation and support business agility.</a:t>
            </a:r>
            <a:endParaRPr b="1" sz="1000">
              <a:solidFill>
                <a:schemeClr val="dk1"/>
              </a:solidFill>
              <a:latin typeface="Red Hat Text"/>
              <a:ea typeface="Red Hat Text"/>
              <a:cs typeface="Red Hat Text"/>
              <a:sym typeface="Red Hat Text"/>
            </a:endParaRPr>
          </a:p>
          <a:p>
            <a:pPr indent="0" lvl="0" marL="0" rtl="0" algn="l">
              <a:lnSpc>
                <a:spcPct val="115000"/>
              </a:lnSpc>
              <a:spcBef>
                <a:spcPts val="60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With the freedom to choose from a vast catalog of supported hardware, software, and cloud partners, there are no limitations to where organizations can run RHEL and what they can run on RHEL.</a:t>
            </a:r>
            <a:endParaRPr sz="1000">
              <a:solidFill>
                <a:schemeClr val="dk1"/>
              </a:solidFill>
              <a:latin typeface="Red Hat Text"/>
              <a:ea typeface="Red Hat Text"/>
              <a:cs typeface="Red Hat Text"/>
              <a:sym typeface="Red Hat Text"/>
            </a:endParaRPr>
          </a:p>
          <a:p>
            <a:pPr indent="0" lvl="0" marL="0" rtl="0" algn="l">
              <a:lnSpc>
                <a:spcPct val="115000"/>
              </a:lnSpc>
              <a:spcBef>
                <a:spcPts val="180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More easily configure, deploy, and manage at scale.</a:t>
            </a:r>
            <a:endParaRPr b="1" sz="1000">
              <a:solidFill>
                <a:schemeClr val="dk1"/>
              </a:solidFill>
              <a:latin typeface="Red Hat Text"/>
              <a:ea typeface="Red Hat Text"/>
              <a:cs typeface="Red Hat Text"/>
              <a:sym typeface="Red Hat Text"/>
            </a:endParaRPr>
          </a:p>
          <a:p>
            <a:pPr indent="0" lvl="0" marL="0" rtl="0" algn="l">
              <a:lnSpc>
                <a:spcPct val="115000"/>
              </a:lnSpc>
              <a:spcBef>
                <a:spcPts val="60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Organizations can maintain efficiency and keep operational costs under control as their Linux infrastructure grows, without limiting access to innovation.</a:t>
            </a:r>
            <a:endParaRPr sz="1000">
              <a:solidFill>
                <a:schemeClr val="dk1"/>
              </a:solidFill>
              <a:latin typeface="Red Hat Text"/>
              <a:ea typeface="Red Hat Text"/>
              <a:cs typeface="Red Hat Text"/>
              <a:sym typeface="Red Hat Text"/>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g2a299ca227e_0_3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2a299ca227e_0_3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The benefits of Red Hat management tools</a:t>
            </a:r>
            <a:br>
              <a:rPr b="1" lang="en" sz="1000">
                <a:solidFill>
                  <a:schemeClr val="dk1"/>
                </a:solidFill>
                <a:latin typeface="Red Hat Text"/>
                <a:ea typeface="Red Hat Text"/>
                <a:cs typeface="Red Hat Text"/>
                <a:sym typeface="Red Hat Text"/>
              </a:rPr>
            </a:br>
            <a:br>
              <a:rPr b="1" lang="en" sz="1000">
                <a:solidFill>
                  <a:schemeClr val="dk1"/>
                </a:solidFill>
                <a:latin typeface="Red Hat Text"/>
                <a:ea typeface="Red Hat Text"/>
                <a:cs typeface="Red Hat Text"/>
                <a:sym typeface="Red Hat Text"/>
              </a:rPr>
            </a:br>
            <a:r>
              <a:rPr b="1" lang="en" sz="1000">
                <a:solidFill>
                  <a:schemeClr val="dk1"/>
                </a:solidFill>
                <a:latin typeface="Red Hat Text"/>
                <a:ea typeface="Red Hat Text"/>
                <a:cs typeface="Red Hat Text"/>
                <a:sym typeface="Red Hat Text"/>
              </a:rPr>
              <a:t>Ensure consistent and repeatable provisioning and deployment across all footprints.</a:t>
            </a:r>
            <a:endParaRPr b="1" sz="1000">
              <a:solidFill>
                <a:schemeClr val="dk1"/>
              </a:solidFill>
              <a:latin typeface="Red Hat Text"/>
              <a:ea typeface="Red Hat Text"/>
              <a:cs typeface="Red Hat Text"/>
              <a:sym typeface="Red Hat Text"/>
            </a:endParaRPr>
          </a:p>
          <a:p>
            <a:pPr indent="0" lvl="0" marL="0" rtl="0" algn="l">
              <a:lnSpc>
                <a:spcPct val="115000"/>
              </a:lnSpc>
              <a:spcBef>
                <a:spcPts val="60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Simplify and streamline the process of assembling customized RHEL operating system images with the latest content and security updates for a hybrid cloud environment. Image Builder helps remove the guesswork and provides a single, streamlined experience to ensure RHEL system images are built in a consistent and supportable way, tailored to the environments in which they will run.</a:t>
            </a:r>
            <a:endParaRPr sz="1000">
              <a:solidFill>
                <a:schemeClr val="dk1"/>
              </a:solidFill>
              <a:latin typeface="Red Hat Text"/>
              <a:ea typeface="Red Hat Text"/>
              <a:cs typeface="Red Hat Text"/>
              <a:sym typeface="Red Hat Text"/>
            </a:endParaRPr>
          </a:p>
          <a:p>
            <a:pPr indent="0" lvl="0" marL="0" rtl="0" algn="l">
              <a:lnSpc>
                <a:spcPct val="115000"/>
              </a:lnSpc>
              <a:spcBef>
                <a:spcPts val="180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Accelerate the deployment of applications and workloads.</a:t>
            </a:r>
            <a:r>
              <a:rPr lang="en" sz="1000">
                <a:solidFill>
                  <a:schemeClr val="dk1"/>
                </a:solidFill>
                <a:latin typeface="Red Hat Text"/>
                <a:ea typeface="Red Hat Text"/>
                <a:cs typeface="Red Hat Text"/>
                <a:sym typeface="Red Hat Text"/>
              </a:rPr>
              <a:t> </a:t>
            </a:r>
            <a:endParaRPr sz="1000">
              <a:solidFill>
                <a:schemeClr val="dk1"/>
              </a:solidFill>
              <a:latin typeface="Red Hat Text"/>
              <a:ea typeface="Red Hat Text"/>
              <a:cs typeface="Red Hat Text"/>
              <a:sym typeface="Red Hat Text"/>
            </a:endParaRPr>
          </a:p>
          <a:p>
            <a:pPr indent="0" lvl="0" marL="0" rtl="0" algn="l">
              <a:lnSpc>
                <a:spcPct val="115000"/>
              </a:lnSpc>
              <a:spcBef>
                <a:spcPts val="60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Harness the power of automation to ensure the accuracy, consistency and repeatability of production deployments</a:t>
            </a:r>
            <a:endParaRPr sz="1000">
              <a:solidFill>
                <a:schemeClr val="dk1"/>
              </a:solidFill>
              <a:latin typeface="Red Hat Text"/>
              <a:ea typeface="Red Hat Text"/>
              <a:cs typeface="Red Hat Text"/>
              <a:sym typeface="Red Hat Text"/>
            </a:endParaRPr>
          </a:p>
          <a:p>
            <a:pPr indent="0" lvl="0" marL="0" rtl="0" algn="l">
              <a:lnSpc>
                <a:spcPct val="115000"/>
              </a:lnSpc>
              <a:spcBef>
                <a:spcPts val="180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Reduce complex operational tasks from hours to minutes. </a:t>
            </a:r>
            <a:endParaRPr b="1" sz="1000">
              <a:solidFill>
                <a:schemeClr val="dk1"/>
              </a:solidFill>
              <a:latin typeface="Red Hat Text"/>
              <a:ea typeface="Red Hat Text"/>
              <a:cs typeface="Red Hat Text"/>
              <a:sym typeface="Red Hat Text"/>
            </a:endParaRPr>
          </a:p>
          <a:p>
            <a:pPr indent="0" lvl="0" marL="0" rtl="0" algn="l">
              <a:lnSpc>
                <a:spcPct val="115000"/>
              </a:lnSpc>
              <a:spcBef>
                <a:spcPts val="60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Use predictive analytics to take advantage of Red Hat engineers’ expertise when and where it’s needed. With ongoing analysis to proactively detect issues, deeply analyze configurations, gain visibility into the security and compliance posture, and prescribe remediations, organizations can make sure their Red Hat environment is running optimally.</a:t>
            </a:r>
            <a:endParaRPr sz="1000">
              <a:solidFill>
                <a:schemeClr val="dk1"/>
              </a:solidFill>
              <a:latin typeface="Red Hat Text"/>
              <a:ea typeface="Red Hat Text"/>
              <a:cs typeface="Red Hat Text"/>
              <a:sym typeface="Red Hat Text"/>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2a299ca227e_0_5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5" name="Google Shape;2825;g2a299ca227e_0_5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latin typeface="Red Hat Text"/>
                <a:ea typeface="Red Hat Text"/>
                <a:cs typeface="Red Hat Text"/>
                <a:sym typeface="Red Hat Text"/>
              </a:rPr>
              <a:t>Red Hat Insights </a:t>
            </a:r>
            <a:endParaRPr b="1" sz="1000">
              <a:solidFill>
                <a:schemeClr val="dk1"/>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1000">
                <a:solidFill>
                  <a:schemeClr val="dk1"/>
                </a:solidFill>
                <a:latin typeface="Red Hat Text"/>
                <a:ea typeface="Red Hat Text"/>
                <a:cs typeface="Red Hat Text"/>
                <a:sym typeface="Red Hat Text"/>
              </a:rPr>
              <a:t>Red Hat Insights provides the automation and intelligence required to perform Provisioning, Configuration, Auditing, and Security operations. All of these capabilities are included with new and existing Red Hat Enterprise Linux subscriptions. </a:t>
            </a:r>
            <a:endParaRPr sz="10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0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000">
                <a:solidFill>
                  <a:schemeClr val="dk1"/>
                </a:solidFill>
                <a:latin typeface="Red Hat Text"/>
                <a:ea typeface="Red Hat Text"/>
                <a:cs typeface="Red Hat Text"/>
                <a:sym typeface="Red Hat Text"/>
              </a:rPr>
              <a:t>Red Hat Insights continuously analyzes platforms and applications to: </a:t>
            </a:r>
            <a:endParaRPr sz="10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000">
                <a:solidFill>
                  <a:schemeClr val="dk1"/>
                </a:solidFill>
                <a:latin typeface="Red Hat Text"/>
                <a:ea typeface="Red Hat Text"/>
                <a:cs typeface="Red Hat Text"/>
                <a:sym typeface="Red Hat Text"/>
              </a:rPr>
              <a:t>Predict risk</a:t>
            </a:r>
            <a:endParaRPr sz="10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000">
                <a:solidFill>
                  <a:schemeClr val="dk1"/>
                </a:solidFill>
                <a:latin typeface="Red Hat Text"/>
                <a:ea typeface="Red Hat Text"/>
                <a:cs typeface="Red Hat Text"/>
                <a:sym typeface="Red Hat Text"/>
              </a:rPr>
              <a:t>Recommend actions</a:t>
            </a:r>
            <a:endParaRPr sz="10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000">
                <a:solidFill>
                  <a:schemeClr val="dk1"/>
                </a:solidFill>
                <a:latin typeface="Red Hat Text"/>
                <a:ea typeface="Red Hat Text"/>
                <a:cs typeface="Red Hat Text"/>
                <a:sym typeface="Red Hat Text"/>
              </a:rPr>
              <a:t>Analyze costs to help you control IT spending In order to help you better manage your hybrid cloud environments.</a:t>
            </a:r>
            <a:endParaRPr sz="10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0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b="1" lang="en" sz="1000">
                <a:solidFill>
                  <a:schemeClr val="dk1"/>
                </a:solidFill>
                <a:latin typeface="Red Hat Text"/>
                <a:ea typeface="Red Hat Text"/>
                <a:cs typeface="Red Hat Text"/>
                <a:sym typeface="Red Hat Text"/>
              </a:rPr>
              <a:t>Red Hat Satellite</a:t>
            </a:r>
            <a:endParaRPr b="1" sz="10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000">
                <a:solidFill>
                  <a:schemeClr val="dk1"/>
                </a:solidFill>
                <a:latin typeface="Red Hat Text"/>
                <a:ea typeface="Red Hat Text"/>
                <a:cs typeface="Red Hat Text"/>
                <a:sym typeface="Red Hat Text"/>
              </a:rPr>
              <a:t>Red Hat Satellite is an additional license to extend Insights capabilities into on-premises, hybrid, or cloud-based infrastructure where extended, granular control over content, software, and distribution is required. Red Hat Satellite can also provision to multiple hypervisors, as well as public cloud platforms.</a:t>
            </a:r>
            <a:endParaRPr sz="1000">
              <a:solidFill>
                <a:schemeClr val="dk1"/>
              </a:solidFill>
              <a:latin typeface="Red Hat Text"/>
              <a:ea typeface="Red Hat Text"/>
              <a:cs typeface="Red Hat Text"/>
              <a:sym typeface="Red Hat Text"/>
            </a:endParaRPr>
          </a:p>
          <a:p>
            <a:pPr indent="0" lvl="0" marL="0" rtl="0" algn="l">
              <a:lnSpc>
                <a:spcPct val="115000"/>
              </a:lnSpc>
              <a:spcBef>
                <a:spcPts val="1800"/>
              </a:spcBef>
              <a:spcAft>
                <a:spcPts val="0"/>
              </a:spcAft>
              <a:buNone/>
            </a:pPr>
            <a:r>
              <a:rPr b="1" lang="en" sz="1000">
                <a:solidFill>
                  <a:schemeClr val="dk1"/>
                </a:solidFill>
                <a:latin typeface="Red Hat Text"/>
                <a:ea typeface="Red Hat Text"/>
                <a:cs typeface="Red Hat Text"/>
                <a:sym typeface="Red Hat Text"/>
              </a:rPr>
              <a:t>Red Hat Enterprise Linux Web Console</a:t>
            </a:r>
            <a:endParaRPr b="1" sz="1000">
              <a:solidFill>
                <a:schemeClr val="dk1"/>
              </a:solidFill>
              <a:latin typeface="Red Hat Text"/>
              <a:ea typeface="Red Hat Text"/>
              <a:cs typeface="Red Hat Text"/>
              <a:sym typeface="Red Hat Text"/>
            </a:endParaRPr>
          </a:p>
          <a:p>
            <a:pPr indent="0" lvl="0" marL="0" rtl="0" algn="l">
              <a:lnSpc>
                <a:spcPct val="115000"/>
              </a:lnSpc>
              <a:spcBef>
                <a:spcPts val="600"/>
              </a:spcBef>
              <a:spcAft>
                <a:spcPts val="0"/>
              </a:spcAft>
              <a:buNone/>
            </a:pPr>
            <a:r>
              <a:rPr lang="en" sz="1000">
                <a:solidFill>
                  <a:schemeClr val="dk1"/>
                </a:solidFill>
                <a:latin typeface="Red Hat Text"/>
                <a:ea typeface="Red Hat Text"/>
                <a:cs typeface="Red Hat Text"/>
                <a:sym typeface="Red Hat Text"/>
              </a:rPr>
              <a:t>Red Hat Enterprise Linux Web Console is included on every RHEL host and provides a web-based administration interface. Capabilities of Web Console include service, security, storage, and user management, as well as access to a CLI. </a:t>
            </a:r>
            <a:endParaRPr sz="10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0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000">
                <a:solidFill>
                  <a:schemeClr val="dk1"/>
                </a:solidFill>
                <a:latin typeface="Red Hat Text"/>
                <a:ea typeface="Red Hat Text"/>
                <a:cs typeface="Red Hat Text"/>
                <a:sym typeface="Red Hat Text"/>
              </a:rPr>
              <a:t>Each of these products drastically reduces the quantity of work required to achieve an outcome that benefits the business.</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1000">
                <a:solidFill>
                  <a:schemeClr val="dk1"/>
                </a:solidFill>
                <a:latin typeface="Red Hat Text"/>
                <a:ea typeface="Red Hat Text"/>
                <a:cs typeface="Red Hat Text"/>
                <a:sym typeface="Red Hat Text"/>
              </a:rPr>
              <a:t>RHEL System Roles</a:t>
            </a:r>
            <a:endParaRPr b="1" sz="10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1000">
                <a:solidFill>
                  <a:schemeClr val="dk1"/>
                </a:solidFill>
                <a:latin typeface="Red Hat Text"/>
                <a:ea typeface="Red Hat Text"/>
                <a:cs typeface="Red Hat Text"/>
                <a:sym typeface="Red Hat Text"/>
              </a:rPr>
              <a:t>Simplify how you implement and scale Red Hat Enterprise Linux capabilities with pre-packaged and supported automation to accelerate configuration and scale across multiple RHEL systems.</a:t>
            </a:r>
            <a:endParaRPr sz="1000">
              <a:latin typeface="Red Hat Text"/>
              <a:ea typeface="Red Hat Text"/>
              <a:cs typeface="Red Hat Text"/>
              <a:sym typeface="Red Hat Text"/>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9" name="Shape 2839"/>
        <p:cNvGrpSpPr/>
        <p:nvPr/>
      </p:nvGrpSpPr>
      <p:grpSpPr>
        <a:xfrm>
          <a:off x="0" y="0"/>
          <a:ext cx="0" cy="0"/>
          <a:chOff x="0" y="0"/>
          <a:chExt cx="0" cy="0"/>
        </a:xfrm>
      </p:grpSpPr>
      <p:sp>
        <p:nvSpPr>
          <p:cNvPr id="2840" name="Google Shape;2840;g2a299ca227e_0_2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2a299ca227e_0_2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2a68302583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2a68302583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Some examples of what Insights can help you find are general best practices - not just for Red Hat Enterprise Linux, but also for common applications like SAP or Microsoft SQL Server as well as configurations for cloud providers such as AWS or Azure.</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While best practices are helpful and important, this will also let you know about misconfigurations and incompatibility issues.</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Insights will also give you a easy to understand, centralized view of all CVEs, patches, and regulatory compliance issues such as PCI or HIPAA.</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Insights can also help you setup baselines and identify drift - either comparing systems to the baseline or to other systems to highlight differences, and you can get notified if a system drifts off the baseline.</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And Insights can help you understand your Red Hat subscription utilization in seconds.</a:t>
            </a:r>
            <a:endParaRPr>
              <a:solidFill>
                <a:schemeClr val="dk1"/>
              </a:solidFill>
              <a:latin typeface="Red Hat Text"/>
              <a:ea typeface="Red Hat Text"/>
              <a:cs typeface="Red Hat Text"/>
              <a:sym typeface="Red Hat Text"/>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2a299ca227e_0_6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3" name="Google Shape;2863;g2a299ca227e_0_6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The image creation app in Insights provides the ability to add the software that you want to your images. This includes everything that’s available in the standard BaseOS and AppStream repositories. As well you can also configure third party repositories like extended packages for enterprise linux or even google cloud CLI or vscode. Once these third party repos are configured, you can install software like vscode or google-cloud-cli.</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Value:</a:t>
            </a:r>
            <a:r>
              <a:rPr lang="en" sz="1000">
                <a:solidFill>
                  <a:schemeClr val="dk1"/>
                </a:solidFill>
                <a:latin typeface="Red Hat Text"/>
                <a:ea typeface="Red Hat Text"/>
                <a:cs typeface="Red Hat Text"/>
                <a:sym typeface="Red Hat Text"/>
              </a:rPr>
              <a:t> The image builder app drastically reduces the number of steps required to create images. If you were to create an image without this app, it could take you hours, maybe days for an inexperienced sysadmin. The image builder app only takes a couple minutes.</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After configuring your images, you can provision VMs in the cloud of your choice with a few button clicks.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Value: </a:t>
            </a:r>
            <a:r>
              <a:rPr lang="en" sz="1000">
                <a:solidFill>
                  <a:schemeClr val="dk1"/>
                </a:solidFill>
                <a:latin typeface="Red Hat Text"/>
                <a:ea typeface="Red Hat Text"/>
                <a:cs typeface="Red Hat Text"/>
                <a:sym typeface="Red Hat Text"/>
              </a:rPr>
              <a:t>Provisioning hosts in public clouds require a steep learning curve. Insights provides you with this capability in a simple, straightforward manner, enabling you to set up your environment faster.</a:t>
            </a:r>
            <a:endParaRPr sz="900">
              <a:solidFill>
                <a:schemeClr val="dk1"/>
              </a:solidFill>
              <a:latin typeface="Red Hat Text"/>
              <a:ea typeface="Red Hat Text"/>
              <a:cs typeface="Red Hat Text"/>
              <a:sym typeface="Red Hat Text"/>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g2a299ca227e_0_6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3" name="Google Shape;2873;g2a299ca227e_0_6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Insights lets you patch your directly connected hosts from a central location. In other words, you can keep all of your hosts up to date from a single website with little fuss. Insights also lets you run the a preupgrade analysis of your hosts to determine if they will run into problems before a LEAPP upgrade. This gives you a chance to fix those problems so that you can upgrade with confidence of success.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Value</a:t>
            </a:r>
            <a:r>
              <a:rPr lang="en" sz="1000">
                <a:solidFill>
                  <a:schemeClr val="dk1"/>
                </a:solidFill>
                <a:latin typeface="Red Hat Text"/>
                <a:ea typeface="Red Hat Text"/>
                <a:cs typeface="Red Hat Text"/>
                <a:sym typeface="Red Hat Text"/>
              </a:rPr>
              <a:t>: The patching and preupgrade analysis utilities in Insights provide a convenient way to patch and test hosts for LEAPP upgrades in bulk in just a few button clicks.</a:t>
            </a:r>
            <a:endParaRPr sz="900">
              <a:solidFill>
                <a:schemeClr val="dk1"/>
              </a:solidFill>
              <a:latin typeface="Red Hat Text"/>
              <a:ea typeface="Red Hat Text"/>
              <a:cs typeface="Red Hat Text"/>
              <a:sym typeface="Red Hat Tex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378a63b515c_0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378a63b515c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Sistema moderno per registrare sistemi rhel</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Con rhc possiamo fare tutto con un solo comando:</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rhc connect</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Questo comando abilita tre funzioni di default:</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Content → accesso ai repository software</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Analytics → collegamento a Red Hat Insights</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Remote Management → gestione remota tramite il servizio Yggdrasil</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Il sistema chiederà username e password Red Hat, e in pochi secondi sarà registrato.</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Se voglio solo l’accesso ai repository e non Insights o gestione remota, posso disabilitare le feature, ad esempio:</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rhc connect --disable-feature=analytics,remote-management</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4. Uso delle Activation Key</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Un metodo più sicuro e pratico è l’uso delle activation key.</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L’activation key è come un “gettone” preconfigurato, che creo dalla console Red Hat, e che posso usare per registrare sistemi senza dover dare ogni volta username e password.</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Esempio:</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rhc connect --activation-key=&lt;nome_key&gt; --organization=&lt;org_ID&gt;</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Questo approccio è molto usato nelle aziende, perché automatizza e standardizza la registrazione delle macchine.</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5. Cancellare la registrazione</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Se voglio scollegare il sistema da Red Hat, basta:</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rhc disconnect</a:t>
            </a:r>
            <a:endParaRPr>
              <a:solidFill>
                <a:schemeClr val="dk1"/>
              </a:solidFill>
              <a:latin typeface="Red Hat Text"/>
              <a:ea typeface="Red Hat Text"/>
              <a:cs typeface="Red Hat Text"/>
              <a:sym typeface="Red Hat Text"/>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2a299ca227e_0_2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2a299ca227e_0_2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g2a299ca227e_0_6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4" name="Google Shape;2894;g2a299ca227e_0_6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What are some reasons to upgrade?</a:t>
            </a:r>
            <a:endParaRPr sz="1000">
              <a:solidFill>
                <a:schemeClr val="dk1"/>
              </a:solidFill>
              <a:latin typeface="Red Hat Text"/>
              <a:ea typeface="Red Hat Text"/>
              <a:cs typeface="Red Hat Text"/>
              <a:sym typeface="Red Hat Text"/>
            </a:endParaRPr>
          </a:p>
          <a:p>
            <a:pPr indent="-154940" lvl="0" marL="182880" rtl="0" algn="l">
              <a:spcBef>
                <a:spcPts val="1000"/>
              </a:spcBef>
              <a:spcAft>
                <a:spcPts val="0"/>
              </a:spcAft>
              <a:buClr>
                <a:schemeClr val="dk1"/>
              </a:buClr>
              <a:buSzPts val="1000"/>
              <a:buFont typeface="Red Hat Text"/>
              <a:buAutoNum type="arabicParenR"/>
            </a:pPr>
            <a:r>
              <a:rPr b="1" lang="en" sz="1000">
                <a:solidFill>
                  <a:schemeClr val="dk1"/>
                </a:solidFill>
                <a:latin typeface="Red Hat Text"/>
                <a:ea typeface="Red Hat Text"/>
                <a:cs typeface="Red Hat Text"/>
                <a:sym typeface="Red Hat Text"/>
              </a:rPr>
              <a:t>Security</a:t>
            </a:r>
            <a:endParaRPr b="1" sz="1000">
              <a:solidFill>
                <a:schemeClr val="dk1"/>
              </a:solidFill>
              <a:latin typeface="Red Hat Text"/>
              <a:ea typeface="Red Hat Text"/>
              <a:cs typeface="Red Hat Text"/>
              <a:sym typeface="Red Hat Text"/>
            </a:endParaRPr>
          </a:p>
          <a:p>
            <a:pPr indent="-154939" lvl="1" marL="365760" rtl="0" algn="l">
              <a:spcBef>
                <a:spcPts val="0"/>
              </a:spcBef>
              <a:spcAft>
                <a:spcPts val="0"/>
              </a:spcAft>
              <a:buClr>
                <a:schemeClr val="dk1"/>
              </a:buClr>
              <a:buSzPts val="1000"/>
              <a:buFont typeface="Red Hat Text"/>
              <a:buAutoNum type="alphaLcParenR"/>
            </a:pPr>
            <a:r>
              <a:rPr lang="en" sz="1000">
                <a:solidFill>
                  <a:schemeClr val="dk1"/>
                </a:solidFill>
                <a:latin typeface="Red Hat Text"/>
                <a:ea typeface="Red Hat Text"/>
                <a:cs typeface="Red Hat Text"/>
                <a:sym typeface="Red Hat Text"/>
              </a:rPr>
              <a:t>In order to get the latest security patches and fixes it is recommended to be on the latest version of RHEL</a:t>
            </a:r>
            <a:endParaRPr sz="1000">
              <a:solidFill>
                <a:schemeClr val="dk1"/>
              </a:solidFill>
              <a:latin typeface="Red Hat Text"/>
              <a:ea typeface="Red Hat Text"/>
              <a:cs typeface="Red Hat Text"/>
              <a:sym typeface="Red Hat Text"/>
            </a:endParaRPr>
          </a:p>
          <a:p>
            <a:pPr indent="-154939" lvl="1" marL="365760" rtl="0" algn="l">
              <a:spcBef>
                <a:spcPts val="0"/>
              </a:spcBef>
              <a:spcAft>
                <a:spcPts val="0"/>
              </a:spcAft>
              <a:buClr>
                <a:schemeClr val="dk1"/>
              </a:buClr>
              <a:buSzPts val="1000"/>
              <a:buFont typeface="Red Hat Text"/>
              <a:buAutoNum type="alphaLcParenR"/>
            </a:pPr>
            <a:r>
              <a:rPr lang="en" sz="1000">
                <a:solidFill>
                  <a:schemeClr val="dk1"/>
                </a:solidFill>
                <a:latin typeface="Red Hat Text"/>
                <a:ea typeface="Red Hat Text"/>
                <a:cs typeface="Red Hat Text"/>
                <a:sym typeface="Red Hat Text"/>
              </a:rPr>
              <a:t>Or to satisfy some compliance requirement</a:t>
            </a:r>
            <a:endParaRPr sz="1000">
              <a:solidFill>
                <a:schemeClr val="dk1"/>
              </a:solidFill>
              <a:latin typeface="Red Hat Text"/>
              <a:ea typeface="Red Hat Text"/>
              <a:cs typeface="Red Hat Text"/>
              <a:sym typeface="Red Hat Text"/>
            </a:endParaRPr>
          </a:p>
          <a:p>
            <a:pPr indent="-154940" lvl="0" marL="182880" rtl="0" algn="l">
              <a:spcBef>
                <a:spcPts val="1000"/>
              </a:spcBef>
              <a:spcAft>
                <a:spcPts val="0"/>
              </a:spcAft>
              <a:buClr>
                <a:schemeClr val="dk1"/>
              </a:buClr>
              <a:buSzPts val="1000"/>
              <a:buFont typeface="Red Hat Text"/>
              <a:buAutoNum type="arabicParenR"/>
            </a:pPr>
            <a:r>
              <a:rPr b="1" lang="en" sz="1000">
                <a:solidFill>
                  <a:schemeClr val="dk1"/>
                </a:solidFill>
                <a:latin typeface="Red Hat Text"/>
                <a:ea typeface="Red Hat Text"/>
                <a:cs typeface="Red Hat Text"/>
                <a:sym typeface="Red Hat Text"/>
              </a:rPr>
              <a:t>Innovation</a:t>
            </a:r>
            <a:endParaRPr b="1" sz="1000">
              <a:solidFill>
                <a:schemeClr val="dk1"/>
              </a:solidFill>
              <a:latin typeface="Red Hat Text"/>
              <a:ea typeface="Red Hat Text"/>
              <a:cs typeface="Red Hat Text"/>
              <a:sym typeface="Red Hat Text"/>
            </a:endParaRPr>
          </a:p>
          <a:p>
            <a:pPr indent="-154939" lvl="1" marL="365760" rtl="0" algn="l">
              <a:spcBef>
                <a:spcPts val="0"/>
              </a:spcBef>
              <a:spcAft>
                <a:spcPts val="0"/>
              </a:spcAft>
              <a:buClr>
                <a:schemeClr val="dk1"/>
              </a:buClr>
              <a:buSzPts val="1000"/>
              <a:buFont typeface="Red Hat Text"/>
              <a:buAutoNum type="alphaLcParenR"/>
            </a:pPr>
            <a:r>
              <a:rPr lang="en" sz="1000">
                <a:solidFill>
                  <a:schemeClr val="dk1"/>
                </a:solidFill>
                <a:latin typeface="Red Hat Text"/>
                <a:ea typeface="Red Hat Text"/>
                <a:cs typeface="Red Hat Text"/>
                <a:sym typeface="Red Hat Text"/>
              </a:rPr>
              <a:t>In order to get access to the latest and greatst software , you should be on the latest version</a:t>
            </a:r>
            <a:endParaRPr sz="1000">
              <a:solidFill>
                <a:schemeClr val="dk1"/>
              </a:solidFill>
              <a:latin typeface="Red Hat Text"/>
              <a:ea typeface="Red Hat Text"/>
              <a:cs typeface="Red Hat Text"/>
              <a:sym typeface="Red Hat Text"/>
            </a:endParaRPr>
          </a:p>
          <a:p>
            <a:pPr indent="-154939" lvl="1" marL="365760" rtl="0" algn="l">
              <a:spcBef>
                <a:spcPts val="0"/>
              </a:spcBef>
              <a:spcAft>
                <a:spcPts val="0"/>
              </a:spcAft>
              <a:buClr>
                <a:schemeClr val="dk1"/>
              </a:buClr>
              <a:buSzPts val="1000"/>
              <a:buFont typeface="Red Hat Text"/>
              <a:buAutoNum type="alphaLcParenR"/>
            </a:pPr>
            <a:r>
              <a:rPr lang="en" sz="1000">
                <a:solidFill>
                  <a:schemeClr val="dk1"/>
                </a:solidFill>
                <a:latin typeface="Red Hat Text"/>
                <a:ea typeface="Red Hat Text"/>
                <a:cs typeface="Red Hat Text"/>
                <a:sym typeface="Red Hat Text"/>
              </a:rPr>
              <a:t>NEw and bleeding edge hardware devices are also supported on the latest version of the OS. Same goes for applications</a:t>
            </a:r>
            <a:endParaRPr sz="1000">
              <a:solidFill>
                <a:schemeClr val="dk1"/>
              </a:solidFill>
              <a:latin typeface="Red Hat Text"/>
              <a:ea typeface="Red Hat Text"/>
              <a:cs typeface="Red Hat Text"/>
              <a:sym typeface="Red Hat Text"/>
            </a:endParaRPr>
          </a:p>
          <a:p>
            <a:pPr indent="-154939" lvl="1" marL="365760" rtl="0" algn="l">
              <a:spcBef>
                <a:spcPts val="0"/>
              </a:spcBef>
              <a:spcAft>
                <a:spcPts val="0"/>
              </a:spcAft>
              <a:buClr>
                <a:srgbClr val="EC0000"/>
              </a:buClr>
              <a:buSzPts val="1000"/>
              <a:buFont typeface="Red Hat Text"/>
              <a:buAutoNum type="alphaLcParenR"/>
            </a:pPr>
            <a:r>
              <a:rPr lang="en" sz="1000">
                <a:solidFill>
                  <a:srgbClr val="EC0000"/>
                </a:solidFill>
                <a:latin typeface="Red Hat Text"/>
                <a:ea typeface="Red Hat Text"/>
                <a:cs typeface="Red Hat Text"/>
                <a:sym typeface="Red Hat Text"/>
              </a:rPr>
              <a:t>Performance | Cloud &amp; Edge | Automation &amp; Management</a:t>
            </a:r>
            <a:endParaRPr sz="1000">
              <a:solidFill>
                <a:srgbClr val="EC0000"/>
              </a:solidFill>
              <a:latin typeface="Red Hat Text"/>
              <a:ea typeface="Red Hat Text"/>
              <a:cs typeface="Red Hat Text"/>
              <a:sym typeface="Red Hat Text"/>
            </a:endParaRPr>
          </a:p>
          <a:p>
            <a:pPr indent="-154940" lvl="0" marL="182880" rtl="0" algn="l">
              <a:spcBef>
                <a:spcPts val="1000"/>
              </a:spcBef>
              <a:spcAft>
                <a:spcPts val="0"/>
              </a:spcAft>
              <a:buClr>
                <a:schemeClr val="dk1"/>
              </a:buClr>
              <a:buSzPts val="1000"/>
              <a:buFont typeface="Red Hat Text"/>
              <a:buAutoNum type="arabicParenR"/>
            </a:pPr>
            <a:r>
              <a:rPr b="1" lang="en" sz="1000">
                <a:solidFill>
                  <a:schemeClr val="dk1"/>
                </a:solidFill>
                <a:latin typeface="Red Hat Text"/>
                <a:ea typeface="Red Hat Text"/>
                <a:cs typeface="Red Hat Text"/>
                <a:sym typeface="Red Hat Text"/>
              </a:rPr>
              <a:t>Lifecycle</a:t>
            </a:r>
            <a:endParaRPr b="1" sz="1000">
              <a:solidFill>
                <a:schemeClr val="dk1"/>
              </a:solidFill>
              <a:latin typeface="Red Hat Text"/>
              <a:ea typeface="Red Hat Text"/>
              <a:cs typeface="Red Hat Text"/>
              <a:sym typeface="Red Hat Text"/>
            </a:endParaRPr>
          </a:p>
          <a:p>
            <a:pPr indent="-154939" lvl="1" marL="365760" rtl="0" algn="l">
              <a:spcBef>
                <a:spcPts val="0"/>
              </a:spcBef>
              <a:spcAft>
                <a:spcPts val="0"/>
              </a:spcAft>
              <a:buClr>
                <a:schemeClr val="dk1"/>
              </a:buClr>
              <a:buSzPts val="1000"/>
              <a:buFont typeface="Red Hat Text"/>
              <a:buAutoNum type="alphaLcParenR"/>
            </a:pPr>
            <a:r>
              <a:rPr lang="en" sz="1000">
                <a:solidFill>
                  <a:schemeClr val="dk1"/>
                </a:solidFill>
                <a:latin typeface="Red Hat Text"/>
                <a:ea typeface="Red Hat Text"/>
                <a:cs typeface="Red Hat Text"/>
                <a:sym typeface="Red Hat Text"/>
              </a:rPr>
              <a:t>Your system may be running an OS version that is in maintenence support phase of its lifecycle</a:t>
            </a:r>
            <a:endParaRPr sz="1000">
              <a:solidFill>
                <a:schemeClr val="dk1"/>
              </a:solidFill>
              <a:latin typeface="Red Hat Text"/>
              <a:ea typeface="Red Hat Text"/>
              <a:cs typeface="Red Hat Text"/>
              <a:sym typeface="Red Hat Text"/>
            </a:endParaRPr>
          </a:p>
          <a:p>
            <a:pPr indent="-154939" lvl="1" marL="365760" rtl="0" algn="l">
              <a:spcBef>
                <a:spcPts val="0"/>
              </a:spcBef>
              <a:spcAft>
                <a:spcPts val="0"/>
              </a:spcAft>
              <a:buClr>
                <a:schemeClr val="dk1"/>
              </a:buClr>
              <a:buSzPts val="1000"/>
              <a:buFont typeface="Red Hat Text"/>
              <a:buAutoNum type="alphaLcParenR"/>
            </a:pPr>
            <a:r>
              <a:rPr lang="en" sz="1000">
                <a:solidFill>
                  <a:schemeClr val="dk1"/>
                </a:solidFill>
                <a:latin typeface="Red Hat Text"/>
                <a:ea typeface="Red Hat Text"/>
                <a:cs typeface="Red Hat Text"/>
                <a:sym typeface="Red Hat Text"/>
              </a:rPr>
              <a:t>RHEL 6 is End of Life and you will not get patches . In order to get security patches, you have to purchase ELS</a:t>
            </a:r>
            <a:endParaRPr sz="1000">
              <a:solidFill>
                <a:schemeClr val="dk1"/>
              </a:solidFill>
              <a:latin typeface="Red Hat Text"/>
              <a:ea typeface="Red Hat Text"/>
              <a:cs typeface="Red Hat Text"/>
              <a:sym typeface="Red Hat Text"/>
            </a:endParaRPr>
          </a:p>
          <a:p>
            <a:pPr indent="-154939" lvl="1" marL="365760" rtl="0" algn="l">
              <a:spcBef>
                <a:spcPts val="0"/>
              </a:spcBef>
              <a:spcAft>
                <a:spcPts val="0"/>
              </a:spcAft>
              <a:buClr>
                <a:schemeClr val="dk1"/>
              </a:buClr>
              <a:buSzPts val="1000"/>
              <a:buFont typeface="Red Hat Text"/>
              <a:buAutoNum type="alphaLcParenR"/>
            </a:pPr>
            <a:r>
              <a:rPr lang="en" sz="1000">
                <a:solidFill>
                  <a:schemeClr val="dk1"/>
                </a:solidFill>
                <a:latin typeface="Red Hat Text"/>
                <a:ea typeface="Red Hat Text"/>
                <a:cs typeface="Red Hat Text"/>
                <a:sym typeface="Red Hat Text"/>
              </a:rPr>
              <a:t>RHEL 7 will also transition to maintenence mode, which means no new hardware driver support etc</a:t>
            </a:r>
            <a:endParaRPr sz="1000">
              <a:latin typeface="Red Hat Text"/>
              <a:ea typeface="Red Hat Text"/>
              <a:cs typeface="Red Hat Text"/>
              <a:sym typeface="Red Hat Text"/>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g2a299ca227e_0_7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4" name="Google Shape;2924;g2a299ca227e_0_7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latin typeface="Red Hat Text"/>
              <a:ea typeface="Red Hat Text"/>
              <a:cs typeface="Red Hat Text"/>
              <a:sym typeface="Red Hat Text"/>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g2a299ca227e_0_8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4" name="Google Shape;2934;g2a299ca227e_0_8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g2a299ca227e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5" name="Google Shape;2965;g2a299ca227e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4" name="Shape 2974"/>
        <p:cNvGrpSpPr/>
        <p:nvPr/>
      </p:nvGrpSpPr>
      <p:grpSpPr>
        <a:xfrm>
          <a:off x="0" y="0"/>
          <a:ext cx="0" cy="0"/>
          <a:chOff x="0" y="0"/>
          <a:chExt cx="0" cy="0"/>
        </a:xfrm>
      </p:grpSpPr>
      <p:sp>
        <p:nvSpPr>
          <p:cNvPr id="2975" name="Google Shape;2975;g2a299ca227e_0_6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6" name="Google Shape;2976;g2a299ca227e_0_6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RHEL System Roles enable users to configure their RHEL systems in a repeatably and at scale. This reduces the burden of configuration management. RHEL system roles can be applied to systems consistently across on-premises, cloud, and hybrid environments. RHEL system roles can also be applied by Satellite and Ansible Automation Platform for added automation.</a:t>
            </a:r>
            <a:endParaRPr sz="1200">
              <a:latin typeface="Red Hat Display"/>
              <a:ea typeface="Red Hat Display"/>
              <a:cs typeface="Red Hat Display"/>
              <a:sym typeface="Red Hat Display"/>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g2a299ca227e_0_6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2a299ca227e_0_6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RHEL system roles can be applied to enforce security, apply configuration, and optimize workloads on RHEL systems. Here are the existing system roles.</a:t>
            </a:r>
            <a:endParaRPr sz="1200">
              <a:latin typeface="Red Hat Display"/>
              <a:ea typeface="Red Hat Display"/>
              <a:cs typeface="Red Hat Display"/>
              <a:sym typeface="Red Hat Display"/>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g2a299ca227e_0_6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4" name="Google Shape;3014;g2a299ca227e_0_6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Instructor:</a:t>
            </a:r>
            <a:r>
              <a:rPr lang="en" sz="1000">
                <a:solidFill>
                  <a:schemeClr val="dk1"/>
                </a:solidFill>
                <a:latin typeface="Red Hat Text"/>
                <a:ea typeface="Red Hat Text"/>
                <a:cs typeface="Red Hat Text"/>
                <a:sym typeface="Red Hat Text"/>
              </a:rPr>
              <a:t> Open the lab by accessing the URL above, review the introductory page material with the attendees including Goal, Concept, and Use Case</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In this lab, they will use the commands demonstrated in the previous two slides, and will additionally remove software installed from an application stream, replace it with an alternate version.</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Once the lab has been started, travel around the room so that attendees can ask additional questions or request help with the lab.</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Success criteria:</a:t>
            </a:r>
            <a:r>
              <a:rPr lang="en" sz="1000">
                <a:solidFill>
                  <a:schemeClr val="dk1"/>
                </a:solidFill>
                <a:latin typeface="Red Hat Text"/>
                <a:ea typeface="Red Hat Text"/>
                <a:cs typeface="Red Hat Text"/>
                <a:sym typeface="Red Hat Text"/>
              </a:rPr>
              <a:t> Attendees will have a system with the postgresql:10 application stream installed.</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Troubleshooting:</a:t>
            </a:r>
            <a:r>
              <a:rPr lang="en" sz="1000">
                <a:solidFill>
                  <a:schemeClr val="dk1"/>
                </a:solidFill>
                <a:latin typeface="Red Hat Text"/>
                <a:ea typeface="Red Hat Text"/>
                <a:cs typeface="Red Hat Text"/>
                <a:sym typeface="Red Hat Text"/>
              </a:rPr>
              <a:t>  If an attendee mangles their system, refresh the page to reprovision the lab environment for the attendee</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&lt;your URL here&gt;, what is this?  This is the place where you would provide your katacoda workshop URL for attendees to access.  If you have less than 5 attendees, you may use the publicly available capacity through the following URL: </a:t>
            </a:r>
            <a:r>
              <a:rPr lang="en" sz="1000" u="sng">
                <a:solidFill>
                  <a:schemeClr val="hlink"/>
                </a:solidFill>
                <a:latin typeface="Red Hat Text"/>
                <a:ea typeface="Red Hat Text"/>
                <a:cs typeface="Red Hat Text"/>
                <a:sym typeface="Red Hat Text"/>
                <a:hlinkClick r:id="rId2"/>
              </a:rPr>
              <a:t>https://red.ht/3jzgYlC</a:t>
            </a:r>
            <a:r>
              <a:rPr lang="en" sz="1000">
                <a:solidFill>
                  <a:schemeClr val="dk1"/>
                </a:solidFill>
                <a:latin typeface="Red Hat Text"/>
                <a:ea typeface="Red Hat Text"/>
                <a:cs typeface="Red Hat Text"/>
                <a:sym typeface="Red Hat Text"/>
              </a:rPr>
              <a:t>  However, capacity to the public is FINITE, which is why for more than 5 attendees it is require for workshops to book their own capacity with Katacoda.</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Insights Username</a:t>
            </a:r>
            <a:r>
              <a:rPr lang="en" sz="1000">
                <a:solidFill>
                  <a:schemeClr val="dk1"/>
                </a:solidFill>
                <a:latin typeface="Red Hat Text"/>
                <a:ea typeface="Red Hat Text"/>
                <a:cs typeface="Red Hat Text"/>
                <a:sym typeface="Red Hat Text"/>
              </a:rPr>
              <a:t>: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This username will be updated periodically as this account requires active product entitlements and we don’t want to leak credentials and inadvertently provide free access to product.  Check for updated versions of this presentation as an outdated user account may no longer be active.</a:t>
            </a:r>
            <a:endParaRPr sz="1000">
              <a:latin typeface="Red Hat Text"/>
              <a:ea typeface="Red Hat Text"/>
              <a:cs typeface="Red Hat Text"/>
              <a:sym typeface="Red Hat Text"/>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9" name="Shape 3029"/>
        <p:cNvGrpSpPr/>
        <p:nvPr/>
      </p:nvGrpSpPr>
      <p:grpSpPr>
        <a:xfrm>
          <a:off x="0" y="0"/>
          <a:ext cx="0" cy="0"/>
          <a:chOff x="0" y="0"/>
          <a:chExt cx="0" cy="0"/>
        </a:xfrm>
      </p:grpSpPr>
      <p:sp>
        <p:nvSpPr>
          <p:cNvPr id="3030" name="Google Shape;3030;g2a299ca227e_0_6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1" name="Google Shape;3031;g2a299ca227e_0_6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4" name="Shape 3044"/>
        <p:cNvGrpSpPr/>
        <p:nvPr/>
      </p:nvGrpSpPr>
      <p:grpSpPr>
        <a:xfrm>
          <a:off x="0" y="0"/>
          <a:ext cx="0" cy="0"/>
          <a:chOff x="0" y="0"/>
          <a:chExt cx="0" cy="0"/>
        </a:xfrm>
      </p:grpSpPr>
      <p:sp>
        <p:nvSpPr>
          <p:cNvPr id="3045" name="Google Shape;3045;g2a299ca227e_0_6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6" name="Google Shape;3046;g2a299ca227e_0_6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Instructor:</a:t>
            </a:r>
            <a:r>
              <a:rPr lang="en" sz="1000">
                <a:solidFill>
                  <a:schemeClr val="dk1"/>
                </a:solidFill>
                <a:latin typeface="Red Hat Text"/>
                <a:ea typeface="Red Hat Text"/>
                <a:cs typeface="Red Hat Text"/>
                <a:sym typeface="Red Hat Text"/>
              </a:rPr>
              <a:t> Open the lab by accessing the URL above, review the introductory page material with the attendees including Goal, Concept, and Use Case</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In this lab, they will use the commands demonstrated in the previous two slides, and will additionally remove software installed from an application stream, replace it with an alternate version.</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Once the lab has been started, travel around the room so that attendees can ask additional questions or request help with the lab.</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Success criteria:</a:t>
            </a:r>
            <a:r>
              <a:rPr lang="en" sz="1000">
                <a:solidFill>
                  <a:schemeClr val="dk1"/>
                </a:solidFill>
                <a:latin typeface="Red Hat Text"/>
                <a:ea typeface="Red Hat Text"/>
                <a:cs typeface="Red Hat Text"/>
                <a:sym typeface="Red Hat Text"/>
              </a:rPr>
              <a:t> Attendees will have a system with the postgresql:10 application stream installed.</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Troubleshooting:</a:t>
            </a:r>
            <a:r>
              <a:rPr lang="en" sz="1000">
                <a:solidFill>
                  <a:schemeClr val="dk1"/>
                </a:solidFill>
                <a:latin typeface="Red Hat Text"/>
                <a:ea typeface="Red Hat Text"/>
                <a:cs typeface="Red Hat Text"/>
                <a:sym typeface="Red Hat Text"/>
              </a:rPr>
              <a:t>  If an attendee mangles their system, refresh the page to reprovision the lab environment for the attendee</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&lt;your URL here&gt;, what is this?  This is the place where you would provide your katacoda workshop URL for attendees to access.  If you have less than 5 attendees, you may use the publicly available capacity through the following URL: </a:t>
            </a:r>
            <a:r>
              <a:rPr lang="en" sz="1000" u="sng">
                <a:solidFill>
                  <a:schemeClr val="hlink"/>
                </a:solidFill>
                <a:latin typeface="Red Hat Text"/>
                <a:ea typeface="Red Hat Text"/>
                <a:cs typeface="Red Hat Text"/>
                <a:sym typeface="Red Hat Text"/>
                <a:hlinkClick r:id="rId2"/>
              </a:rPr>
              <a:t>https://red.ht/3jzgYlC</a:t>
            </a:r>
            <a:r>
              <a:rPr lang="en" sz="1000">
                <a:solidFill>
                  <a:schemeClr val="dk1"/>
                </a:solidFill>
                <a:latin typeface="Red Hat Text"/>
                <a:ea typeface="Red Hat Text"/>
                <a:cs typeface="Red Hat Text"/>
                <a:sym typeface="Red Hat Text"/>
              </a:rPr>
              <a:t>  However, capacity to the public is FINITE, which is why for more than 5 attendees it is require for workshops to book their own capacity with Katacoda.</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b="1" lang="en" sz="1000">
                <a:solidFill>
                  <a:schemeClr val="dk1"/>
                </a:solidFill>
                <a:latin typeface="Red Hat Text"/>
                <a:ea typeface="Red Hat Text"/>
                <a:cs typeface="Red Hat Text"/>
                <a:sym typeface="Red Hat Text"/>
              </a:rPr>
              <a:t>Insights Username</a:t>
            </a:r>
            <a:r>
              <a:rPr lang="en" sz="1000">
                <a:solidFill>
                  <a:schemeClr val="dk1"/>
                </a:solidFill>
                <a:latin typeface="Red Hat Text"/>
                <a:ea typeface="Red Hat Text"/>
                <a:cs typeface="Red Hat Text"/>
                <a:sym typeface="Red Hat Text"/>
              </a:rPr>
              <a:t>: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This username will be updated periodically as this account requires active product entitlements and we don’t want to leak credentials and inadvertently provide free access to product.  Check for updated versions of this presentation as an outdated user account may no longer be active.</a:t>
            </a:r>
            <a:endParaRPr sz="1000">
              <a:latin typeface="Red Hat Text"/>
              <a:ea typeface="Red Hat Text"/>
              <a:cs typeface="Red Hat Text"/>
              <a:sym typeface="Red Hat Tex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378a63b515c_0_2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378a63b515c_0_2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Su RHEL 8.7 e precedenti, oppure se non voglio usare rhc, c’è sempre subscription-manager.</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Registrazione classica:</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subscription-manager register</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Registrazione con activation key:</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subscription-manager register --activationkey &lt;nome_key&gt; --org &lt;org_ID&gt;</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Una volta registrato, posso verificare lo stato con:</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subscription-manager status</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Da notare che con subscription-manager ottengo i repository, ma non collego automaticamente la macchina a Insights. Se lo voglio fare, devo usare un altro comando:</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insights-client --register</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2a299ca227e_0_6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2" name="Google Shape;3062;g2a299ca227e_0_6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5" name="Shape 3075"/>
        <p:cNvGrpSpPr/>
        <p:nvPr/>
      </p:nvGrpSpPr>
      <p:grpSpPr>
        <a:xfrm>
          <a:off x="0" y="0"/>
          <a:ext cx="0" cy="0"/>
          <a:chOff x="0" y="0"/>
          <a:chExt cx="0" cy="0"/>
        </a:xfrm>
      </p:grpSpPr>
      <p:sp>
        <p:nvSpPr>
          <p:cNvPr id="3076" name="Google Shape;3076;g378a63b515c_0_2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7" name="Google Shape;3077;g378a63b515c_0_2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Roboto"/>
                <a:ea typeface="Roboto"/>
                <a:cs typeface="Roboto"/>
                <a:sym typeface="Roboto"/>
              </a:rPr>
              <a:t>So, with that said, let's go ahead and get started and I'll talk about customer challenges that RHEL 10 can help solve because it's packed with new innovation!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We're SO excited about this release as it's really going to help solve a lot of key challenges starting with the </a:t>
            </a:r>
            <a:r>
              <a:rPr b="1" lang="en" sz="1000">
                <a:solidFill>
                  <a:srgbClr val="434343"/>
                </a:solidFill>
                <a:latin typeface="Roboto"/>
                <a:ea typeface="Roboto"/>
                <a:cs typeface="Roboto"/>
                <a:sym typeface="Roboto"/>
              </a:rPr>
              <a:t>Linux skills gap</a:t>
            </a:r>
            <a:r>
              <a:rPr lang="en" sz="1000">
                <a:solidFill>
                  <a:srgbClr val="434343"/>
                </a:solidFill>
                <a:latin typeface="Roboto"/>
                <a:ea typeface="Roboto"/>
                <a:cs typeface="Roboto"/>
                <a:sym typeface="Roboto"/>
              </a:rPr>
              <a:t>. And the way we're going to do that is with the general availability of RHEL Lightspeed.  RHEL Lightspeed leverages AI technologies and techniques  toinfuses with our decades of Red Hat Linux knowledge and expertise into the RHEL experience starting with the command line.  This will help make those novice Linux administrators more effective by giving them the ability to solve more complex problems…while also helping veteran Linux administrators solve problems even faster!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The next area is creating a </a:t>
            </a:r>
            <a:r>
              <a:rPr b="1" lang="en" sz="1000">
                <a:solidFill>
                  <a:srgbClr val="434343"/>
                </a:solidFill>
                <a:latin typeface="Roboto"/>
                <a:ea typeface="Roboto"/>
                <a:cs typeface="Roboto"/>
                <a:sym typeface="Roboto"/>
              </a:rPr>
              <a:t>zero drift infrastructure</a:t>
            </a:r>
            <a:r>
              <a:rPr lang="en" sz="1000">
                <a:solidFill>
                  <a:srgbClr val="434343"/>
                </a:solidFill>
                <a:latin typeface="Roboto"/>
                <a:ea typeface="Roboto"/>
                <a:cs typeface="Roboto"/>
                <a:sym typeface="Roboto"/>
              </a:rPr>
              <a:t>. Zero drift is really all about consistency… consistency of your systems…and their configurations all throughout your entire RHEL estate. What if one of those systems has a different security setting than all the rest? You could be vulnerable…and that difference is called drift.  …and it can happen over time and we want to avoid it!   In RHEL 10, we’re excited to announce the general availability of image mode for RHEL, which is a new way for users to build, deploy and manage RHEL in a container, which creates new opportunities to think differently to create a mobile-phone like update/rollback experience using container tools and techniques that can make zero drift infrastructure a possibility!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The third area that RHEL 10 is all about making better decisions at build time (sometimes called “shift left”). Why, you ask?  Because smart decisions made up front (at build time) helps avoid costly, time consuming problems in production….and we’re doing this this in Insights image builder with package recommendations that are powered by RHEL Lightspeed.  Examples could include proactive suggestions for required packages necessary to achieve compliance with a specific security standard, or newer releases of existing packages   With these context-specific recommendations in Insights, users can avoid costly changes in production, because they made better decisions in the beginning.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Security has always been a pillar of the secure, trusted RHEL foundation, and we continue to invest in security with RHEL 10. For example,  we know that the cost of powerful, quantum computing technology will soon be affordable to the masses….which includes the bad guys (hackers) who could potential use them to break traditional encryption algorithms, putting companies at risk.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At Red Hat, we know this is coming and </a:t>
            </a:r>
            <a:r>
              <a:rPr b="1" lang="en" sz="1000">
                <a:solidFill>
                  <a:srgbClr val="434343"/>
                </a:solidFill>
                <a:latin typeface="Roboto"/>
                <a:ea typeface="Roboto"/>
                <a:cs typeface="Roboto"/>
                <a:sym typeface="Roboto"/>
              </a:rPr>
              <a:t>we’re proactively investing in RHEL security</a:t>
            </a:r>
            <a:r>
              <a:rPr lang="en" sz="1000">
                <a:solidFill>
                  <a:srgbClr val="434343"/>
                </a:solidFill>
                <a:latin typeface="Roboto"/>
                <a:ea typeface="Roboto"/>
                <a:cs typeface="Roboto"/>
                <a:sym typeface="Roboto"/>
              </a:rPr>
              <a:t> to help prevent attacks from hackers that have quantum computing technologies at their disposal. We know This is an example of us thinking ahead.  We know this is coming and we’re taking steps now so RHEL users will be ready.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…and, finally:  We know that AI is everywhere. Artificial intelligence, we hear it every day!  ….and you’ve likely heard about one way to “get started” with AI at Red Hat Summit 2024 when we announced RHEL AI.  It’s an awesome way for companies to quickly get started using a pre-packaged, optimized solution (that runs on RHEL in a container using image mode by the way) …but what about those who prefer a DIY approach to getting started with AI?  RHEL 10 can help!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With Real 10, we're also announcing the availability of a new tool called Ramalama which will helps users get started with AI in a few quick steps by 1) downloading a large language model of your choice and 2) putting it into a local container.  It’s that simple.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1000"/>
              </a:spcAft>
              <a:buNone/>
            </a:pPr>
            <a:r>
              <a:rPr lang="en" sz="1000">
                <a:solidFill>
                  <a:srgbClr val="434343"/>
                </a:solidFill>
                <a:latin typeface="Roboto"/>
                <a:ea typeface="Roboto"/>
                <a:cs typeface="Roboto"/>
                <a:sym typeface="Roboto"/>
              </a:rPr>
              <a:t> </a:t>
            </a:r>
            <a:endParaRPr b="1"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2" name="Shape 3092"/>
        <p:cNvGrpSpPr/>
        <p:nvPr/>
      </p:nvGrpSpPr>
      <p:grpSpPr>
        <a:xfrm>
          <a:off x="0" y="0"/>
          <a:ext cx="0" cy="0"/>
          <a:chOff x="0" y="0"/>
          <a:chExt cx="0" cy="0"/>
        </a:xfrm>
      </p:grpSpPr>
      <p:sp>
        <p:nvSpPr>
          <p:cNvPr id="3093" name="Google Shape;3093;g378a63b515c_0_3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4" name="Google Shape;3094;g378a63b515c_0_3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34343"/>
                </a:solidFill>
                <a:latin typeface="Roboto"/>
                <a:ea typeface="Roboto"/>
                <a:cs typeface="Roboto"/>
                <a:sym typeface="Roboto"/>
              </a:rPr>
              <a:t>All right, so let's talk about addressing the skills gap first.</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1000">
                <a:solidFill>
                  <a:srgbClr val="434343"/>
                </a:solidFill>
                <a:latin typeface="Roboto"/>
                <a:ea typeface="Roboto"/>
                <a:cs typeface="Roboto"/>
                <a:sym typeface="Roboto"/>
              </a:rPr>
              <a:t>RHEL Lightspeed is fundamentally an LLM-based tooling that will help customers plan and run Linux better. If you think about it at build time, there's a set of requirements that architects have….and at runtime, there's a set of requirements that sysadmins have. And in both places, there's a lot of uncertainty. And so, when you think about what LLM are good at, they're actually good at helping remove uncertainty in already uncertain environments.</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1000">
                <a:solidFill>
                  <a:srgbClr val="434343"/>
                </a:solidFill>
                <a:latin typeface="Roboto"/>
                <a:ea typeface="Roboto"/>
                <a:cs typeface="Roboto"/>
                <a:sym typeface="Roboto"/>
              </a:rPr>
              <a:t>And so we are bringing a couple of technologies under this Lightspeed brand in RHEL.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1000">
                <a:solidFill>
                  <a:srgbClr val="434343"/>
                </a:solidFill>
                <a:latin typeface="Roboto"/>
                <a:ea typeface="Roboto"/>
                <a:cs typeface="Roboto"/>
                <a:sym typeface="Roboto"/>
              </a:rPr>
              <a:t>One in particular I'd bring up is the life cycle and security information. We're going to help customers better plan the deployments and rollouts of RHEL. And also, at runtime… they're going to have a buddy that they have along with them at 2 a.m. when they're fixing a server. This is REALLY exciting stuff, and stay tuned for more at the Summit launch. </a:t>
            </a:r>
            <a:endParaRPr sz="1200">
              <a:solidFill>
                <a:schemeClr val="dk1"/>
              </a:solidFill>
              <a:latin typeface="Red Hat Display"/>
              <a:ea typeface="Red Hat Display"/>
              <a:cs typeface="Red Hat Display"/>
              <a:sym typeface="Red Hat Display"/>
            </a:endParaRPr>
          </a:p>
          <a:p>
            <a:pPr indent="0" lvl="0" marL="0" rtl="0" algn="l">
              <a:spcBef>
                <a:spcPts val="100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50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50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50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Red Hat Enterprise Lightspeed leverages decades of Red Hat Enterprise Linux expertise with AI technologies to proactively </a:t>
            </a:r>
            <a:r>
              <a:rPr b="1" lang="en" sz="1200">
                <a:solidFill>
                  <a:schemeClr val="dk1"/>
                </a:solidFill>
                <a:latin typeface="Red Hat Display"/>
                <a:ea typeface="Red Hat Display"/>
                <a:cs typeface="Red Hat Display"/>
                <a:sym typeface="Red Hat Display"/>
              </a:rPr>
              <a:t>inform and simplify</a:t>
            </a:r>
            <a:r>
              <a:rPr lang="en" sz="1200">
                <a:solidFill>
                  <a:schemeClr val="dk1"/>
                </a:solidFill>
                <a:latin typeface="Red Hat Display"/>
                <a:ea typeface="Red Hat Display"/>
                <a:cs typeface="Red Hat Display"/>
                <a:sym typeface="Red Hat Display"/>
              </a:rPr>
              <a:t> how both novice and experienced IT professionals build, deploy, and manage Red Hat Enterprise Linux.</a:t>
            </a:r>
            <a:endParaRPr sz="1200">
              <a:solidFill>
                <a:schemeClr val="dk1"/>
              </a:solidFill>
              <a:latin typeface="Red Hat Display"/>
              <a:ea typeface="Red Hat Display"/>
              <a:cs typeface="Red Hat Display"/>
              <a:sym typeface="Red Hat Display"/>
            </a:endParaRPr>
          </a:p>
          <a:p>
            <a:pPr indent="0" lvl="0" marL="0" rtl="0" algn="l">
              <a:spcBef>
                <a:spcPts val="50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304800" lvl="0" marL="457200" rtl="0" algn="l">
              <a:spcBef>
                <a:spcPts val="50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Simplifies the way you interact with Red Hat Enterprise Linux by using </a:t>
            </a:r>
            <a:r>
              <a:rPr b="1" lang="en" sz="1200">
                <a:solidFill>
                  <a:schemeClr val="dk1"/>
                </a:solidFill>
                <a:latin typeface="Red Hat Display"/>
                <a:ea typeface="Red Hat Display"/>
                <a:cs typeface="Red Hat Display"/>
                <a:sym typeface="Red Hat Display"/>
              </a:rPr>
              <a:t>plain language</a:t>
            </a:r>
            <a:r>
              <a:rPr lang="en" sz="1200">
                <a:solidFill>
                  <a:schemeClr val="dk1"/>
                </a:solidFill>
                <a:latin typeface="Red Hat Display"/>
                <a:ea typeface="Red Hat Display"/>
                <a:cs typeface="Red Hat Display"/>
                <a:sym typeface="Red Hat Display"/>
              </a:rPr>
              <a:t> rather than complex commands </a:t>
            </a:r>
            <a:endParaRPr sz="1200">
              <a:solidFill>
                <a:schemeClr val="dk1"/>
              </a:solidFill>
              <a:latin typeface="Red Hat Display"/>
              <a:ea typeface="Red Hat Display"/>
              <a:cs typeface="Red Hat Display"/>
              <a:sym typeface="Red Hat Display"/>
            </a:endParaRPr>
          </a:p>
          <a:p>
            <a:pPr indent="-304800" lvl="0" marL="457200" rtl="0" algn="l">
              <a:spcBef>
                <a:spcPts val="100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Helps you make better tuning and troubleshooting decisions with r</a:t>
            </a:r>
            <a:r>
              <a:rPr b="1" lang="en" sz="1200">
                <a:solidFill>
                  <a:schemeClr val="dk1"/>
                </a:solidFill>
                <a:latin typeface="Red Hat Display"/>
                <a:ea typeface="Red Hat Display"/>
                <a:cs typeface="Red Hat Display"/>
                <a:sym typeface="Red Hat Display"/>
              </a:rPr>
              <a:t>ecommendations and actionable guidance </a:t>
            </a:r>
            <a:endParaRPr b="1" sz="1200">
              <a:solidFill>
                <a:schemeClr val="dk1"/>
              </a:solidFill>
              <a:latin typeface="Red Hat Display"/>
              <a:ea typeface="Red Hat Display"/>
              <a:cs typeface="Red Hat Display"/>
              <a:sym typeface="Red Hat Display"/>
            </a:endParaRPr>
          </a:p>
          <a:p>
            <a:pPr indent="-304800" lvl="0" marL="457200" rtl="0" algn="l">
              <a:spcBef>
                <a:spcPts val="1000"/>
              </a:spcBef>
              <a:spcAft>
                <a:spcPts val="100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Help you plan and protect your IT infrastructure with </a:t>
            </a:r>
            <a:r>
              <a:rPr b="1" lang="en" sz="1200">
                <a:solidFill>
                  <a:schemeClr val="dk1"/>
                </a:solidFill>
                <a:latin typeface="Red Hat Display"/>
                <a:ea typeface="Red Hat Display"/>
                <a:cs typeface="Red Hat Display"/>
                <a:sym typeface="Red Hat Display"/>
              </a:rPr>
              <a:t>proactive life cycle and security information</a:t>
            </a:r>
            <a:r>
              <a:rPr lang="en" sz="1200">
                <a:solidFill>
                  <a:schemeClr val="dk1"/>
                </a:solidFill>
                <a:latin typeface="Red Hat Display"/>
                <a:ea typeface="Red Hat Display"/>
                <a:cs typeface="Red Hat Display"/>
                <a:sym typeface="Red Hat Display"/>
              </a:rPr>
              <a:t> at the time of need.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g378a63b515c_0_2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7" name="Google Shape;3107;g378a63b515c_0_2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Roboto"/>
                <a:ea typeface="Roboto"/>
                <a:cs typeface="Roboto"/>
                <a:sym typeface="Roboto"/>
              </a:rPr>
              <a:t>I want to show you this very noble and heroic story about RHEL that I asked this to tell me.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What I want to point out here is very simple. Look at the top command. “ramalama run instructlab/merlinlight-7B-lab” and then I said “tell me a story about Red Hat Enterprise Linux”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This is exactly what developers, architects and sysadmins want. Every one of us…. It doesn't matter what your title is in the technical community. If you have a job in tech today, you've got to do something with AI.</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This gets you started. It’s a single command to install it…and a single command to run this.   And now you can see how this Merlin model functions well…by telling you a story.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This gets people up and running with AI in a nutshell. Much simpler than any tool before it…and it also prepares them for the future getting things into production with containers which will then open them up to RHEL AI and Open Shift…so there's upsell opportunities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1000"/>
              </a:spcAft>
              <a:buClr>
                <a:schemeClr val="dk1"/>
              </a:buClr>
              <a:buSzPts val="1100"/>
              <a:buFont typeface="Arial"/>
              <a:buNone/>
            </a:pPr>
            <a:r>
              <a:t/>
            </a:r>
            <a:endParaRPr b="1" sz="10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2958ff663a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2958ff663a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3847b5c57f2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3847b5c57f2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3847b5c57f2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3847b5c57f2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3847b5c57f2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3847b5c57f2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Roboto"/>
                <a:ea typeface="Roboto"/>
                <a:cs typeface="Roboto"/>
                <a:sym typeface="Roboto"/>
              </a:rPr>
              <a:t>I want to show you this very noble and heroic story about RHEL that I asked this to tell me.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What I want to point out here is very simple. Look at the top command. “ramalama run instructlab/merlinlight-7B-lab” and then I said “tell me a story about Red Hat Enterprise Linux”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This is exactly what developers, architects and sysadmins want. Every one of us…. It doesn't matter what your title is in the technical community. If you have a job in tech today, you've got to do something with AI.</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This gets you started. It’s a single command to install it…and a single command to run this.   And now you can see how this Merlin model functions well…by telling you a story.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This gets people up and running with AI in a nutshell. Much simpler than any tool before it…and it also prepares them for the future getting things into production with containers which will then open them up to RHEL AI and Open Shift…so there's upsell opportunities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1000"/>
              </a:spcAft>
              <a:buClr>
                <a:schemeClr val="dk1"/>
              </a:buClr>
              <a:buSzPts val="1100"/>
              <a:buFont typeface="Arial"/>
              <a:buNone/>
            </a:pPr>
            <a:r>
              <a:t/>
            </a:r>
            <a:endParaRPr b="1" sz="10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3847b5c57f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3847b5c57f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3847b5c57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3847b5c57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378a63b515c_0_2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378a63b515c_0_2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differenza più marcate tra diverse versioni di linux sono nella gestione dei pacchetti (sotto /etc/) : </a:t>
            </a:r>
            <a:r>
              <a:rPr lang="en">
                <a:solidFill>
                  <a:schemeClr val="dk1"/>
                </a:solidFill>
              </a:rPr>
              <a:t>Le directory legate ai </a:t>
            </a:r>
            <a:r>
              <a:rPr b="1" lang="en">
                <a:solidFill>
                  <a:schemeClr val="dk1"/>
                </a:solidFill>
              </a:rPr>
              <a:t>gestori di pacchetti</a:t>
            </a:r>
            <a:r>
              <a:rPr lang="en">
                <a:solidFill>
                  <a:schemeClr val="dk1"/>
                </a:solidFill>
              </a:rPr>
              <a:t> (</a:t>
            </a:r>
            <a:r>
              <a:rPr lang="en">
                <a:solidFill>
                  <a:srgbClr val="188038"/>
                </a:solidFill>
                <a:latin typeface="Roboto Mono"/>
                <a:ea typeface="Roboto Mono"/>
                <a:cs typeface="Roboto Mono"/>
                <a:sym typeface="Roboto Mono"/>
              </a:rPr>
              <a:t>yum</a:t>
            </a:r>
            <a:r>
              <a:rPr lang="en">
                <a:solidFill>
                  <a:schemeClr val="dk1"/>
                </a:solidFill>
              </a:rPr>
              <a:t>, </a:t>
            </a:r>
            <a:r>
              <a:rPr lang="en">
                <a:solidFill>
                  <a:srgbClr val="188038"/>
                </a:solidFill>
                <a:latin typeface="Roboto Mono"/>
                <a:ea typeface="Roboto Mono"/>
                <a:cs typeface="Roboto Mono"/>
                <a:sym typeface="Roboto Mono"/>
              </a:rPr>
              <a:t>dnf</a:t>
            </a:r>
            <a:r>
              <a:rPr lang="en">
                <a:solidFill>
                  <a:schemeClr val="dk1"/>
                </a:solidFill>
              </a:rPr>
              <a:t>, </a:t>
            </a:r>
            <a:r>
              <a:rPr lang="en">
                <a:solidFill>
                  <a:srgbClr val="188038"/>
                </a:solidFill>
                <a:latin typeface="Roboto Mono"/>
                <a:ea typeface="Roboto Mono"/>
                <a:cs typeface="Roboto Mono"/>
                <a:sym typeface="Roboto Mono"/>
              </a:rPr>
              <a:t>rpm</a:t>
            </a:r>
            <a:r>
              <a:rPr lang="en">
                <a:solidFill>
                  <a:schemeClr val="dk1"/>
                </a:solidFill>
              </a:rPr>
              <a:t> vs </a:t>
            </a:r>
            <a:r>
              <a:rPr lang="en">
                <a:solidFill>
                  <a:srgbClr val="188038"/>
                </a:solidFill>
                <a:latin typeface="Roboto Mono"/>
                <a:ea typeface="Roboto Mono"/>
                <a:cs typeface="Roboto Mono"/>
                <a:sym typeface="Roboto Mono"/>
              </a:rPr>
              <a:t>apt</a:t>
            </a:r>
            <a:r>
              <a:rPr lang="en">
                <a:solidFill>
                  <a:schemeClr val="dk1"/>
                </a:solidFill>
              </a:rPr>
              <a:t>, </a:t>
            </a:r>
            <a:r>
              <a:rPr lang="en">
                <a:solidFill>
                  <a:srgbClr val="188038"/>
                </a:solidFill>
                <a:latin typeface="Roboto Mono"/>
                <a:ea typeface="Roboto Mono"/>
                <a:cs typeface="Roboto Mono"/>
                <a:sym typeface="Roboto Mono"/>
              </a:rPr>
              <a:t>dpkg</a:t>
            </a:r>
            <a:r>
              <a:rPr lang="en">
                <a:solidFill>
                  <a:schemeClr val="dk1"/>
                </a:solidFill>
              </a:rPr>
              <a:t>) sono tra le più distintive.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378a63b515c_0_2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378a63b515c_0_2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3847b5c57f2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3847b5c57f2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378a63b515c_0_2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378a63b515c_0_2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378a63b515c_0_2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378a63b515c_0_2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378a63b515c_0_2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378a63b515c_0_2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Courier New"/>
                <a:ea typeface="Courier New"/>
                <a:cs typeface="Courier New"/>
                <a:sym typeface="Courier New"/>
              </a:rPr>
              <a:t>drwxr-xr-x.  </a:t>
            </a:r>
            <a:r>
              <a:rPr b="1" lang="en">
                <a:solidFill>
                  <a:schemeClr val="dk1"/>
                </a:solidFill>
                <a:highlight>
                  <a:srgbClr val="FFFFFF"/>
                </a:highlight>
                <a:latin typeface="Courier New"/>
                <a:ea typeface="Courier New"/>
                <a:cs typeface="Courier New"/>
                <a:sym typeface="Courier New"/>
              </a:rPr>
              <a:t>3</a:t>
            </a:r>
            <a:r>
              <a:rPr lang="en">
                <a:solidFill>
                  <a:schemeClr val="dk1"/>
                </a:solidFill>
                <a:highlight>
                  <a:srgbClr val="FFFFFF"/>
                </a:highlight>
                <a:latin typeface="Courier New"/>
                <a:ea typeface="Courier New"/>
                <a:cs typeface="Courier New"/>
                <a:sym typeface="Courier New"/>
              </a:rPr>
              <a:t> root      root            4096 Aug  7 10:07  </a:t>
            </a:r>
            <a:r>
              <a:rPr b="1" lang="en">
                <a:solidFill>
                  <a:srgbClr val="5454FF"/>
                </a:solidFill>
                <a:highlight>
                  <a:srgbClr val="FFFFFF"/>
                </a:highlight>
                <a:latin typeface="Courier New"/>
                <a:ea typeface="Courier New"/>
                <a:cs typeface="Courier New"/>
                <a:sym typeface="Courier New"/>
              </a:rPr>
              <a:t>work</a:t>
            </a:r>
            <a:endParaRPr b="1">
              <a:solidFill>
                <a:srgbClr val="5454FF"/>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Terzo elemento: </a:t>
            </a:r>
            <a:r>
              <a:rPr lang="en">
                <a:solidFill>
                  <a:schemeClr val="dk1"/>
                </a:solidFill>
              </a:rPr>
              <a:t>Se </a:t>
            </a:r>
            <a:r>
              <a:rPr b="1" lang="en">
                <a:solidFill>
                  <a:schemeClr val="dk1"/>
                </a:solidFill>
              </a:rPr>
              <a:t>non crei hard link</a:t>
            </a:r>
            <a:r>
              <a:rPr lang="en">
                <a:solidFill>
                  <a:schemeClr val="dk1"/>
                </a:solidFill>
              </a:rPr>
              <a:t>, il </a:t>
            </a:r>
            <a:r>
              <a:rPr b="1" lang="en">
                <a:solidFill>
                  <a:schemeClr val="dk1"/>
                </a:solidFill>
              </a:rPr>
              <a:t>terzo campo</a:t>
            </a:r>
            <a:r>
              <a:rPr lang="en">
                <a:solidFill>
                  <a:schemeClr val="dk1"/>
                </a:solidFill>
              </a:rPr>
              <a:t> (il numero che vedi dopo i permessi) sarà </a:t>
            </a:r>
            <a:r>
              <a:rPr b="1" lang="en">
                <a:solidFill>
                  <a:schemeClr val="dk1"/>
                </a:solidFill>
              </a:rPr>
              <a:t>1</a:t>
            </a:r>
            <a:r>
              <a:rPr lang="en">
                <a:solidFill>
                  <a:schemeClr val="dk1"/>
                </a:solidFill>
              </a:rPr>
              <a:t>, perché esiste </a:t>
            </a:r>
            <a:r>
              <a:rPr b="1" lang="en">
                <a:solidFill>
                  <a:schemeClr val="dk1"/>
                </a:solidFill>
              </a:rPr>
              <a:t>un solo nome</a:t>
            </a:r>
            <a:r>
              <a:rPr lang="en">
                <a:solidFill>
                  <a:schemeClr val="dk1"/>
                </a:solidFill>
              </a:rPr>
              <a:t> che punta a quell'inode.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Per le cartelle, è il numero di riferimenti presenti nel fs a quella cartella (inclusa la corrente). Più è annidata più ci sono riferimenti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378a63b515c_0_2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378a63b515c_0_2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Courier New"/>
                <a:ea typeface="Courier New"/>
                <a:cs typeface="Courier New"/>
                <a:sym typeface="Courier New"/>
              </a:rPr>
              <a:t>NB i permessi dei soft links non contano. Si applicano quelli del file destinazione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378a63b515c_0_2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378a63b515c_0_2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 </a:t>
            </a:r>
            <a:r>
              <a:rPr b="1" lang="en">
                <a:solidFill>
                  <a:schemeClr val="dk1"/>
                </a:solidFill>
              </a:rPr>
              <a:t>shell expansions</a:t>
            </a:r>
            <a:r>
              <a:rPr lang="en">
                <a:solidFill>
                  <a:schemeClr val="dk1"/>
                </a:solidFill>
              </a:rPr>
              <a:t> sono </a:t>
            </a:r>
            <a:r>
              <a:rPr b="1" lang="en">
                <a:solidFill>
                  <a:schemeClr val="dk1"/>
                </a:solidFill>
              </a:rPr>
              <a:t>meccanismi di sostituzione</a:t>
            </a:r>
            <a:r>
              <a:rPr lang="en">
                <a:solidFill>
                  <a:schemeClr val="dk1"/>
                </a:solidFill>
              </a:rPr>
              <a:t>: la shell le interpreta </a:t>
            </a:r>
            <a:r>
              <a:rPr b="1" lang="en">
                <a:solidFill>
                  <a:schemeClr val="dk1"/>
                </a:solidFill>
              </a:rPr>
              <a:t>prima</a:t>
            </a:r>
            <a:r>
              <a:rPr lang="en">
                <a:solidFill>
                  <a:schemeClr val="dk1"/>
                </a:solidFill>
              </a:rPr>
              <a:t> di eseguire il comando.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 </a:t>
            </a:r>
            <a:r>
              <a:rPr b="1" lang="en">
                <a:solidFill>
                  <a:schemeClr val="dk1"/>
                </a:solidFill>
              </a:rPr>
              <a:t>regex</a:t>
            </a:r>
            <a:r>
              <a:rPr lang="en">
                <a:solidFill>
                  <a:schemeClr val="dk1"/>
                </a:solidFill>
              </a:rPr>
              <a:t> sono </a:t>
            </a:r>
            <a:r>
              <a:rPr b="1" lang="en">
                <a:solidFill>
                  <a:schemeClr val="dk1"/>
                </a:solidFill>
              </a:rPr>
              <a:t>modelli di corrispondenza</a:t>
            </a:r>
            <a:r>
              <a:rPr lang="en">
                <a:solidFill>
                  <a:schemeClr val="dk1"/>
                </a:solidFill>
              </a:rPr>
              <a:t>: vengono usate </a:t>
            </a:r>
            <a:r>
              <a:rPr b="1" lang="en">
                <a:solidFill>
                  <a:schemeClr val="dk1"/>
                </a:solidFill>
              </a:rPr>
              <a:t>dentro</a:t>
            </a:r>
            <a:r>
              <a:rPr lang="en">
                <a:solidFill>
                  <a:schemeClr val="dk1"/>
                </a:solidFill>
              </a:rPr>
              <a:t> comandi per analizzare contenuti.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Talvolta sentirete le shell expansions sono un sottoinsieme delle regex ma non è esatto. Fanno cose diverse anche se hanno alcuni caratteri in comune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3847b5c57f2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3847b5c57f2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378a63b515c_0_2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378a63b515c_0_2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:%s/vecchio/nuovo/g</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378a63b51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378a63b51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Roboto"/>
                <a:ea typeface="Roboto"/>
                <a:cs typeface="Roboto"/>
                <a:sym typeface="Roboto"/>
              </a:rPr>
              <a:t>So, with that said, let's go ahead and get started and I'll talk about customer challenges that RHEL 10 can help solve because it's packed with new innovation!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We're SO excited about this release as it's really going to help solve a lot of key challenges starting with the </a:t>
            </a:r>
            <a:r>
              <a:rPr b="1" lang="en" sz="1000">
                <a:solidFill>
                  <a:srgbClr val="434343"/>
                </a:solidFill>
                <a:latin typeface="Roboto"/>
                <a:ea typeface="Roboto"/>
                <a:cs typeface="Roboto"/>
                <a:sym typeface="Roboto"/>
              </a:rPr>
              <a:t>Linux skills gap</a:t>
            </a:r>
            <a:r>
              <a:rPr lang="en" sz="1000">
                <a:solidFill>
                  <a:srgbClr val="434343"/>
                </a:solidFill>
                <a:latin typeface="Roboto"/>
                <a:ea typeface="Roboto"/>
                <a:cs typeface="Roboto"/>
                <a:sym typeface="Roboto"/>
              </a:rPr>
              <a:t>. And the way we're going to do that is with the general availability of RHEL Lightspeed.  RHEL Lightspeed leverages AI technologies and techniques  toinfuses with our decades of Red Hat Linux knowledge and expertise into the RHEL experience starting with the command line.  This will help make those novice Linux administrators more effective by giving them the ability to solve more complex problems…while also helping veteran Linux administrators solve problems even faster!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The next area is creating a </a:t>
            </a:r>
            <a:r>
              <a:rPr b="1" lang="en" sz="1000">
                <a:solidFill>
                  <a:srgbClr val="434343"/>
                </a:solidFill>
                <a:latin typeface="Roboto"/>
                <a:ea typeface="Roboto"/>
                <a:cs typeface="Roboto"/>
                <a:sym typeface="Roboto"/>
              </a:rPr>
              <a:t>zero drift infrastructure</a:t>
            </a:r>
            <a:r>
              <a:rPr lang="en" sz="1000">
                <a:solidFill>
                  <a:srgbClr val="434343"/>
                </a:solidFill>
                <a:latin typeface="Roboto"/>
                <a:ea typeface="Roboto"/>
                <a:cs typeface="Roboto"/>
                <a:sym typeface="Roboto"/>
              </a:rPr>
              <a:t>. Zero drift is really all about consistency… consistency of your systems…and their configurations all throughout your entire RHEL estate. What if one of those systems has a different security setting than all the rest? You could be vulnerable…and that difference is called drift.  …and it can happen over time and we want to avoid it!   In RHEL 10, we’re excited to announce the general availability of image mode for RHEL, which is a new way for users to build, deploy and manage RHEL in a container, which creates new opportunities to think differently to create a mobile-phone like update/rollback experience using container tools and techniques that can make zero drift infrastructure a possibility!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The third area that RHEL 10 is all about making better decisions at build time (sometimes called “shift left”). Why, you ask?  Because smart decisions made up front (at build time) helps avoid costly, time consuming problems in production….and we’re doing this this in Insights image builder with package recommendations that are powered by RHEL Lightspeed.  Examples could include proactive suggestions for required packages necessary to achieve compliance with a specific security standard, or newer releases of existing packages   With these context-specific recommendations in Insights, users can avoid costly changes in production, because they made better decisions in the beginning.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Security has always been a pillar of the secure, trusted RHEL foundation, and we continue to invest in security with RHEL 10. For example,  we know that the cost of powerful, quantum computing technology will soon be affordable to the masses….which includes the bad guys (hackers) who could potential use them to break traditional encryption algorithms, putting companies at risk.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At Red Hat, we know this is coming and </a:t>
            </a:r>
            <a:r>
              <a:rPr b="1" lang="en" sz="1000">
                <a:solidFill>
                  <a:srgbClr val="434343"/>
                </a:solidFill>
                <a:latin typeface="Roboto"/>
                <a:ea typeface="Roboto"/>
                <a:cs typeface="Roboto"/>
                <a:sym typeface="Roboto"/>
              </a:rPr>
              <a:t>we’re proactively investing in RHEL security</a:t>
            </a:r>
            <a:r>
              <a:rPr lang="en" sz="1000">
                <a:solidFill>
                  <a:srgbClr val="434343"/>
                </a:solidFill>
                <a:latin typeface="Roboto"/>
                <a:ea typeface="Roboto"/>
                <a:cs typeface="Roboto"/>
                <a:sym typeface="Roboto"/>
              </a:rPr>
              <a:t> to help prevent attacks from hackers that have quantum computing technologies at their disposal. We know This is an example of us thinking ahead.  We know this is coming and we’re taking steps now so RHEL users will be ready.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…and, finally:  We know that AI is everywhere. Artificial intelligence, we hear it every day!  ….and you’ve likely heard about one way to “get started” with AI at Red Hat Summit 2024 when we announced RHEL AI.  It’s an awesome way for companies to quickly get started using a pre-packaged, optimized solution (that runs on RHEL in a container using image mode by the way) …but what about those who prefer a DIY approach to getting started with AI?  RHEL 10 can help!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434343"/>
                </a:solidFill>
                <a:latin typeface="Roboto"/>
                <a:ea typeface="Roboto"/>
                <a:cs typeface="Roboto"/>
                <a:sym typeface="Roboto"/>
              </a:rPr>
              <a:t>With Real 10, we're also announcing the availability of a new tool called Ramalama which will helps users get started with AI in a few quick steps by 1) downloading a large language model of your choice and 2) putting it into a local container.  It’s that simple.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0"/>
              </a:spcAft>
              <a:buNone/>
            </a:pPr>
            <a:r>
              <a:t/>
            </a:r>
            <a:endParaRPr sz="1000">
              <a:solidFill>
                <a:srgbClr val="434343"/>
              </a:solidFill>
              <a:latin typeface="Roboto"/>
              <a:ea typeface="Roboto"/>
              <a:cs typeface="Roboto"/>
              <a:sym typeface="Roboto"/>
            </a:endParaRPr>
          </a:p>
          <a:p>
            <a:pPr indent="0" lvl="0" marL="0" rtl="0" algn="l">
              <a:lnSpc>
                <a:spcPct val="115000"/>
              </a:lnSpc>
              <a:spcBef>
                <a:spcPts val="1000"/>
              </a:spcBef>
              <a:spcAft>
                <a:spcPts val="1000"/>
              </a:spcAft>
              <a:buNone/>
            </a:pPr>
            <a:r>
              <a:rPr lang="en" sz="1000">
                <a:solidFill>
                  <a:srgbClr val="434343"/>
                </a:solidFill>
                <a:latin typeface="Roboto"/>
                <a:ea typeface="Roboto"/>
                <a:cs typeface="Roboto"/>
                <a:sym typeface="Roboto"/>
              </a:rPr>
              <a:t> </a:t>
            </a:r>
            <a:endParaRPr b="1"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3847b5c57f2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3847b5c57f2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378a63b515c_0_2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378a63b515c_0_2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378a63b515c_0_2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378a63b515c_0_2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 </a:t>
            </a:r>
            <a:r>
              <a:rPr b="1" lang="en">
                <a:solidFill>
                  <a:schemeClr val="dk1"/>
                </a:solidFill>
              </a:rPr>
              <a:t>shell expansions</a:t>
            </a:r>
            <a:r>
              <a:rPr lang="en">
                <a:solidFill>
                  <a:schemeClr val="dk1"/>
                </a:solidFill>
              </a:rPr>
              <a:t> sono </a:t>
            </a:r>
            <a:r>
              <a:rPr b="1" lang="en">
                <a:solidFill>
                  <a:schemeClr val="dk1"/>
                </a:solidFill>
              </a:rPr>
              <a:t>meccanismi di sostituzione</a:t>
            </a:r>
            <a:r>
              <a:rPr lang="en">
                <a:solidFill>
                  <a:schemeClr val="dk1"/>
                </a:solidFill>
              </a:rPr>
              <a:t>: la shell le interpreta </a:t>
            </a:r>
            <a:r>
              <a:rPr b="1" lang="en">
                <a:solidFill>
                  <a:schemeClr val="dk1"/>
                </a:solidFill>
              </a:rPr>
              <a:t>prima</a:t>
            </a:r>
            <a:r>
              <a:rPr lang="en">
                <a:solidFill>
                  <a:schemeClr val="dk1"/>
                </a:solidFill>
              </a:rPr>
              <a:t> di eseguire il comando.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 </a:t>
            </a:r>
            <a:r>
              <a:rPr b="1" lang="en">
                <a:solidFill>
                  <a:schemeClr val="dk1"/>
                </a:solidFill>
              </a:rPr>
              <a:t>regex</a:t>
            </a:r>
            <a:r>
              <a:rPr lang="en">
                <a:solidFill>
                  <a:schemeClr val="dk1"/>
                </a:solidFill>
              </a:rPr>
              <a:t> sono </a:t>
            </a:r>
            <a:r>
              <a:rPr b="1" lang="en">
                <a:solidFill>
                  <a:schemeClr val="dk1"/>
                </a:solidFill>
              </a:rPr>
              <a:t>modelli di corrispondenza</a:t>
            </a:r>
            <a:r>
              <a:rPr lang="en">
                <a:solidFill>
                  <a:schemeClr val="dk1"/>
                </a:solidFill>
              </a:rPr>
              <a:t>: vengono usate </a:t>
            </a:r>
            <a:r>
              <a:rPr b="1" lang="en">
                <a:solidFill>
                  <a:schemeClr val="dk1"/>
                </a:solidFill>
              </a:rPr>
              <a:t>dentro</a:t>
            </a:r>
            <a:r>
              <a:rPr lang="en">
                <a:solidFill>
                  <a:schemeClr val="dk1"/>
                </a:solidFill>
              </a:rPr>
              <a:t> comandi per analizzare contenuti.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Talvolta sentirete le shell expansions sono un sottoinsieme delle regex ma non è esatto. Fanno cose diverse anche se hanno alcuni caratteri in comune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378a63b515c_0_2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378a63b515c_0_2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3847b5c57f2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3847b5c57f2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378a63b515c_0_2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378a63b515c_0_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37bfbbe40a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37bfbbe40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38a0ebbaa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38a0ebbaa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37bfbbe40a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37bfbbe40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37bfbbe40a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37bfbbe40a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3847b5c57f2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3847b5c57f2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37bfbbe40a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37bfbbe40a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37bfbbe40a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37bfbbe40a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3847b5c57f2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3847b5c57f2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378a63b515c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378a63b515c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Quando lavoriamo in Linux, ogni file e directory ha una serie di permessi che stabiliscono chi può leggere, modificare o eseguire il file.</a:t>
            </a:r>
            <a:br>
              <a:rPr lang="en">
                <a:solidFill>
                  <a:schemeClr val="dk1"/>
                </a:solidFill>
              </a:rPr>
            </a:br>
            <a:r>
              <a:rPr lang="en">
                <a:solidFill>
                  <a:schemeClr val="dk1"/>
                </a:solidFill>
              </a:rPr>
              <a:t> I permessi sono organizzati in tre categorie: </a:t>
            </a:r>
            <a:r>
              <a:rPr b="1" lang="en">
                <a:solidFill>
                  <a:schemeClr val="dk1"/>
                </a:solidFill>
              </a:rPr>
              <a:t>utente proprietario (u)</a:t>
            </a:r>
            <a:r>
              <a:rPr lang="en">
                <a:solidFill>
                  <a:schemeClr val="dk1"/>
                </a:solidFill>
              </a:rPr>
              <a:t>, </a:t>
            </a:r>
            <a:r>
              <a:rPr b="1" lang="en">
                <a:solidFill>
                  <a:schemeClr val="dk1"/>
                </a:solidFill>
              </a:rPr>
              <a:t>gruppo (g)</a:t>
            </a:r>
            <a:r>
              <a:rPr lang="en">
                <a:solidFill>
                  <a:schemeClr val="dk1"/>
                </a:solidFill>
              </a:rPr>
              <a:t> e </a:t>
            </a:r>
            <a:r>
              <a:rPr b="1" lang="en">
                <a:solidFill>
                  <a:schemeClr val="dk1"/>
                </a:solidFill>
              </a:rPr>
              <a:t>altri (o)</a:t>
            </a:r>
            <a:r>
              <a:rPr lang="en">
                <a:solidFill>
                  <a:schemeClr val="dk1"/>
                </a:solidFill>
              </a:rPr>
              <a:t>.</a:t>
            </a:r>
            <a:br>
              <a:rPr lang="en">
                <a:solidFill>
                  <a:schemeClr val="dk1"/>
                </a:solidFill>
              </a:rPr>
            </a:br>
            <a:r>
              <a:rPr lang="en">
                <a:solidFill>
                  <a:schemeClr val="dk1"/>
                </a:solidFill>
              </a:rPr>
              <a:t> Ognuno può avere </a:t>
            </a:r>
            <a:r>
              <a:rPr b="1" lang="en">
                <a:solidFill>
                  <a:schemeClr val="dk1"/>
                </a:solidFill>
              </a:rPr>
              <a:t>r (read)</a:t>
            </a:r>
            <a:r>
              <a:rPr lang="en">
                <a:solidFill>
                  <a:schemeClr val="dk1"/>
                </a:solidFill>
              </a:rPr>
              <a:t>, </a:t>
            </a:r>
            <a:r>
              <a:rPr b="1" lang="en">
                <a:solidFill>
                  <a:schemeClr val="dk1"/>
                </a:solidFill>
              </a:rPr>
              <a:t>w (write)</a:t>
            </a:r>
            <a:r>
              <a:rPr lang="en">
                <a:solidFill>
                  <a:schemeClr val="dk1"/>
                </a:solidFill>
              </a:rPr>
              <a:t>, </a:t>
            </a:r>
            <a:r>
              <a:rPr b="1" lang="en">
                <a:solidFill>
                  <a:schemeClr val="dk1"/>
                </a:solidFill>
              </a:rPr>
              <a:t>x (execute)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Esempio:</a:t>
            </a:r>
            <a:br>
              <a:rPr lang="en">
                <a:solidFill>
                  <a:schemeClr val="dk1"/>
                </a:solidFill>
              </a:rPr>
            </a:br>
            <a:r>
              <a:rPr lang="en">
                <a:solidFill>
                  <a:schemeClr val="dk1"/>
                </a:solidFill>
              </a:rPr>
              <a:t> </a:t>
            </a:r>
            <a:r>
              <a:rPr lang="en">
                <a:solidFill>
                  <a:srgbClr val="188038"/>
                </a:solidFill>
                <a:latin typeface="Roboto Mono"/>
                <a:ea typeface="Roboto Mono"/>
                <a:cs typeface="Roboto Mono"/>
                <a:sym typeface="Roboto Mono"/>
              </a:rPr>
              <a:t>-rw-r--r--</a:t>
            </a:r>
            <a:r>
              <a:rPr lang="en">
                <a:solidFill>
                  <a:schemeClr val="dk1"/>
                </a:solidFill>
              </a:rPr>
              <a:t> significa che il proprietario può leggere e scrivere, il gruppo solo leggere, e tutti gli altri solo leggere.</a:t>
            </a:r>
            <a:br>
              <a:rPr lang="en">
                <a:solidFill>
                  <a:schemeClr val="dk1"/>
                </a:solidFill>
              </a:rPr>
            </a:br>
            <a:r>
              <a:rPr lang="en">
                <a:solidFill>
                  <a:schemeClr val="dk1"/>
                </a:solidFill>
              </a:rPr>
              <a:t> Capire questa struttura è fondamentale per garantire sicurezza e controllo sui file.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37ec9f0075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37ec9f007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permessi hanno un comportamento diverso a seconda che si tratti di un file o di una directory.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Su </a:t>
            </a:r>
            <a:r>
              <a:rPr b="1" lang="en">
                <a:solidFill>
                  <a:schemeClr val="dk1"/>
                </a:solidFill>
              </a:rPr>
              <a:t>file</a:t>
            </a:r>
            <a:r>
              <a:rPr lang="en">
                <a:solidFill>
                  <a:schemeClr val="dk1"/>
                </a:solidFill>
              </a:rPr>
              <a:t>, </a:t>
            </a:r>
            <a:r>
              <a:rPr lang="en">
                <a:solidFill>
                  <a:srgbClr val="188038"/>
                </a:solidFill>
                <a:latin typeface="Roboto Mono"/>
                <a:ea typeface="Roboto Mono"/>
                <a:cs typeface="Roboto Mono"/>
                <a:sym typeface="Roboto Mono"/>
              </a:rPr>
              <a:t>r</a:t>
            </a:r>
            <a:r>
              <a:rPr lang="en">
                <a:solidFill>
                  <a:schemeClr val="dk1"/>
                </a:solidFill>
              </a:rPr>
              <a:t> permette di leggerne il contenuto, </a:t>
            </a:r>
            <a:r>
              <a:rPr lang="en">
                <a:solidFill>
                  <a:srgbClr val="188038"/>
                </a:solidFill>
                <a:latin typeface="Roboto Mono"/>
                <a:ea typeface="Roboto Mono"/>
                <a:cs typeface="Roboto Mono"/>
                <a:sym typeface="Roboto Mono"/>
              </a:rPr>
              <a:t>w</a:t>
            </a:r>
            <a:r>
              <a:rPr lang="en">
                <a:solidFill>
                  <a:schemeClr val="dk1"/>
                </a:solidFill>
              </a:rPr>
              <a:t> di modificarlo, </a:t>
            </a:r>
            <a:r>
              <a:rPr lang="en">
                <a:solidFill>
                  <a:srgbClr val="188038"/>
                </a:solidFill>
                <a:latin typeface="Roboto Mono"/>
                <a:ea typeface="Roboto Mono"/>
                <a:cs typeface="Roboto Mono"/>
                <a:sym typeface="Roboto Mono"/>
              </a:rPr>
              <a:t>x</a:t>
            </a:r>
            <a:r>
              <a:rPr lang="en">
                <a:solidFill>
                  <a:schemeClr val="dk1"/>
                </a:solidFill>
              </a:rPr>
              <a:t> di eseguirlo come programma.</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 </a:t>
            </a:r>
            <a:r>
              <a:rPr b="1" lang="en">
                <a:solidFill>
                  <a:schemeClr val="dk1"/>
                </a:solidFill>
              </a:rPr>
              <a:t>directory</a:t>
            </a:r>
            <a:r>
              <a:rPr lang="en">
                <a:solidFill>
                  <a:schemeClr val="dk1"/>
                </a:solidFill>
              </a:rPr>
              <a:t>, invece, </a:t>
            </a:r>
            <a:r>
              <a:rPr lang="en">
                <a:solidFill>
                  <a:srgbClr val="188038"/>
                </a:solidFill>
                <a:latin typeface="Roboto Mono"/>
                <a:ea typeface="Roboto Mono"/>
                <a:cs typeface="Roboto Mono"/>
                <a:sym typeface="Roboto Mono"/>
              </a:rPr>
              <a:t>r</a:t>
            </a:r>
            <a:r>
              <a:rPr lang="en">
                <a:solidFill>
                  <a:schemeClr val="dk1"/>
                </a:solidFill>
              </a:rPr>
              <a:t> permette di elencarne i contenuti, </a:t>
            </a:r>
            <a:r>
              <a:rPr lang="en">
                <a:solidFill>
                  <a:srgbClr val="188038"/>
                </a:solidFill>
                <a:latin typeface="Roboto Mono"/>
                <a:ea typeface="Roboto Mono"/>
                <a:cs typeface="Roboto Mono"/>
                <a:sym typeface="Roboto Mono"/>
              </a:rPr>
              <a:t>w</a:t>
            </a:r>
            <a:r>
              <a:rPr lang="en">
                <a:solidFill>
                  <a:schemeClr val="dk1"/>
                </a:solidFill>
              </a:rPr>
              <a:t> di creare o cancellare file al suo interno, </a:t>
            </a:r>
            <a:r>
              <a:rPr lang="en">
                <a:solidFill>
                  <a:srgbClr val="188038"/>
                </a:solidFill>
                <a:latin typeface="Roboto Mono"/>
                <a:ea typeface="Roboto Mono"/>
                <a:cs typeface="Roboto Mono"/>
                <a:sym typeface="Roboto Mono"/>
              </a:rPr>
              <a:t>x</a:t>
            </a:r>
            <a:r>
              <a:rPr lang="en">
                <a:solidFill>
                  <a:schemeClr val="dk1"/>
                </a:solidFill>
              </a:rPr>
              <a:t> di attraversarla (cioè poter accedere ai file al suo interno).</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 errore comune è pensare che </a:t>
            </a:r>
            <a:r>
              <a:rPr lang="en">
                <a:solidFill>
                  <a:srgbClr val="188038"/>
                </a:solidFill>
                <a:latin typeface="Roboto Mono"/>
                <a:ea typeface="Roboto Mono"/>
                <a:cs typeface="Roboto Mono"/>
                <a:sym typeface="Roboto Mono"/>
              </a:rPr>
              <a:t>r</a:t>
            </a:r>
            <a:r>
              <a:rPr lang="en">
                <a:solidFill>
                  <a:schemeClr val="dk1"/>
                </a:solidFill>
              </a:rPr>
              <a:t> basti per entrare in una directory: senza </a:t>
            </a:r>
            <a:r>
              <a:rPr lang="en">
                <a:solidFill>
                  <a:srgbClr val="188038"/>
                </a:solidFill>
                <a:latin typeface="Roboto Mono"/>
                <a:ea typeface="Roboto Mono"/>
                <a:cs typeface="Roboto Mono"/>
                <a:sym typeface="Roboto Mono"/>
              </a:rPr>
              <a:t>x</a:t>
            </a:r>
            <a:r>
              <a:rPr lang="en">
                <a:solidFill>
                  <a:schemeClr val="dk1"/>
                </a:solidFill>
              </a:rPr>
              <a:t> non è possibile accedervi.</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37ec9f0075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37ec9f0075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Il comando principale per analizzare i permessi è </a:t>
            </a:r>
            <a:r>
              <a:rPr lang="en">
                <a:solidFill>
                  <a:srgbClr val="188038"/>
                </a:solidFill>
                <a:latin typeface="Roboto Mono"/>
                <a:ea typeface="Roboto Mono"/>
                <a:cs typeface="Roboto Mono"/>
                <a:sym typeface="Roboto Mono"/>
              </a:rPr>
              <a:t>ls -l</a:t>
            </a:r>
            <a:r>
              <a:rPr lang="en">
                <a:solidFill>
                  <a:schemeClr val="dk1"/>
                </a:solidFill>
              </a:rPr>
              <a:t>.</a:t>
            </a:r>
            <a:br>
              <a:rPr lang="en">
                <a:solidFill>
                  <a:schemeClr val="dk1"/>
                </a:solidFill>
              </a:rPr>
            </a:br>
            <a:r>
              <a:rPr lang="en">
                <a:solidFill>
                  <a:schemeClr val="dk1"/>
                </a:solidFill>
              </a:rPr>
              <a:t> Con questo vediamo non solo i permessi ma anche chi è il proprietario e a quale gruppo appartiene il file.</a:t>
            </a:r>
            <a:br>
              <a:rPr lang="en">
                <a:solidFill>
                  <a:schemeClr val="dk1"/>
                </a:solidFill>
              </a:rPr>
            </a:br>
            <a:r>
              <a:rPr lang="en">
                <a:solidFill>
                  <a:schemeClr val="dk1"/>
                </a:solidFill>
              </a:rPr>
              <a:t> Per le directory possiamo usare </a:t>
            </a:r>
            <a:r>
              <a:rPr lang="en">
                <a:solidFill>
                  <a:srgbClr val="188038"/>
                </a:solidFill>
                <a:latin typeface="Roboto Mono"/>
                <a:ea typeface="Roboto Mono"/>
                <a:cs typeface="Roboto Mono"/>
                <a:sym typeface="Roboto Mono"/>
              </a:rPr>
              <a:t>ls -ld</a:t>
            </a:r>
            <a:r>
              <a:rPr lang="en">
                <a:solidFill>
                  <a:schemeClr val="dk1"/>
                </a:solidFill>
              </a:rPr>
              <a:t> per non mostrare i file interni, ma solo i permessi della cartella stessa.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 buon esercizio è prendere file in </a:t>
            </a:r>
            <a:r>
              <a:rPr lang="en">
                <a:solidFill>
                  <a:srgbClr val="188038"/>
                </a:solidFill>
                <a:latin typeface="Roboto Mono"/>
                <a:ea typeface="Roboto Mono"/>
                <a:cs typeface="Roboto Mono"/>
                <a:sym typeface="Roboto Mono"/>
              </a:rPr>
              <a:t>/etc</a:t>
            </a:r>
            <a:r>
              <a:rPr lang="en">
                <a:solidFill>
                  <a:schemeClr val="dk1"/>
                </a:solidFill>
              </a:rPr>
              <a:t> e osservare come i permessi siano impostati in modo da proteggere i file di sistema.</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37ec9f0075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37ec9f0075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 gestione dei permessi avviene con </a:t>
            </a:r>
            <a:r>
              <a:rPr lang="en">
                <a:solidFill>
                  <a:srgbClr val="188038"/>
                </a:solidFill>
                <a:latin typeface="Roboto Mono"/>
                <a:ea typeface="Roboto Mono"/>
                <a:cs typeface="Roboto Mono"/>
                <a:sym typeface="Roboto Mono"/>
              </a:rPr>
              <a:t>chmod</a:t>
            </a:r>
            <a:r>
              <a:rPr lang="en">
                <a:solidFill>
                  <a:schemeClr val="dk1"/>
                </a:solidFill>
              </a:rPr>
              <a:t>.</a:t>
            </a:r>
            <a:br>
              <a:rPr lang="en">
                <a:solidFill>
                  <a:schemeClr val="dk1"/>
                </a:solidFill>
              </a:rPr>
            </a:br>
            <a:r>
              <a:rPr lang="en">
                <a:solidFill>
                  <a:schemeClr val="dk1"/>
                </a:solidFill>
              </a:rPr>
              <a:t> Esistono due metodi per applicarli: </a:t>
            </a:r>
            <a:r>
              <a:rPr b="1" lang="en">
                <a:solidFill>
                  <a:schemeClr val="dk1"/>
                </a:solidFill>
              </a:rPr>
              <a:t>simbolico</a:t>
            </a:r>
            <a:r>
              <a:rPr lang="en">
                <a:solidFill>
                  <a:schemeClr val="dk1"/>
                </a:solidFill>
              </a:rPr>
              <a:t> (usando lettere) e </a:t>
            </a:r>
            <a:r>
              <a:rPr b="1" lang="en">
                <a:solidFill>
                  <a:schemeClr val="dk1"/>
                </a:solidFill>
              </a:rPr>
              <a:t>ottale</a:t>
            </a:r>
            <a:r>
              <a:rPr lang="en">
                <a:solidFill>
                  <a:schemeClr val="dk1"/>
                </a:solidFill>
              </a:rPr>
              <a:t> (usando numeri).</a:t>
            </a:r>
            <a:br>
              <a:rPr lang="en">
                <a:solidFill>
                  <a:schemeClr val="dk1"/>
                </a:solidFill>
              </a:rPr>
            </a:br>
            <a:r>
              <a:rPr lang="en">
                <a:solidFill>
                  <a:schemeClr val="dk1"/>
                </a:solidFill>
              </a:rPr>
              <a:t> Serve essere proprietari del file o avere privilegi amministrativi.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Durante l’uso quotidiano, i sysadmin preferiscono spesso il metodo ottale per semplicità, mentre il metodo simbolico è più intuitivo per modifiche mirate.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37ec9f0075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37ec9f0075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Il metodo simbolico usa lettere per specificare </a:t>
            </a:r>
            <a:r>
              <a:rPr b="1" lang="en">
                <a:solidFill>
                  <a:schemeClr val="dk1"/>
                </a:solidFill>
              </a:rPr>
              <a:t>a chi</a:t>
            </a:r>
            <a:r>
              <a:rPr lang="en">
                <a:solidFill>
                  <a:schemeClr val="dk1"/>
                </a:solidFill>
              </a:rPr>
              <a:t> e </a:t>
            </a:r>
            <a:r>
              <a:rPr b="1" lang="en">
                <a:solidFill>
                  <a:schemeClr val="dk1"/>
                </a:solidFill>
              </a:rPr>
              <a:t>quali permessi</a:t>
            </a:r>
            <a:r>
              <a:rPr lang="en">
                <a:solidFill>
                  <a:schemeClr val="dk1"/>
                </a:solidFill>
              </a:rPr>
              <a:t> dare.</a:t>
            </a:r>
            <a:br>
              <a:rPr lang="en">
                <a:solidFill>
                  <a:schemeClr val="dk1"/>
                </a:solidFill>
              </a:rPr>
            </a:br>
            <a:r>
              <a:rPr lang="en">
                <a:solidFill>
                  <a:schemeClr val="dk1"/>
                </a:solidFill>
              </a:rPr>
              <a:t> Ad esempio </a:t>
            </a:r>
            <a:r>
              <a:rPr lang="en">
                <a:solidFill>
                  <a:srgbClr val="188038"/>
                </a:solidFill>
                <a:latin typeface="Roboto Mono"/>
                <a:ea typeface="Roboto Mono"/>
                <a:cs typeface="Roboto Mono"/>
                <a:sym typeface="Roboto Mono"/>
              </a:rPr>
              <a:t>chmod a+r file.txt</a:t>
            </a:r>
            <a:r>
              <a:rPr lang="en">
                <a:solidFill>
                  <a:schemeClr val="dk1"/>
                </a:solidFill>
              </a:rPr>
              <a:t> significa “dare a tutti il permesso di lettura”.</a:t>
            </a:r>
            <a:br>
              <a:rPr lang="en">
                <a:solidFill>
                  <a:schemeClr val="dk1"/>
                </a:solidFill>
              </a:rPr>
            </a:br>
            <a:r>
              <a:rPr lang="en">
                <a:solidFill>
                  <a:schemeClr val="dk1"/>
                </a:solidFill>
              </a:rPr>
              <a:t> Con </a:t>
            </a:r>
            <a:r>
              <a:rPr lang="en">
                <a:solidFill>
                  <a:srgbClr val="188038"/>
                </a:solidFill>
                <a:latin typeface="Roboto Mono"/>
                <a:ea typeface="Roboto Mono"/>
                <a:cs typeface="Roboto Mono"/>
                <a:sym typeface="Roboto Mono"/>
              </a:rPr>
              <a:t>=</a:t>
            </a:r>
            <a:r>
              <a:rPr lang="en">
                <a:solidFill>
                  <a:schemeClr val="dk1"/>
                </a:solidFill>
              </a:rPr>
              <a:t> possiamo impostare i permessi in modo esatto: </a:t>
            </a:r>
            <a:r>
              <a:rPr lang="en">
                <a:solidFill>
                  <a:srgbClr val="188038"/>
                </a:solidFill>
                <a:latin typeface="Roboto Mono"/>
                <a:ea typeface="Roboto Mono"/>
                <a:cs typeface="Roboto Mono"/>
                <a:sym typeface="Roboto Mono"/>
              </a:rPr>
              <a:t>chmod u=rw,g=r,o= file.txt</a:t>
            </a:r>
            <a:r>
              <a:rPr lang="en">
                <a:solidFill>
                  <a:schemeClr val="dk1"/>
                </a:solidFill>
              </a:rPr>
              <a:t> rende il file leggibile e scrivibile solo dal proprietario, leggibile dal gruppo, e invisibile agli altri.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Questo approccio è molto leggibile e quindi ideale quando si vuole essere didattici o chiari.</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37ec9f0075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37ec9f0075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Il metodo ottale è più compatto: ogni permesso ha un valore numerico (r=4, w=2, x=1).</a:t>
            </a:r>
            <a:br>
              <a:rPr lang="en">
                <a:solidFill>
                  <a:schemeClr val="dk1"/>
                </a:solidFill>
              </a:rPr>
            </a:br>
            <a:r>
              <a:rPr lang="en">
                <a:solidFill>
                  <a:schemeClr val="dk1"/>
                </a:solidFill>
              </a:rPr>
              <a:t> Si sommano i valori per ogni categoria.</a:t>
            </a:r>
            <a:br>
              <a:rPr lang="en">
                <a:solidFill>
                  <a:schemeClr val="dk1"/>
                </a:solidFill>
              </a:rPr>
            </a:br>
            <a:r>
              <a:rPr lang="en">
                <a:solidFill>
                  <a:schemeClr val="dk1"/>
                </a:solidFill>
              </a:rPr>
              <a:t> Quindi </a:t>
            </a:r>
            <a:r>
              <a:rPr lang="en">
                <a:solidFill>
                  <a:srgbClr val="188038"/>
                </a:solidFill>
                <a:latin typeface="Roboto Mono"/>
                <a:ea typeface="Roboto Mono"/>
                <a:cs typeface="Roboto Mono"/>
                <a:sym typeface="Roboto Mono"/>
              </a:rPr>
              <a:t>644</a:t>
            </a:r>
            <a:r>
              <a:rPr lang="en">
                <a:solidFill>
                  <a:schemeClr val="dk1"/>
                </a:solidFill>
              </a:rPr>
              <a:t> significa </a:t>
            </a:r>
            <a:r>
              <a:rPr lang="en">
                <a:solidFill>
                  <a:srgbClr val="188038"/>
                </a:solidFill>
                <a:latin typeface="Roboto Mono"/>
                <a:ea typeface="Roboto Mono"/>
                <a:cs typeface="Roboto Mono"/>
                <a:sym typeface="Roboto Mono"/>
              </a:rPr>
              <a:t>rw-r--r--</a:t>
            </a:r>
            <a:r>
              <a:rPr lang="en">
                <a:solidFill>
                  <a:schemeClr val="dk1"/>
                </a:solidFill>
              </a:rPr>
              <a:t>.</a:t>
            </a:r>
            <a:br>
              <a:rPr lang="en">
                <a:solidFill>
                  <a:schemeClr val="dk1"/>
                </a:solidFill>
              </a:rPr>
            </a:br>
            <a:r>
              <a:rPr lang="en">
                <a:solidFill>
                  <a:schemeClr val="dk1"/>
                </a:solidFill>
              </a:rPr>
              <a:t> </a:t>
            </a:r>
            <a:r>
              <a:rPr lang="en">
                <a:solidFill>
                  <a:srgbClr val="188038"/>
                </a:solidFill>
                <a:latin typeface="Roboto Mono"/>
                <a:ea typeface="Roboto Mono"/>
                <a:cs typeface="Roboto Mono"/>
                <a:sym typeface="Roboto Mono"/>
              </a:rPr>
              <a:t>755</a:t>
            </a:r>
            <a:r>
              <a:rPr lang="en">
                <a:solidFill>
                  <a:schemeClr val="dk1"/>
                </a:solidFill>
              </a:rPr>
              <a:t> invece significa </a:t>
            </a:r>
            <a:r>
              <a:rPr lang="en">
                <a:solidFill>
                  <a:srgbClr val="188038"/>
                </a:solidFill>
                <a:latin typeface="Roboto Mono"/>
                <a:ea typeface="Roboto Mono"/>
                <a:cs typeface="Roboto Mono"/>
                <a:sym typeface="Roboto Mono"/>
              </a:rPr>
              <a:t>rwxr-xr-x</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Questo metodo è preferito dagli amministratori perché permette di impostare tutti i permessi con un unico comando numerico.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37ec9f0075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37ec9f0075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378a63b515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378a63b515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 </a:t>
            </a:r>
            <a:r>
              <a:rPr lang="en">
                <a:solidFill>
                  <a:schemeClr val="dk1"/>
                </a:solidFill>
              </a:rPr>
              <a:t>Quella che vedete qui è la nostra porta d’ingresso nel mondo Linux: si chiama Bash. È la shell che troverete praticamente ovunque, da Red Hat a Ubuntu, e il suo nome è un gioco di parole: </a:t>
            </a:r>
            <a:r>
              <a:rPr i="1" lang="en">
                <a:solidFill>
                  <a:schemeClr val="dk1"/>
                </a:solidFill>
              </a:rPr>
              <a:t>Bourne Again Shell</a:t>
            </a:r>
            <a:r>
              <a:rPr lang="en">
                <a:solidFill>
                  <a:schemeClr val="dk1"/>
                </a:solidFill>
              </a:rPr>
              <a:t>, un omaggio alla vecchia Bourne Shell, ma con superpoteri.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Bash è come il nostro traduttore simultaneo: prende i comandi che scriviamo e li fa eseguire al sistema. Possiamo usarla per muoverci tra cartelle, lanciare programmi, o — ed è qui che diventa davvero interessante — scrivere script che automatizzano tutto.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Pensatela come un coltellino svizzero: utile per l’interazione manuale, ma anche per costruire routine intelligenti. È sia interfaccia che linguaggio. E sì, con un po’ di fantasia, può anche diventare il protagonista di veri e propri romanzi da terminale</a:t>
            </a:r>
            <a:endParaRPr>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latin typeface="Red Hat Text"/>
              <a:ea typeface="Red Hat Text"/>
              <a:cs typeface="Red Hat Text"/>
              <a:sym typeface="Red Hat Tex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37ec9f0075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37ec9f0075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Oltre ai permessi, è fondamentale sapere che ogni file ha un </a:t>
            </a:r>
            <a:r>
              <a:rPr b="1" lang="en">
                <a:solidFill>
                  <a:schemeClr val="dk1"/>
                </a:solidFill>
              </a:rPr>
              <a:t>proprietario</a:t>
            </a:r>
            <a:r>
              <a:rPr lang="en">
                <a:solidFill>
                  <a:schemeClr val="dk1"/>
                </a:solidFill>
              </a:rPr>
              <a:t> e un </a:t>
            </a:r>
            <a:r>
              <a:rPr b="1" lang="en">
                <a:solidFill>
                  <a:schemeClr val="dk1"/>
                </a:solidFill>
              </a:rPr>
              <a:t>gruppo</a:t>
            </a:r>
            <a:r>
              <a:rPr lang="en">
                <a:solidFill>
                  <a:schemeClr val="dk1"/>
                </a:solidFill>
              </a:rPr>
              <a:t>.</a:t>
            </a:r>
            <a:br>
              <a:rPr lang="en">
                <a:solidFill>
                  <a:schemeClr val="dk1"/>
                </a:solidFill>
              </a:rPr>
            </a:br>
            <a:r>
              <a:rPr lang="en">
                <a:solidFill>
                  <a:schemeClr val="dk1"/>
                </a:solidFill>
              </a:rPr>
              <a:t> Con </a:t>
            </a:r>
            <a:r>
              <a:rPr lang="en">
                <a:solidFill>
                  <a:srgbClr val="188038"/>
                </a:solidFill>
                <a:latin typeface="Roboto Mono"/>
                <a:ea typeface="Roboto Mono"/>
                <a:cs typeface="Roboto Mono"/>
                <a:sym typeface="Roboto Mono"/>
              </a:rPr>
              <a:t>chown</a:t>
            </a:r>
            <a:r>
              <a:rPr lang="en">
                <a:solidFill>
                  <a:schemeClr val="dk1"/>
                </a:solidFill>
              </a:rPr>
              <a:t> possiamo cambiare il proprietario o entrambi (proprietario e gruppo).</a:t>
            </a:r>
            <a:br>
              <a:rPr lang="en">
                <a:solidFill>
                  <a:schemeClr val="dk1"/>
                </a:solidFill>
              </a:rPr>
            </a:br>
            <a:r>
              <a:rPr lang="en">
                <a:solidFill>
                  <a:schemeClr val="dk1"/>
                </a:solidFill>
              </a:rPr>
              <a:t> Con </a:t>
            </a:r>
            <a:r>
              <a:rPr lang="en">
                <a:solidFill>
                  <a:srgbClr val="188038"/>
                </a:solidFill>
                <a:latin typeface="Roboto Mono"/>
                <a:ea typeface="Roboto Mono"/>
                <a:cs typeface="Roboto Mono"/>
                <a:sym typeface="Roboto Mono"/>
              </a:rPr>
              <a:t>chgrp</a:t>
            </a:r>
            <a:r>
              <a:rPr lang="en">
                <a:solidFill>
                  <a:schemeClr val="dk1"/>
                </a:solidFill>
              </a:rPr>
              <a:t> modifichiamo solo il gruppo.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Questo è particolarmente utile quando si gestiscono directory condivise tra più utenti: assegniamo un gruppo comune e permettiamo al gruppo di lavorare sui file.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37ec9f0075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37ec9f0075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Linux introduce tre permessi speciali:</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SUID</a:t>
            </a:r>
            <a:r>
              <a:rPr lang="en">
                <a:solidFill>
                  <a:schemeClr val="dk1"/>
                </a:solidFill>
              </a:rPr>
              <a:t>: un file eseguito da un utente assume i privilegi del proprietario (tipico su </a:t>
            </a:r>
            <a:r>
              <a:rPr lang="en">
                <a:solidFill>
                  <a:srgbClr val="188038"/>
                </a:solidFill>
                <a:latin typeface="Roboto Mono"/>
                <a:ea typeface="Roboto Mono"/>
                <a:cs typeface="Roboto Mono"/>
                <a:sym typeface="Roboto Mono"/>
              </a:rPr>
              <a:t>/usr/bin/passwd</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SGID</a:t>
            </a:r>
            <a:r>
              <a:rPr lang="en">
                <a:solidFill>
                  <a:schemeClr val="dk1"/>
                </a:solidFill>
              </a:rPr>
              <a:t>: simile a SUID ma per il gruppo; sulle directory fa sì che i file creati ereditino il gruppo della directory.</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Sticky bit</a:t>
            </a:r>
            <a:r>
              <a:rPr lang="en">
                <a:solidFill>
                  <a:schemeClr val="dk1"/>
                </a:solidFill>
              </a:rPr>
              <a:t>: usato su directory condivise come </a:t>
            </a:r>
            <a:r>
              <a:rPr lang="en">
                <a:solidFill>
                  <a:srgbClr val="188038"/>
                </a:solidFill>
                <a:latin typeface="Roboto Mono"/>
                <a:ea typeface="Roboto Mono"/>
                <a:cs typeface="Roboto Mono"/>
                <a:sym typeface="Roboto Mono"/>
              </a:rPr>
              <a:t>/tmp</a:t>
            </a:r>
            <a:r>
              <a:rPr lang="en">
                <a:solidFill>
                  <a:schemeClr val="dk1"/>
                </a:solidFill>
              </a:rPr>
              <a:t>, impedisce che un utente possa cancellare file di altri, anche se ha permessi di scrittura nella cartella.</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Questi meccanismi sono fondamentali per sicurezza e collaborazione multi-utente.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37ec9f0075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37ec9f0075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Quando un file o una directory vengono creati, i permessi iniziali non sono casuali: dipendono dalla </a:t>
            </a:r>
            <a:r>
              <a:rPr b="1" lang="en">
                <a:solidFill>
                  <a:schemeClr val="dk1"/>
                </a:solidFill>
              </a:rPr>
              <a:t>umask</a:t>
            </a:r>
            <a:r>
              <a:rPr lang="en">
                <a:solidFill>
                  <a:schemeClr val="dk1"/>
                </a:solidFill>
              </a:rPr>
              <a:t>.</a:t>
            </a:r>
            <a:br>
              <a:rPr lang="en">
                <a:solidFill>
                  <a:schemeClr val="dk1"/>
                </a:solidFill>
              </a:rPr>
            </a:br>
            <a:r>
              <a:rPr lang="en">
                <a:solidFill>
                  <a:schemeClr val="dk1"/>
                </a:solidFill>
              </a:rPr>
              <a:t> La </a:t>
            </a:r>
            <a:r>
              <a:rPr lang="en">
                <a:solidFill>
                  <a:srgbClr val="188038"/>
                </a:solidFill>
                <a:latin typeface="Roboto Mono"/>
                <a:ea typeface="Roboto Mono"/>
                <a:cs typeface="Roboto Mono"/>
                <a:sym typeface="Roboto Mono"/>
              </a:rPr>
              <a:t>umask</a:t>
            </a:r>
            <a:r>
              <a:rPr lang="en">
                <a:solidFill>
                  <a:schemeClr val="dk1"/>
                </a:solidFill>
              </a:rPr>
              <a:t> definisce i permessi da rimuovere rispetto ai valori massimi (666 per file, 777 per directory).</a:t>
            </a:r>
            <a:br>
              <a:rPr lang="en">
                <a:solidFill>
                  <a:schemeClr val="dk1"/>
                </a:solidFill>
              </a:rPr>
            </a:br>
            <a:r>
              <a:rPr lang="en">
                <a:solidFill>
                  <a:schemeClr val="dk1"/>
                </a:solidFill>
              </a:rPr>
              <a:t> Ad esempio, con </a:t>
            </a:r>
            <a:r>
              <a:rPr lang="en">
                <a:solidFill>
                  <a:srgbClr val="188038"/>
                </a:solidFill>
                <a:latin typeface="Roboto Mono"/>
                <a:ea typeface="Roboto Mono"/>
                <a:cs typeface="Roboto Mono"/>
                <a:sym typeface="Roboto Mono"/>
              </a:rPr>
              <a:t>umask 0022</a:t>
            </a:r>
            <a:r>
              <a:rPr lang="en">
                <a:solidFill>
                  <a:schemeClr val="dk1"/>
                </a:solidFill>
              </a:rPr>
              <a:t>, i file avranno </a:t>
            </a:r>
            <a:r>
              <a:rPr lang="en">
                <a:solidFill>
                  <a:srgbClr val="188038"/>
                </a:solidFill>
                <a:latin typeface="Roboto Mono"/>
                <a:ea typeface="Roboto Mono"/>
                <a:cs typeface="Roboto Mono"/>
                <a:sym typeface="Roboto Mono"/>
              </a:rPr>
              <a:t>644</a:t>
            </a:r>
            <a:r>
              <a:rPr lang="en">
                <a:solidFill>
                  <a:schemeClr val="dk1"/>
                </a:solidFill>
              </a:rPr>
              <a:t> e le directory </a:t>
            </a:r>
            <a:r>
              <a:rPr lang="en">
                <a:solidFill>
                  <a:srgbClr val="188038"/>
                </a:solidFill>
                <a:latin typeface="Roboto Mono"/>
                <a:ea typeface="Roboto Mono"/>
                <a:cs typeface="Roboto Mono"/>
                <a:sym typeface="Roboto Mono"/>
              </a:rPr>
              <a:t>755</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È importante regolare la </a:t>
            </a:r>
            <a:r>
              <a:rPr lang="en">
                <a:solidFill>
                  <a:srgbClr val="188038"/>
                </a:solidFill>
                <a:latin typeface="Roboto Mono"/>
                <a:ea typeface="Roboto Mono"/>
                <a:cs typeface="Roboto Mono"/>
                <a:sym typeface="Roboto Mono"/>
              </a:rPr>
              <a:t>umask</a:t>
            </a:r>
            <a:r>
              <a:rPr lang="en">
                <a:solidFill>
                  <a:schemeClr val="dk1"/>
                </a:solidFill>
              </a:rPr>
              <a:t> negli ambienti multi-utente per garantire che i file non siano accidentalmente accessibili a tutti.</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3847b5c57f2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3847b5c57f2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378a63b515c_0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378a63b515c_0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Qui introduciamo l’idea di pacchetto </a:t>
            </a:r>
            <a:r>
              <a:rPr b="1" lang="en">
                <a:solidFill>
                  <a:schemeClr val="dk1"/>
                </a:solidFill>
              </a:rPr>
              <a:t>RPM</a:t>
            </a:r>
            <a:r>
              <a:rPr lang="en">
                <a:solidFill>
                  <a:schemeClr val="dk1"/>
                </a:solidFill>
              </a:rPr>
              <a:t> come unità base del software in RHEL. È importante che gli studenti capiscano che un RPM non è solo un binario, ma contiene anche informazioni di configurazione, dipendenze e metadata. Mostra con esempi reali come </a:t>
            </a:r>
            <a:r>
              <a:rPr lang="en">
                <a:solidFill>
                  <a:srgbClr val="188038"/>
                </a:solidFill>
                <a:latin typeface="Roboto Mono"/>
                <a:ea typeface="Roboto Mono"/>
                <a:cs typeface="Roboto Mono"/>
                <a:sym typeface="Roboto Mono"/>
              </a:rPr>
              <a:t>rpm -q bash</a:t>
            </a:r>
            <a:r>
              <a:rPr lang="en">
                <a:solidFill>
                  <a:schemeClr val="dk1"/>
                </a:solidFill>
              </a:rPr>
              <a:t> o </a:t>
            </a:r>
            <a:r>
              <a:rPr lang="en">
                <a:solidFill>
                  <a:srgbClr val="188038"/>
                </a:solidFill>
                <a:latin typeface="Roboto Mono"/>
                <a:ea typeface="Roboto Mono"/>
                <a:cs typeface="Roboto Mono"/>
                <a:sym typeface="Roboto Mono"/>
              </a:rPr>
              <a:t>rpm -qi coreutils</a:t>
            </a:r>
            <a:r>
              <a:rPr lang="en">
                <a:solidFill>
                  <a:schemeClr val="dk1"/>
                </a:solidFill>
              </a:rPr>
              <a:t>. Fai notare che questi comandi funzionano solo su pacchetti già installati.</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37ec9f0075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37ec9f0075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Può capitare di scaricare un file </a:t>
            </a:r>
            <a:r>
              <a:rPr lang="en">
                <a:solidFill>
                  <a:srgbClr val="188038"/>
                </a:solidFill>
                <a:latin typeface="Roboto Mono"/>
                <a:ea typeface="Roboto Mono"/>
                <a:cs typeface="Roboto Mono"/>
                <a:sym typeface="Roboto Mono"/>
              </a:rPr>
              <a:t>.rpm</a:t>
            </a:r>
            <a:r>
              <a:rPr lang="en">
                <a:solidFill>
                  <a:schemeClr val="dk1"/>
                </a:solidFill>
              </a:rPr>
              <a:t> da un repository o da un fornitore esterno. Prima di installarlo, conviene ispezionarlo per sicurezza. Usa </a:t>
            </a:r>
            <a:r>
              <a:rPr lang="en">
                <a:solidFill>
                  <a:srgbClr val="188038"/>
                </a:solidFill>
                <a:latin typeface="Roboto Mono"/>
                <a:ea typeface="Roboto Mono"/>
                <a:cs typeface="Roboto Mono"/>
                <a:sym typeface="Roboto Mono"/>
              </a:rPr>
              <a:t>rpm -qpi</a:t>
            </a:r>
            <a:r>
              <a:rPr lang="en">
                <a:solidFill>
                  <a:schemeClr val="dk1"/>
                </a:solidFill>
              </a:rPr>
              <a:t> e </a:t>
            </a:r>
            <a:r>
              <a:rPr lang="en">
                <a:solidFill>
                  <a:srgbClr val="188038"/>
                </a:solidFill>
                <a:latin typeface="Roboto Mono"/>
                <a:ea typeface="Roboto Mono"/>
                <a:cs typeface="Roboto Mono"/>
                <a:sym typeface="Roboto Mono"/>
              </a:rPr>
              <a:t>rpm -qpl</a:t>
            </a:r>
            <a:r>
              <a:rPr lang="en">
                <a:solidFill>
                  <a:schemeClr val="dk1"/>
                </a:solidFill>
              </a:rPr>
              <a:t> per mostrare cosa c’è dentro. Qui è utile anche parlare dei rischi di installare RPM da fonti non ufficiali: mancanza di aggiornamenti, vulnerabilità, dipendenze mancanti.</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37ec9f0075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37ec9f0075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Spiega la differenza tra </a:t>
            </a:r>
            <a:r>
              <a:rPr b="1" lang="en">
                <a:solidFill>
                  <a:schemeClr val="dk1"/>
                </a:solidFill>
              </a:rPr>
              <a:t>RPM</a:t>
            </a:r>
            <a:r>
              <a:rPr lang="en">
                <a:solidFill>
                  <a:schemeClr val="dk1"/>
                </a:solidFill>
              </a:rPr>
              <a:t> e </a:t>
            </a:r>
            <a:r>
              <a:rPr b="1" lang="en">
                <a:solidFill>
                  <a:schemeClr val="dk1"/>
                </a:solidFill>
              </a:rPr>
              <a:t>DNF</a:t>
            </a:r>
            <a:r>
              <a:rPr lang="en">
                <a:solidFill>
                  <a:schemeClr val="dk1"/>
                </a:solidFill>
              </a:rPr>
              <a:t>: RPM installa un file locale, mentre DNF lavora con repository remoti e risolve automaticamente le dipendenze. Porta un esempio: se proviamo a installare </a:t>
            </a:r>
            <a:r>
              <a:rPr lang="en">
                <a:solidFill>
                  <a:srgbClr val="188038"/>
                </a:solidFill>
                <a:latin typeface="Roboto Mono"/>
                <a:ea typeface="Roboto Mono"/>
                <a:cs typeface="Roboto Mono"/>
                <a:sym typeface="Roboto Mono"/>
              </a:rPr>
              <a:t>dnf install httpd</a:t>
            </a:r>
            <a:r>
              <a:rPr lang="en">
                <a:solidFill>
                  <a:schemeClr val="dk1"/>
                </a:solidFill>
              </a:rPr>
              <a:t>, DNF non si limita a scaricare httpd, ma tira giù anche tutte le librerie necessarie. Sottolinea che questo rende DNF molto più sicuro e comodo rispetto a RPM “nudo e crudo”.</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37ec9f0075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37ec9f0075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Qui fai vedere come DNF gestisce gli aggiornamenti. Spiega che </a:t>
            </a:r>
            <a:r>
              <a:rPr lang="en">
                <a:solidFill>
                  <a:srgbClr val="188038"/>
                </a:solidFill>
                <a:latin typeface="Roboto Mono"/>
                <a:ea typeface="Roboto Mono"/>
                <a:cs typeface="Roboto Mono"/>
                <a:sym typeface="Roboto Mono"/>
              </a:rPr>
              <a:t>dnf update</a:t>
            </a:r>
            <a:r>
              <a:rPr lang="en">
                <a:solidFill>
                  <a:schemeClr val="dk1"/>
                </a:solidFill>
              </a:rPr>
              <a:t> e </a:t>
            </a:r>
            <a:r>
              <a:rPr lang="en">
                <a:solidFill>
                  <a:srgbClr val="188038"/>
                </a:solidFill>
                <a:latin typeface="Roboto Mono"/>
                <a:ea typeface="Roboto Mono"/>
                <a:cs typeface="Roboto Mono"/>
                <a:sym typeface="Roboto Mono"/>
              </a:rPr>
              <a:t>dnf upgrade</a:t>
            </a:r>
            <a:r>
              <a:rPr lang="en">
                <a:solidFill>
                  <a:schemeClr val="dk1"/>
                </a:solidFill>
              </a:rPr>
              <a:t> sono praticamente equivalenti, ma </a:t>
            </a:r>
            <a:r>
              <a:rPr lang="en">
                <a:solidFill>
                  <a:srgbClr val="188038"/>
                </a:solidFill>
                <a:latin typeface="Roboto Mono"/>
                <a:ea typeface="Roboto Mono"/>
                <a:cs typeface="Roboto Mono"/>
                <a:sym typeface="Roboto Mono"/>
              </a:rPr>
              <a:t>dnf upgrade</a:t>
            </a:r>
            <a:r>
              <a:rPr lang="en">
                <a:solidFill>
                  <a:schemeClr val="dk1"/>
                </a:solidFill>
              </a:rPr>
              <a:t> è il comando moderno consigliato. Fai notare l’importanza di </a:t>
            </a:r>
            <a:r>
              <a:rPr lang="en">
                <a:solidFill>
                  <a:srgbClr val="188038"/>
                </a:solidFill>
                <a:latin typeface="Roboto Mono"/>
                <a:ea typeface="Roboto Mono"/>
                <a:cs typeface="Roboto Mono"/>
                <a:sym typeface="Roboto Mono"/>
              </a:rPr>
              <a:t>dnf check-update</a:t>
            </a:r>
            <a:r>
              <a:rPr lang="en">
                <a:solidFill>
                  <a:schemeClr val="dk1"/>
                </a:solidFill>
              </a:rPr>
              <a:t> per non installare aggiornamenti “alla cieca”. Puoi anche mostrare </a:t>
            </a:r>
            <a:r>
              <a:rPr lang="en">
                <a:solidFill>
                  <a:srgbClr val="188038"/>
                </a:solidFill>
                <a:latin typeface="Roboto Mono"/>
                <a:ea typeface="Roboto Mono"/>
                <a:cs typeface="Roboto Mono"/>
                <a:sym typeface="Roboto Mono"/>
              </a:rPr>
              <a:t>dnf history</a:t>
            </a:r>
            <a:r>
              <a:rPr lang="en">
                <a:solidFill>
                  <a:schemeClr val="dk1"/>
                </a:solidFill>
              </a:rPr>
              <a:t> per far capire che è possibile controllare e tracciare cosa è stato installato o aggiornato in passato.</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37ec9f0075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37ec9f0075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Qui introduci il concetto di </a:t>
            </a:r>
            <a:r>
              <a:rPr b="1" lang="en">
                <a:solidFill>
                  <a:schemeClr val="dk1"/>
                </a:solidFill>
              </a:rPr>
              <a:t>repository</a:t>
            </a:r>
            <a:r>
              <a:rPr lang="en">
                <a:solidFill>
                  <a:schemeClr val="dk1"/>
                </a:solidFill>
              </a:rPr>
              <a:t>: una fonte da cui DNF scarica pacchetti. Usa l’analogia con una “libreria di software” già certificato da Red Hat. Mostra con </a:t>
            </a:r>
            <a:r>
              <a:rPr lang="en">
                <a:solidFill>
                  <a:srgbClr val="188038"/>
                </a:solidFill>
                <a:latin typeface="Roboto Mono"/>
                <a:ea typeface="Roboto Mono"/>
                <a:cs typeface="Roboto Mono"/>
                <a:sym typeface="Roboto Mono"/>
              </a:rPr>
              <a:t>dnf repolist</a:t>
            </a:r>
            <a:r>
              <a:rPr lang="en">
                <a:solidFill>
                  <a:schemeClr val="dk1"/>
                </a:solidFill>
              </a:rPr>
              <a:t> cosa è attivo sul sistema. Spiega che i repository sono definiti in file </a:t>
            </a:r>
            <a:r>
              <a:rPr lang="en">
                <a:solidFill>
                  <a:srgbClr val="188038"/>
                </a:solidFill>
                <a:latin typeface="Roboto Mono"/>
                <a:ea typeface="Roboto Mono"/>
                <a:cs typeface="Roboto Mono"/>
                <a:sym typeface="Roboto Mono"/>
              </a:rPr>
              <a:t>.repo</a:t>
            </a:r>
            <a:r>
              <a:rPr lang="en">
                <a:solidFill>
                  <a:schemeClr val="dk1"/>
                </a:solidFill>
              </a:rPr>
              <a:t> sotto </a:t>
            </a:r>
            <a:r>
              <a:rPr lang="en">
                <a:solidFill>
                  <a:srgbClr val="188038"/>
                </a:solidFill>
                <a:latin typeface="Roboto Mono"/>
                <a:ea typeface="Roboto Mono"/>
                <a:cs typeface="Roboto Mono"/>
                <a:sym typeface="Roboto Mono"/>
              </a:rPr>
              <a:t>/etc/yum.repos.d/</a:t>
            </a:r>
            <a:r>
              <a:rPr lang="en">
                <a:solidFill>
                  <a:schemeClr val="dk1"/>
                </a:solidFill>
              </a:rPr>
              <a:t>. Esempio pratico: far vedere la differenza tra </a:t>
            </a:r>
            <a:r>
              <a:rPr lang="en">
                <a:solidFill>
                  <a:srgbClr val="188038"/>
                </a:solidFill>
                <a:latin typeface="Roboto Mono"/>
                <a:ea typeface="Roboto Mono"/>
                <a:cs typeface="Roboto Mono"/>
                <a:sym typeface="Roboto Mono"/>
              </a:rPr>
              <a:t>dnf repolist</a:t>
            </a:r>
            <a:r>
              <a:rPr lang="en">
                <a:solidFill>
                  <a:schemeClr val="dk1"/>
                </a:solidFill>
              </a:rPr>
              <a:t> e </a:t>
            </a:r>
            <a:r>
              <a:rPr lang="en">
                <a:solidFill>
                  <a:srgbClr val="188038"/>
                </a:solidFill>
                <a:latin typeface="Roboto Mono"/>
                <a:ea typeface="Roboto Mono"/>
                <a:cs typeface="Roboto Mono"/>
                <a:sym typeface="Roboto Mono"/>
              </a:rPr>
              <a:t>dnf repolist all</a:t>
            </a:r>
            <a:r>
              <a:rPr lang="en">
                <a:solidFill>
                  <a:schemeClr val="dk1"/>
                </a:solidFill>
              </a:rPr>
              <a:t>.</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37ec9f0075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37ec9f0075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non tutti i repository sono attivi di default. Alcuni sono opzionali e devono essere abilitati con </a:t>
            </a:r>
            <a:r>
              <a:rPr lang="en">
                <a:solidFill>
                  <a:srgbClr val="188038"/>
                </a:solidFill>
                <a:latin typeface="Roboto Mono"/>
                <a:ea typeface="Roboto Mono"/>
                <a:cs typeface="Roboto Mono"/>
                <a:sym typeface="Roboto Mono"/>
              </a:rPr>
              <a:t>subscription-manager repos</a:t>
            </a:r>
            <a:r>
              <a:rPr lang="en">
                <a:solidFill>
                  <a:schemeClr val="dk1"/>
                </a:solidFill>
              </a:rPr>
              <a:t>. Fai un esempio con il repository </a:t>
            </a:r>
            <a:r>
              <a:rPr b="1" lang="en">
                <a:solidFill>
                  <a:schemeClr val="dk1"/>
                </a:solidFill>
              </a:rPr>
              <a:t>AppStream</a:t>
            </a:r>
            <a:r>
              <a:rPr lang="en">
                <a:solidFill>
                  <a:schemeClr val="dk1"/>
                </a:solidFill>
              </a:rPr>
              <a:t>, che contiene molti pacchetti aggiuntivi. Questo è utile per sviluppatori o per software non incluso nel repository base. Puoi accennare anche al fatto che le subscription Red Hat determinano quali repo uno può abilitare.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378a63b515c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378a63b515c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Se non usi #!/bin/bash va in errore quando lanci lo script al di fuori del contesto della shell. Es da init o da cron. Quindi va sempre messo se non lanci “a mano” lo script da una shell</a:t>
            </a:r>
            <a:endParaRPr sz="1200">
              <a:latin typeface="Red Hat Display"/>
              <a:ea typeface="Red Hat Display"/>
              <a:cs typeface="Red Hat Display"/>
              <a:sym typeface="Red Hat Display"/>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37ec9f0075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37ec9f0075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Qui puoi mostrare la potenza della ricerca con DNF. Per esempio, se uno studente non sa quale pacchetto contiene </a:t>
            </a:r>
            <a:r>
              <a:rPr lang="en">
                <a:solidFill>
                  <a:srgbClr val="188038"/>
                </a:solidFill>
                <a:latin typeface="Roboto Mono"/>
                <a:ea typeface="Roboto Mono"/>
                <a:cs typeface="Roboto Mono"/>
                <a:sym typeface="Roboto Mono"/>
              </a:rPr>
              <a:t>ls</a:t>
            </a:r>
            <a:r>
              <a:rPr lang="en">
                <a:solidFill>
                  <a:schemeClr val="dk1"/>
                </a:solidFill>
              </a:rPr>
              <a:t>, può fare </a:t>
            </a:r>
            <a:r>
              <a:rPr lang="en">
                <a:solidFill>
                  <a:srgbClr val="188038"/>
                </a:solidFill>
                <a:latin typeface="Roboto Mono"/>
                <a:ea typeface="Roboto Mono"/>
                <a:cs typeface="Roboto Mono"/>
                <a:sym typeface="Roboto Mono"/>
              </a:rPr>
              <a:t>dnf provides /bin/ls</a:t>
            </a:r>
            <a:r>
              <a:rPr lang="en">
                <a:solidFill>
                  <a:schemeClr val="dk1"/>
                </a:solidFill>
              </a:rPr>
              <a:t>. Oppure usare </a:t>
            </a:r>
            <a:r>
              <a:rPr lang="en">
                <a:solidFill>
                  <a:srgbClr val="188038"/>
                </a:solidFill>
                <a:latin typeface="Roboto Mono"/>
                <a:ea typeface="Roboto Mono"/>
                <a:cs typeface="Roboto Mono"/>
                <a:sym typeface="Roboto Mono"/>
              </a:rPr>
              <a:t>dnf search</a:t>
            </a:r>
            <a:r>
              <a:rPr lang="en">
                <a:solidFill>
                  <a:schemeClr val="dk1"/>
                </a:solidFill>
              </a:rPr>
              <a:t> per trovare pacchetti correlati a un termine. Questo è molto utile nella pratica quotidiana, quando non si conosce esattamente il nome del pacchetto</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37ec9f0075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37ec9f0075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3847b5c57f2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3847b5c57f2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380a07e28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380a07e28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Flatpak è un sistema moderno per installare e gestire applicazioni in Linux, pensato soprattutto per gli utenti desktop. La cosa interessante è che ogni applicazione gira in un </a:t>
            </a:r>
            <a:r>
              <a:rPr b="1" lang="en">
                <a:solidFill>
                  <a:schemeClr val="dk1"/>
                </a:solidFill>
              </a:rPr>
              <a:t>ambiente isolato</a:t>
            </a:r>
            <a:r>
              <a:rPr lang="en">
                <a:solidFill>
                  <a:schemeClr val="dk1"/>
                </a:solidFill>
              </a:rPr>
              <a:t>, quindi non interferisce con il resto del sistema: le librerie, le configurazioni e persino i permessi sono separati.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Su RHEL, Flatpak è già integrato, quindi non serve installarlo a parte. Puoi scaricare le app dai repository ufficiali o anche da repository personalizzati che la tua azienda gestisce. Questo lo rende molto comodo in contesti enterprise, perché permette di avere versioni aggiornate di applicazioni desktop senza rischiare di rompere pacchetti di sistema o creare conflitti tra dipendenze.”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380a07e28f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380a07e28f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“Prima di usare Flatpak, dobbiamo assicurarci che sia installato sul sistema: il comando base per questo è </a:t>
            </a:r>
            <a:r>
              <a:rPr lang="en">
                <a:solidFill>
                  <a:srgbClr val="188038"/>
                </a:solidFill>
                <a:latin typeface="Roboto Mono"/>
                <a:ea typeface="Roboto Mono"/>
                <a:cs typeface="Roboto Mono"/>
                <a:sym typeface="Roboto Mono"/>
              </a:rPr>
              <a:t>flatpak</a:t>
            </a:r>
            <a:r>
              <a:rPr lang="en">
                <a:solidFill>
                  <a:schemeClr val="dk1"/>
                </a:solidFill>
              </a:rPr>
              <a:t>. Se mancano alcuni strumenti aggiuntivi, li installiamo subito, così possiamo sfruttare tutte le funzionalità.</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Una volta pronto, controlliamo quali </a:t>
            </a:r>
            <a:r>
              <a:rPr b="1" lang="en">
                <a:solidFill>
                  <a:schemeClr val="dk1"/>
                </a:solidFill>
              </a:rPr>
              <a:t>repository remoti</a:t>
            </a:r>
            <a:r>
              <a:rPr lang="en">
                <a:solidFill>
                  <a:schemeClr val="dk1"/>
                </a:solidFill>
              </a:rPr>
              <a:t> sono già configurati usando </a:t>
            </a:r>
            <a:r>
              <a:rPr lang="en">
                <a:solidFill>
                  <a:srgbClr val="188038"/>
                </a:solidFill>
                <a:latin typeface="Roboto Mono"/>
                <a:ea typeface="Roboto Mono"/>
                <a:cs typeface="Roboto Mono"/>
                <a:sym typeface="Roboto Mono"/>
              </a:rPr>
              <a:t>flatpak remotes</a:t>
            </a:r>
            <a:r>
              <a:rPr lang="en">
                <a:solidFill>
                  <a:schemeClr val="dk1"/>
                </a:solidFill>
              </a:rPr>
              <a:t>. Questo ci dice da dove possiamo scaricare le applicazioni, e ci permette anche di aggiungere repository personalizzati se serve. In pratica, è come aprire l’elenco dei negozi da cui possiamo prendere le app, per assicurarci che tutto sia collegato correttamente prima di installare qualcosa</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380a07e28f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380a07e28f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Flatpak gestisce le app tramite </a:t>
            </a:r>
            <a:r>
              <a:rPr b="1" lang="en">
                <a:solidFill>
                  <a:schemeClr val="dk1"/>
                </a:solidFill>
              </a:rPr>
              <a:t>repository remoti</a:t>
            </a:r>
            <a:r>
              <a:rPr lang="en">
                <a:solidFill>
                  <a:schemeClr val="dk1"/>
                </a:solidFill>
              </a:rPr>
              <a:t>, un po’ come degli store online. A volte vogliamo cambiare quali store sono attivi: se un repository non serve più, possiamo </a:t>
            </a:r>
            <a:r>
              <a:rPr b="1" lang="en">
                <a:solidFill>
                  <a:schemeClr val="dk1"/>
                </a:solidFill>
              </a:rPr>
              <a:t>disabilitarlo o riabilitarlo</a:t>
            </a:r>
            <a:r>
              <a:rPr lang="en">
                <a:solidFill>
                  <a:schemeClr val="dk1"/>
                </a:solidFill>
              </a:rPr>
              <a:t> con </a:t>
            </a:r>
            <a:r>
              <a:rPr lang="en">
                <a:solidFill>
                  <a:srgbClr val="188038"/>
                </a:solidFill>
                <a:latin typeface="Roboto Mono"/>
                <a:ea typeface="Roboto Mono"/>
                <a:cs typeface="Roboto Mono"/>
                <a:sym typeface="Roboto Mono"/>
              </a:rPr>
              <a:t>flatpak remote-modify</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 vogliamo eliminarlo del tutto, usiamo </a:t>
            </a:r>
            <a:r>
              <a:rPr lang="en">
                <a:solidFill>
                  <a:srgbClr val="188038"/>
                </a:solidFill>
                <a:latin typeface="Roboto Mono"/>
                <a:ea typeface="Roboto Mono"/>
                <a:cs typeface="Roboto Mono"/>
                <a:sym typeface="Roboto Mono"/>
              </a:rPr>
              <a:t>flatpak remote-delete</a:t>
            </a:r>
            <a:r>
              <a:rPr lang="en">
                <a:solidFill>
                  <a:schemeClr val="dk1"/>
                </a:solidFill>
              </a:rPr>
              <a:t>. Al contrario, se la nostra azienda o un progetto ha un repository personalizzato, possiamo </a:t>
            </a:r>
            <a:r>
              <a:rPr b="1" lang="en">
                <a:solidFill>
                  <a:schemeClr val="dk1"/>
                </a:solidFill>
              </a:rPr>
              <a:t>aggiungerlo</a:t>
            </a:r>
            <a:r>
              <a:rPr lang="en">
                <a:solidFill>
                  <a:schemeClr val="dk1"/>
                </a:solidFill>
              </a:rPr>
              <a:t> con </a:t>
            </a:r>
            <a:r>
              <a:rPr lang="en">
                <a:solidFill>
                  <a:srgbClr val="188038"/>
                </a:solidFill>
                <a:latin typeface="Roboto Mono"/>
                <a:ea typeface="Roboto Mono"/>
                <a:cs typeface="Roboto Mono"/>
                <a:sym typeface="Roboto Mono"/>
              </a:rPr>
              <a:t>flatpak remote-add</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Infine, per avere una panoramica completa di tutti i repository configurati e dei loro dettagli, si usa </a:t>
            </a:r>
            <a:r>
              <a:rPr lang="en">
                <a:solidFill>
                  <a:srgbClr val="188038"/>
                </a:solidFill>
                <a:latin typeface="Roboto Mono"/>
                <a:ea typeface="Roboto Mono"/>
                <a:cs typeface="Roboto Mono"/>
                <a:sym typeface="Roboto Mono"/>
              </a:rPr>
              <a:t>flatpak remotes --show-details</a:t>
            </a:r>
            <a:r>
              <a:rPr lang="en">
                <a:solidFill>
                  <a:schemeClr val="dk1"/>
                </a:solidFill>
              </a:rPr>
              <a:t>. In pratica, questi comandi ci danno il pieno controllo su dove Flatpak va a prendere le app e quali repository sono disponibili sul sistema.”</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380a07e28f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380a07e28f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Una volta configurati i repository, Flatpak ci permette di gestire le applicazioni con pochi comandi semplici.</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Se vogliamo </a:t>
            </a:r>
            <a:r>
              <a:rPr b="1" lang="en">
                <a:solidFill>
                  <a:schemeClr val="dk1"/>
                </a:solidFill>
              </a:rPr>
              <a:t>cercare un’applicazione</a:t>
            </a:r>
            <a:r>
              <a:rPr lang="en">
                <a:solidFill>
                  <a:schemeClr val="dk1"/>
                </a:solidFill>
              </a:rPr>
              <a:t>, usiamo </a:t>
            </a:r>
            <a:r>
              <a:rPr lang="en">
                <a:solidFill>
                  <a:srgbClr val="188038"/>
                </a:solidFill>
                <a:latin typeface="Roboto Mono"/>
                <a:ea typeface="Roboto Mono"/>
                <a:cs typeface="Roboto Mono"/>
                <a:sym typeface="Roboto Mono"/>
              </a:rPr>
              <a:t>flatpak search</a:t>
            </a:r>
            <a:r>
              <a:rPr lang="en">
                <a:solidFill>
                  <a:schemeClr val="dk1"/>
                </a:solidFill>
              </a:rPr>
              <a:t> seguito dal nome, un po’ come fare una ricerca in un app store.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Per </a:t>
            </a:r>
            <a:r>
              <a:rPr b="1" lang="en">
                <a:solidFill>
                  <a:schemeClr val="dk1"/>
                </a:solidFill>
              </a:rPr>
              <a:t>installarla</a:t>
            </a:r>
            <a:r>
              <a:rPr lang="en">
                <a:solidFill>
                  <a:schemeClr val="dk1"/>
                </a:solidFill>
              </a:rPr>
              <a:t>, si usa </a:t>
            </a:r>
            <a:r>
              <a:rPr lang="en">
                <a:solidFill>
                  <a:srgbClr val="188038"/>
                </a:solidFill>
                <a:latin typeface="Roboto Mono"/>
                <a:ea typeface="Roboto Mono"/>
                <a:cs typeface="Roboto Mono"/>
                <a:sym typeface="Roboto Mono"/>
              </a:rPr>
              <a:t>flatpak install</a:t>
            </a:r>
            <a:r>
              <a:rPr lang="en">
                <a:solidFill>
                  <a:schemeClr val="dk1"/>
                </a:solidFill>
              </a:rPr>
              <a:t> indicando il repository remoto e il nome dell’app.</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Quando vogliamo </a:t>
            </a:r>
            <a:r>
              <a:rPr b="1" lang="en">
                <a:solidFill>
                  <a:schemeClr val="dk1"/>
                </a:solidFill>
              </a:rPr>
              <a:t>aggiornare tutte le applicazioni installate</a:t>
            </a:r>
            <a:r>
              <a:rPr lang="en">
                <a:solidFill>
                  <a:schemeClr val="dk1"/>
                </a:solidFill>
              </a:rPr>
              <a:t>, </a:t>
            </a:r>
            <a:r>
              <a:rPr lang="en">
                <a:solidFill>
                  <a:srgbClr val="188038"/>
                </a:solidFill>
                <a:latin typeface="Roboto Mono"/>
                <a:ea typeface="Roboto Mono"/>
                <a:cs typeface="Roboto Mono"/>
                <a:sym typeface="Roboto Mono"/>
              </a:rPr>
              <a:t>flatpak update</a:t>
            </a:r>
            <a:r>
              <a:rPr lang="en">
                <a:solidFill>
                  <a:schemeClr val="dk1"/>
                </a:solidFill>
              </a:rPr>
              <a:t> fa tutto in un colpo solo.</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 un’app non serve più, </a:t>
            </a:r>
            <a:r>
              <a:rPr lang="en">
                <a:solidFill>
                  <a:srgbClr val="188038"/>
                </a:solidFill>
                <a:latin typeface="Roboto Mono"/>
                <a:ea typeface="Roboto Mono"/>
                <a:cs typeface="Roboto Mono"/>
                <a:sym typeface="Roboto Mono"/>
              </a:rPr>
              <a:t>flatpak uninstall</a:t>
            </a:r>
            <a:r>
              <a:rPr lang="en">
                <a:solidFill>
                  <a:schemeClr val="dk1"/>
                </a:solidFill>
              </a:rPr>
              <a:t> la rimuove.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Infine, per sapere </a:t>
            </a:r>
            <a:r>
              <a:rPr b="1" lang="en">
                <a:solidFill>
                  <a:schemeClr val="dk1"/>
                </a:solidFill>
              </a:rPr>
              <a:t>tutti i dettagli di un’app</a:t>
            </a:r>
            <a:r>
              <a:rPr lang="en">
                <a:solidFill>
                  <a:schemeClr val="dk1"/>
                </a:solidFill>
              </a:rPr>
              <a:t>, come versione e repository di provenienza, si utilizza </a:t>
            </a:r>
            <a:r>
              <a:rPr lang="en">
                <a:solidFill>
                  <a:srgbClr val="188038"/>
                </a:solidFill>
                <a:latin typeface="Roboto Mono"/>
                <a:ea typeface="Roboto Mono"/>
                <a:cs typeface="Roboto Mono"/>
                <a:sym typeface="Roboto Mono"/>
              </a:rPr>
              <a:t>flatpak info</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pratica, Flatpak dà un set di comandi semplice ma potente, simile a quello dei package manager tradizionali, ma isolato per le applicazioni desktop.”</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3847b5c57f2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3847b5c57f2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380a07e28f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380a07e28f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380a07e28f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380a07e28f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38a0ebbaae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38a0ebbaae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Se non usi #!/bin/bash va in errore quando lanci lo script al di fuori del contesto della shell. Es da init o da cron. Quindi va sempre messo se non lanci “a mano” lo script da una shell</a:t>
            </a:r>
            <a:endParaRPr sz="1200">
              <a:latin typeface="Red Hat Display"/>
              <a:ea typeface="Red Hat Display"/>
              <a:cs typeface="Red Hat Display"/>
              <a:sym typeface="Red Hat Display"/>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380a07e28fb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380a07e28fb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380a07e28fb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380a07e28fb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380a07e28fb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380a07e28fb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380a07e28fb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380a07e28fb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380a07e28fb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380a07e28fb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380a07e28fb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380a07e28fb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380a07e28fb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380a07e28fb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380a07e28fb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380a07e28fb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3847b5c57f2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3847b5c57f2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380a07e28fb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380a07e28fb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378a63b515c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378a63b515c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È quella dove parte il </a:t>
            </a:r>
            <a:r>
              <a:rPr b="1" lang="en">
                <a:solidFill>
                  <a:schemeClr val="dk1"/>
                </a:solidFill>
              </a:rPr>
              <a:t>login manager grafico</a:t>
            </a:r>
            <a:r>
              <a:rPr lang="en">
                <a:solidFill>
                  <a:schemeClr val="dk1"/>
                </a:solidFill>
              </a:rPr>
              <a:t> (GDM, SDDM o altro).</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Puoi verificarlo con: fgconsole (di solito tty7)</a:t>
            </a:r>
            <a:br>
              <a:rPr lang="en">
                <a:solidFill>
                  <a:schemeClr val="dk1"/>
                </a:solidFill>
              </a:rPr>
            </a:br>
            <a:endParaRPr>
              <a:solidFill>
                <a:schemeClr val="dk1"/>
              </a:solidFill>
            </a:endParaRPr>
          </a:p>
          <a:p>
            <a:pPr indent="0" lvl="0" marL="0" rtl="0" algn="l">
              <a:spcBef>
                <a:spcPts val="1200"/>
              </a:spcBef>
              <a:spcAft>
                <a:spcPts val="0"/>
              </a:spcAft>
              <a:buNone/>
            </a:pPr>
            <a:r>
              <a:rPr lang="en"/>
              <a:t>Non c’è un limite assoluto al numero di tty che puoi aggiungere. Si configurano tramite getty</a:t>
            </a:r>
            <a:endParaRPr/>
          </a:p>
          <a:p>
            <a:pPr indent="0" lvl="0" marL="0" rtl="0" algn="l">
              <a:spcBef>
                <a:spcPts val="0"/>
              </a:spcBef>
              <a:spcAft>
                <a:spcPts val="0"/>
              </a:spcAft>
              <a:buNone/>
            </a:pPr>
            <a:r>
              <a:rPr lang="en"/>
              <a:t>Server headless: non ha nè tastiere ne monitor. E' acceso funziona. Ma per accedervi posso usare solo ssh o un cavo seriale collegato ad una tastiera</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380a07e28fb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380a07e28f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380a07e28fb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380a07e28fb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380a07e28fb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380a07e28fb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380a07e28fb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380a07e28fb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380a07e28fb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380a07e28fb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380a07e28fb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380a07e28fb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g380a07e28fb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9" name="Google Shape;2339;g380a07e28fb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380a07e28fb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380a07e28fb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380a07e28fb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380a07e28fb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380a07e28fb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380a07e28fb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378a63b515c_0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378a63b515c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3847b5c57f2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3847b5c57f2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380a07e28fb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380a07e28fb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380a07e28fb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380a07e28fb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380a07e28fb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380a07e28fb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380a07e28fb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380a07e28fb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380a07e28fb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380a07e28fb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3847b5c57f2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3847b5c57f2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ed Hat Text"/>
              <a:ea typeface="Red Hat Text"/>
              <a:cs typeface="Red Hat Text"/>
              <a:sym typeface="Red Hat Text"/>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380a07e28fb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380a07e28fb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380a07e28fb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380a07e28fb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380a07e28fb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380a07e28fb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Qui è importante sottolineare le </a:t>
            </a:r>
            <a:r>
              <a:rPr b="1" lang="en">
                <a:solidFill>
                  <a:schemeClr val="dk1"/>
                </a:solidFill>
              </a:rPr>
              <a:t>best practice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prima di aggiornare un server, verificare i repository attivi;</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controllare quali aggiornamenti sono disponibili con </a:t>
            </a:r>
            <a:r>
              <a:rPr lang="en">
                <a:solidFill>
                  <a:srgbClr val="188038"/>
                </a:solidFill>
                <a:latin typeface="Roboto Mono"/>
                <a:ea typeface="Roboto Mono"/>
                <a:cs typeface="Roboto Mono"/>
                <a:sym typeface="Roboto Mono"/>
              </a:rPr>
              <a:t>dnf check-update</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attenzione agli ambienti di produzione (magari testare prima su un sistema di staging).</a:t>
            </a:r>
            <a:br>
              <a:rPr lang="en">
                <a:solidFill>
                  <a:schemeClr val="dk1"/>
                </a:solidFill>
              </a:rPr>
            </a:br>
            <a:r>
              <a:rPr lang="en">
                <a:solidFill>
                  <a:schemeClr val="dk1"/>
                </a:solidFill>
              </a:rPr>
              <a:t> Mostra </a:t>
            </a:r>
            <a:r>
              <a:rPr lang="en">
                <a:solidFill>
                  <a:srgbClr val="188038"/>
                </a:solidFill>
                <a:latin typeface="Roboto Mono"/>
                <a:ea typeface="Roboto Mono"/>
                <a:cs typeface="Roboto Mono"/>
                <a:sym typeface="Roboto Mono"/>
              </a:rPr>
              <a:t>dnf upgrade --refresh</a:t>
            </a:r>
            <a:r>
              <a:rPr lang="en">
                <a:solidFill>
                  <a:schemeClr val="dk1"/>
                </a:solidFill>
              </a:rPr>
              <a:t> per forzare il refresh delle metadata dei repo. Infine, spiega che grazie a </a:t>
            </a:r>
            <a:r>
              <a:rPr lang="en">
                <a:solidFill>
                  <a:srgbClr val="188038"/>
                </a:solidFill>
                <a:latin typeface="Roboto Mono"/>
                <a:ea typeface="Roboto Mono"/>
                <a:cs typeface="Roboto Mono"/>
                <a:sym typeface="Roboto Mono"/>
              </a:rPr>
              <a:t>dnf history undo</a:t>
            </a:r>
            <a:r>
              <a:rPr lang="en">
                <a:solidFill>
                  <a:schemeClr val="dk1"/>
                </a:solidFill>
              </a:rPr>
              <a:t> si può anche tornare indietro da un aggiornamento problematico.</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png"/><Relationship Id="rId3" Type="http://schemas.openxmlformats.org/officeDocument/2006/relationships/image" Target="../media/image15.png"/><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png"/><Relationship Id="rId3" Type="http://schemas.openxmlformats.org/officeDocument/2006/relationships/image" Target="../media/image18.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jpg"/><Relationship Id="rId3"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8.png"/><Relationship Id="rId4" Type="http://schemas.openxmlformats.org/officeDocument/2006/relationships/image" Target="../media/image2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9.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51.png"/><Relationship Id="rId4" Type="http://schemas.openxmlformats.org/officeDocument/2006/relationships/image" Target="../media/image2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9.png"/><Relationship Id="rId4" Type="http://schemas.openxmlformats.org/officeDocument/2006/relationships/image" Target="../media/image51.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9.png"/><Relationship Id="rId4" Type="http://schemas.openxmlformats.org/officeDocument/2006/relationships/image" Target="../media/image5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53.png"/><Relationship Id="rId4" Type="http://schemas.openxmlformats.org/officeDocument/2006/relationships/image" Target="../media/image2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9.png"/><Relationship Id="rId4" Type="http://schemas.openxmlformats.org/officeDocument/2006/relationships/image" Target="../media/image6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2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2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2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2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1" name="Google Shape;11;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2" name="Google Shape;12;p2"/>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3" name="Google Shape;13;p2"/>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14" name="Google Shape;14;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5" name="Google Shape;15;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6" name="Google Shape;16;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1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17" name="Google Shape;117;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8" name="Google Shape;118;p1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9" name="Google Shape;119;p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20" name="Google Shape;120;p1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121" name="Google Shape;121;p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22" name="Google Shape;122;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1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25" name="Google Shape;125;p1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26" name="Google Shape;126;p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27" name="Google Shape;127;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28" name="Google Shape;128;p1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129" name="Google Shape;129;p1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30" name="Google Shape;130;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131" name="Shape 131"/>
        <p:cNvGrpSpPr/>
        <p:nvPr/>
      </p:nvGrpSpPr>
      <p:grpSpPr>
        <a:xfrm>
          <a:off x="0" y="0"/>
          <a:ext cx="0" cy="0"/>
          <a:chOff x="0" y="0"/>
          <a:chExt cx="0" cy="0"/>
        </a:xfrm>
      </p:grpSpPr>
      <p:cxnSp>
        <p:nvCxnSpPr>
          <p:cNvPr id="132" name="Google Shape;132;p1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33" name="Google Shape;133;p1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4" name="Google Shape;134;p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135" name="Google Shape;135;p1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36" name="Google Shape;136;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7" name="Google Shape;137;p13"/>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138" name="Google Shape;138;p13"/>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1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41" name="Google Shape;141;p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42" name="Google Shape;142;p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3" name="Google Shape;143;p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44" name="Google Shape;144;p1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45" name="Google Shape;145;p1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46" name="Google Shape;146;p14"/>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47" name="Google Shape;147;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15"/>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50" name="Google Shape;150;p15"/>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a:spcBef>
                <a:spcPts val="0"/>
              </a:spcBef>
              <a:spcAft>
                <a:spcPts val="0"/>
              </a:spcAft>
              <a:buSzPts val="1800"/>
              <a:buNone/>
              <a:defRPr/>
            </a:lvl2pPr>
            <a:lvl3pPr lvl="2">
              <a:spcBef>
                <a:spcPts val="500"/>
              </a:spcBef>
              <a:spcAft>
                <a:spcPts val="0"/>
              </a:spcAft>
              <a:buSzPts val="18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500"/>
              </a:spcAft>
              <a:buSzPts val="1800"/>
              <a:buNone/>
              <a:defRPr/>
            </a:lvl9pPr>
          </a:lstStyle>
          <a:p/>
        </p:txBody>
      </p:sp>
      <p:cxnSp>
        <p:nvCxnSpPr>
          <p:cNvPr id="151" name="Google Shape;151;p1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52" name="Google Shape;152;p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3" name="Google Shape;153;p1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154" name="Google Shape;154;p1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55" name="Google Shape;155;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58" name="Google Shape;158;p1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9" name="Google Shape;159;p1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60" name="Google Shape;160;p1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61" name="Google Shape;161;p1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62" name="Google Shape;162;p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3" name="Google Shape;163;p16"/>
          <p:cNvPicPr preferRelativeResize="0"/>
          <p:nvPr/>
        </p:nvPicPr>
        <p:blipFill rotWithShape="1">
          <a:blip r:embed="rId4">
            <a:alphaModFix/>
          </a:blip>
          <a:srcRect b="0" l="50787" r="11711" t="0"/>
          <a:stretch/>
        </p:blipFill>
        <p:spPr>
          <a:xfrm>
            <a:off x="8215045" y="436200"/>
            <a:ext cx="3976960" cy="5965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1">
  <p:cSld name="CUSTOM_3_2">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1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66" name="Google Shape;166;p1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67" name="Google Shape;167;p1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68" name="Google Shape;168;p1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69" name="Google Shape;169;p1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70" name="Google Shape;170;p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1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73" name="Google Shape;173;p18"/>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74" name="Google Shape;174;p1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75" name="Google Shape;175;p1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76" name="Google Shape;176;p18"/>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77" name="Google Shape;177;p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78" name="Google Shape;178;p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79" name="Shape 179"/>
        <p:cNvGrpSpPr/>
        <p:nvPr/>
      </p:nvGrpSpPr>
      <p:grpSpPr>
        <a:xfrm>
          <a:off x="0" y="0"/>
          <a:ext cx="0" cy="0"/>
          <a:chOff x="0" y="0"/>
          <a:chExt cx="0" cy="0"/>
        </a:xfrm>
      </p:grpSpPr>
      <p:pic>
        <p:nvPicPr>
          <p:cNvPr id="180" name="Google Shape;180;p19"/>
          <p:cNvPicPr preferRelativeResize="0"/>
          <p:nvPr/>
        </p:nvPicPr>
        <p:blipFill>
          <a:blip r:embed="rId3">
            <a:alphaModFix/>
          </a:blip>
          <a:stretch>
            <a:fillRect/>
          </a:stretch>
        </p:blipFill>
        <p:spPr>
          <a:xfrm>
            <a:off x="872058" y="0"/>
            <a:ext cx="3653358" cy="6857999"/>
          </a:xfrm>
          <a:prstGeom prst="rect">
            <a:avLst/>
          </a:prstGeom>
          <a:noFill/>
          <a:ln>
            <a:noFill/>
          </a:ln>
        </p:spPr>
      </p:pic>
      <p:sp>
        <p:nvSpPr>
          <p:cNvPr id="181" name="Google Shape;181;p19"/>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82" name="Google Shape;182;p1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83" name="Google Shape;183;p1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84" name="Google Shape;184;p19"/>
          <p:cNvPicPr preferRelativeResize="0"/>
          <p:nvPr/>
        </p:nvPicPr>
        <p:blipFill>
          <a:blip r:embed="rId4">
            <a:alphaModFix/>
          </a:blip>
          <a:stretch>
            <a:fillRect/>
          </a:stretch>
        </p:blipFill>
        <p:spPr>
          <a:xfrm>
            <a:off x="10711279" y="6312505"/>
            <a:ext cx="975850" cy="229612"/>
          </a:xfrm>
          <a:prstGeom prst="rect">
            <a:avLst/>
          </a:prstGeom>
          <a:noFill/>
          <a:ln>
            <a:noFill/>
          </a:ln>
        </p:spPr>
      </p:pic>
      <p:sp>
        <p:nvSpPr>
          <p:cNvPr id="185" name="Google Shape;185;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1">
  <p:cSld name="CUSTOM_3_1_1_1">
    <p:bg>
      <p:bgPr>
        <a:blipFill>
          <a:blip r:embed="rId2">
            <a:alphaModFix/>
          </a:blip>
          <a:stretch>
            <a:fillRect/>
          </a:stretch>
        </a:blipFill>
      </p:bgPr>
    </p:bg>
    <p:spTree>
      <p:nvGrpSpPr>
        <p:cNvPr id="186" name="Shape 186"/>
        <p:cNvGrpSpPr/>
        <p:nvPr/>
      </p:nvGrpSpPr>
      <p:grpSpPr>
        <a:xfrm>
          <a:off x="0" y="0"/>
          <a:ext cx="0" cy="0"/>
          <a:chOff x="0" y="0"/>
          <a:chExt cx="0" cy="0"/>
        </a:xfrm>
      </p:grpSpPr>
      <p:pic>
        <p:nvPicPr>
          <p:cNvPr id="187" name="Google Shape;187;p20"/>
          <p:cNvPicPr preferRelativeResize="0"/>
          <p:nvPr/>
        </p:nvPicPr>
        <p:blipFill>
          <a:blip r:embed="rId3">
            <a:alphaModFix/>
          </a:blip>
          <a:stretch>
            <a:fillRect/>
          </a:stretch>
        </p:blipFill>
        <p:spPr>
          <a:xfrm>
            <a:off x="872058" y="0"/>
            <a:ext cx="3653358" cy="6857999"/>
          </a:xfrm>
          <a:prstGeom prst="rect">
            <a:avLst/>
          </a:prstGeom>
          <a:noFill/>
          <a:ln>
            <a:noFill/>
          </a:ln>
        </p:spPr>
      </p:pic>
      <p:sp>
        <p:nvSpPr>
          <p:cNvPr id="188" name="Google Shape;188;p20"/>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89" name="Google Shape;189;p2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90" name="Google Shape;190;p2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91" name="Google Shape;191;p20"/>
          <p:cNvPicPr preferRelativeResize="0"/>
          <p:nvPr/>
        </p:nvPicPr>
        <p:blipFill>
          <a:blip r:embed="rId4">
            <a:alphaModFix/>
          </a:blip>
          <a:stretch>
            <a:fillRect/>
          </a:stretch>
        </p:blipFill>
        <p:spPr>
          <a:xfrm>
            <a:off x="10711279" y="6312505"/>
            <a:ext cx="975850" cy="229612"/>
          </a:xfrm>
          <a:prstGeom prst="rect">
            <a:avLst/>
          </a:prstGeom>
          <a:noFill/>
          <a:ln>
            <a:noFill/>
          </a:ln>
        </p:spPr>
      </p:pic>
      <p:sp>
        <p:nvSpPr>
          <p:cNvPr id="192" name="Google Shape;192;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0" name="Google Shape;20;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1" name="Google Shape;21;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2" name="Google Shape;22;p3"/>
          <p:cNvPicPr preferRelativeResize="0"/>
          <p:nvPr/>
        </p:nvPicPr>
        <p:blipFill rotWithShape="1">
          <a:blip r:embed="rId4">
            <a:alphaModFix/>
          </a:blip>
          <a:srcRect b="0" l="0" r="0" t="0"/>
          <a:stretch/>
        </p:blipFill>
        <p:spPr>
          <a:xfrm>
            <a:off x="7542672" y="2640724"/>
            <a:ext cx="282625" cy="282625"/>
          </a:xfrm>
          <a:prstGeom prst="rect">
            <a:avLst/>
          </a:prstGeom>
          <a:noFill/>
          <a:ln>
            <a:noFill/>
          </a:ln>
        </p:spPr>
      </p:pic>
      <p:pic>
        <p:nvPicPr>
          <p:cNvPr id="23" name="Google Shape;23;p3"/>
          <p:cNvPicPr preferRelativeResize="0"/>
          <p:nvPr/>
        </p:nvPicPr>
        <p:blipFill rotWithShape="1">
          <a:blip r:embed="rId5">
            <a:alphaModFix/>
          </a:blip>
          <a:srcRect b="0" l="0" r="0" t="0"/>
          <a:stretch/>
        </p:blipFill>
        <p:spPr>
          <a:xfrm>
            <a:off x="7542672" y="3255999"/>
            <a:ext cx="282625" cy="282625"/>
          </a:xfrm>
          <a:prstGeom prst="rect">
            <a:avLst/>
          </a:prstGeom>
          <a:noFill/>
          <a:ln>
            <a:noFill/>
          </a:ln>
        </p:spPr>
      </p:pic>
      <p:sp>
        <p:nvSpPr>
          <p:cNvPr id="24" name="Google Shape;24;p3"/>
          <p:cNvSpPr txBox="1"/>
          <p:nvPr/>
        </p:nvSpPr>
        <p:spPr>
          <a:xfrm>
            <a:off x="7960475" y="2554025"/>
            <a:ext cx="35322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youtube.com/c/RedHatEnterpriseLinux</a:t>
            </a:r>
            <a:endParaRPr>
              <a:solidFill>
                <a:schemeClr val="lt1"/>
              </a:solidFill>
              <a:latin typeface="Red Hat Display"/>
              <a:ea typeface="Red Hat Display"/>
              <a:cs typeface="Red Hat Display"/>
              <a:sym typeface="Red Hat Display"/>
            </a:endParaRPr>
          </a:p>
        </p:txBody>
      </p:sp>
      <p:sp>
        <p:nvSpPr>
          <p:cNvPr id="25" name="Google Shape;25;p3"/>
          <p:cNvSpPr txBox="1"/>
          <p:nvPr/>
        </p:nvSpPr>
        <p:spPr>
          <a:xfrm>
            <a:off x="7960472" y="3169250"/>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twitter.com/RHEL</a:t>
            </a:r>
            <a:endParaRPr>
              <a:solidFill>
                <a:schemeClr val="lt1"/>
              </a:solidFill>
              <a:latin typeface="Red Hat Display"/>
              <a:ea typeface="Red Hat Display"/>
              <a:cs typeface="Red Hat Display"/>
              <a:sym typeface="Red Hat Display"/>
            </a:endParaRPr>
          </a:p>
        </p:txBody>
      </p:sp>
      <p:cxnSp>
        <p:nvCxnSpPr>
          <p:cNvPr id="26" name="Google Shape;26;p3"/>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27" name="Google Shape;27;p3"/>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28" name="Google Shape;28;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 name="Google Shape;29;p3"/>
          <p:cNvPicPr preferRelativeResize="0"/>
          <p:nvPr/>
        </p:nvPicPr>
        <p:blipFill>
          <a:blip r:embed="rId6">
            <a:alphaModFix/>
          </a:blip>
          <a:stretch>
            <a:fillRect/>
          </a:stretch>
        </p:blipFill>
        <p:spPr>
          <a:xfrm>
            <a:off x="7542663" y="3871263"/>
            <a:ext cx="282625" cy="282625"/>
          </a:xfrm>
          <a:prstGeom prst="rect">
            <a:avLst/>
          </a:prstGeom>
          <a:noFill/>
          <a:ln>
            <a:noFill/>
          </a:ln>
        </p:spPr>
      </p:pic>
      <p:sp>
        <p:nvSpPr>
          <p:cNvPr id="30" name="Google Shape;30;p3"/>
          <p:cNvSpPr txBox="1"/>
          <p:nvPr/>
        </p:nvSpPr>
        <p:spPr>
          <a:xfrm>
            <a:off x="7960472" y="37844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Reddit.com/r/redhat</a:t>
            </a:r>
            <a:endParaRPr>
              <a:solidFill>
                <a:schemeClr val="lt1"/>
              </a:solidFill>
              <a:latin typeface="Red Hat Display"/>
              <a:ea typeface="Red Hat Display"/>
              <a:cs typeface="Red Hat Display"/>
              <a:sym typeface="Red Hat Display"/>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93" name="Shape 193"/>
        <p:cNvGrpSpPr/>
        <p:nvPr/>
      </p:nvGrpSpPr>
      <p:grpSpPr>
        <a:xfrm>
          <a:off x="0" y="0"/>
          <a:ext cx="0" cy="0"/>
          <a:chOff x="0" y="0"/>
          <a:chExt cx="0" cy="0"/>
        </a:xfrm>
      </p:grpSpPr>
      <p:sp>
        <p:nvSpPr>
          <p:cNvPr id="194" name="Google Shape;194;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95" name="Google Shape;195;p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6" name="Google Shape;196;p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7" name="Google Shape;197;p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8" name="Google Shape;198;p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 name="Google Shape;199;p2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0" name="Google Shape;200;p2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01" name="Google Shape;201;p21"/>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202" name="Shape 202"/>
        <p:cNvGrpSpPr/>
        <p:nvPr/>
      </p:nvGrpSpPr>
      <p:grpSpPr>
        <a:xfrm>
          <a:off x="0" y="0"/>
          <a:ext cx="0" cy="0"/>
          <a:chOff x="0" y="0"/>
          <a:chExt cx="0" cy="0"/>
        </a:xfrm>
      </p:grpSpPr>
      <p:sp>
        <p:nvSpPr>
          <p:cNvPr id="203" name="Google Shape;203;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04" name="Google Shape;204;p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5" name="Google Shape;205;p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6" name="Google Shape;206;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 name="Google Shape;207;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8" name="Google Shape;208;p2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9" name="Google Shape;209;p22"/>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215" name="Google Shape;215;p22"/>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16" name="Google Shape;216;p22"/>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17" name="Google Shape;217;p2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18" name="Google Shape;218;p22"/>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19" name="Shape 219"/>
        <p:cNvGrpSpPr/>
        <p:nvPr/>
      </p:nvGrpSpPr>
      <p:grpSpPr>
        <a:xfrm>
          <a:off x="0" y="0"/>
          <a:ext cx="0" cy="0"/>
          <a:chOff x="0" y="0"/>
          <a:chExt cx="0" cy="0"/>
        </a:xfrm>
      </p:grpSpPr>
      <p:cxnSp>
        <p:nvCxnSpPr>
          <p:cNvPr id="220" name="Google Shape;220;p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1" name="Google Shape;221;p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2" name="Google Shape;222;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3" name="Google Shape;223;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4" name="Google Shape;224;p2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25" name="Google Shape;225;p23"/>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30" name="Google Shape;230;p2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1" name="Google Shape;231;p2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2" name="Google Shape;232;p2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3" name="Google Shape;233;p23"/>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34" name="Shape 234"/>
        <p:cNvGrpSpPr/>
        <p:nvPr/>
      </p:nvGrpSpPr>
      <p:grpSpPr>
        <a:xfrm>
          <a:off x="0" y="0"/>
          <a:ext cx="0" cy="0"/>
          <a:chOff x="0" y="0"/>
          <a:chExt cx="0" cy="0"/>
        </a:xfrm>
      </p:grpSpPr>
      <p:cxnSp>
        <p:nvCxnSpPr>
          <p:cNvPr id="235" name="Google Shape;235;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6" name="Google Shape;236;p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7" name="Google Shape;237;p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8" name="Google Shape;238;p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9" name="Google Shape;239;p2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40" name="Google Shape;240;p24"/>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241" name="Google Shape;241;p24"/>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242" name="Google Shape;242;p24"/>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43" name="Google Shape;243;p24"/>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44" name="Google Shape;244;p24"/>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45" name="Google Shape;245;p2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6" name="Google Shape;246;p24"/>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47" name="Shape 247"/>
        <p:cNvGrpSpPr/>
        <p:nvPr/>
      </p:nvGrpSpPr>
      <p:grpSpPr>
        <a:xfrm>
          <a:off x="0" y="0"/>
          <a:ext cx="0" cy="0"/>
          <a:chOff x="0" y="0"/>
          <a:chExt cx="0" cy="0"/>
        </a:xfrm>
      </p:grpSpPr>
      <p:sp>
        <p:nvSpPr>
          <p:cNvPr id="248" name="Google Shape;248;p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49" name="Google Shape;249;p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0" name="Google Shape;250;p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1" name="Google Shape;251;p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2" name="Google Shape;252;p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3" name="Google Shape;253;p2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54" name="Shape 254"/>
        <p:cNvGrpSpPr/>
        <p:nvPr/>
      </p:nvGrpSpPr>
      <p:grpSpPr>
        <a:xfrm>
          <a:off x="0" y="0"/>
          <a:ext cx="0" cy="0"/>
          <a:chOff x="0" y="0"/>
          <a:chExt cx="0" cy="0"/>
        </a:xfrm>
      </p:grpSpPr>
      <p:sp>
        <p:nvSpPr>
          <p:cNvPr id="255" name="Google Shape;255;p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56" name="Google Shape;256;p2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7" name="Google Shape;257;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8" name="Google Shape;258;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9" name="Google Shape;259;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0" name="Google Shape;260;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1" name="Google Shape;261;p26"/>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2" name="Google Shape;262;p2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3" name="Google Shape;263;p26"/>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64" name="Shape 264"/>
        <p:cNvGrpSpPr/>
        <p:nvPr/>
      </p:nvGrpSpPr>
      <p:grpSpPr>
        <a:xfrm>
          <a:off x="0" y="0"/>
          <a:ext cx="0" cy="0"/>
          <a:chOff x="0" y="0"/>
          <a:chExt cx="0" cy="0"/>
        </a:xfrm>
      </p:grpSpPr>
      <p:cxnSp>
        <p:nvCxnSpPr>
          <p:cNvPr id="265" name="Google Shape;265;p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6" name="Google Shape;266;p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7" name="Google Shape;267;p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8" name="Google Shape;268;p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9" name="Google Shape;269;p2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0" name="Google Shape;270;p2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71" name="Google Shape;271;p2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72" name="Google Shape;272;p27"/>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73" name="Shape 273"/>
        <p:cNvGrpSpPr/>
        <p:nvPr/>
      </p:nvGrpSpPr>
      <p:grpSpPr>
        <a:xfrm>
          <a:off x="0" y="0"/>
          <a:ext cx="0" cy="0"/>
          <a:chOff x="0" y="0"/>
          <a:chExt cx="0" cy="0"/>
        </a:xfrm>
      </p:grpSpPr>
      <p:sp>
        <p:nvSpPr>
          <p:cNvPr id="274" name="Google Shape;274;p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75" name="Google Shape;275;p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6" name="Google Shape;276;p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7" name="Google Shape;277;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8" name="Google Shape;278;p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9" name="Google Shape;279;p2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0" name="Google Shape;280;p28"/>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81" name="Shape 281"/>
        <p:cNvGrpSpPr/>
        <p:nvPr/>
      </p:nvGrpSpPr>
      <p:grpSpPr>
        <a:xfrm>
          <a:off x="0" y="0"/>
          <a:ext cx="0" cy="0"/>
          <a:chOff x="0" y="0"/>
          <a:chExt cx="0" cy="0"/>
        </a:xfrm>
      </p:grpSpPr>
      <p:cxnSp>
        <p:nvCxnSpPr>
          <p:cNvPr id="282" name="Google Shape;282;p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3" name="Google Shape;283;p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4" name="Google Shape;284;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5" name="Google Shape;285;p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6" name="Google Shape;286;p2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7" name="Google Shape;287;p29"/>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88" name="Google Shape;288;p29"/>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89" name="Google Shape;289;p29"/>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90" name="Google Shape;290;p2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91" name="Google Shape;291;p29"/>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292" name="Shape 292"/>
        <p:cNvGrpSpPr/>
        <p:nvPr/>
      </p:nvGrpSpPr>
      <p:grpSpPr>
        <a:xfrm>
          <a:off x="0" y="0"/>
          <a:ext cx="0" cy="0"/>
          <a:chOff x="0" y="0"/>
          <a:chExt cx="0" cy="0"/>
        </a:xfrm>
      </p:grpSpPr>
      <p:cxnSp>
        <p:nvCxnSpPr>
          <p:cNvPr id="293" name="Google Shape;293;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4" name="Google Shape;294;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5" name="Google Shape;295;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6" name="Google Shape;296;p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7" name="Google Shape;297;p3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8" name="Google Shape;298;p30"/>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99" name="Google Shape;299;p3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00" name="Google Shape;300;p3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01" name="Google Shape;301;p30"/>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p:nvPr/>
        </p:nvSpPr>
        <p:spPr>
          <a:xfrm>
            <a:off x="0" y="0"/>
            <a:ext cx="12192000" cy="587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5" name="Google Shape;35;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36" name="Google Shape;36;p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37" name="Google Shape;37;p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38" name="Google Shape;38;p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9" name="Google Shape;39;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 name="Google Shape;40;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 name="Google Shape;41;p4"/>
          <p:cNvPicPr preferRelativeResize="0"/>
          <p:nvPr/>
        </p:nvPicPr>
        <p:blipFill rotWithShape="1">
          <a:blip r:embed="rId4">
            <a:alphaModFix/>
          </a:blip>
          <a:srcRect b="3840" l="55799" r="5222" t="3849"/>
          <a:stretch/>
        </p:blipFill>
        <p:spPr>
          <a:xfrm>
            <a:off x="8061900" y="188450"/>
            <a:ext cx="4130176" cy="5501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302" name="Shape 302"/>
        <p:cNvGrpSpPr/>
        <p:nvPr/>
      </p:nvGrpSpPr>
      <p:grpSpPr>
        <a:xfrm>
          <a:off x="0" y="0"/>
          <a:ext cx="0" cy="0"/>
          <a:chOff x="0" y="0"/>
          <a:chExt cx="0" cy="0"/>
        </a:xfrm>
      </p:grpSpPr>
      <p:sp>
        <p:nvSpPr>
          <p:cNvPr id="303" name="Google Shape;303;p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04" name="Google Shape;304;p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5" name="Google Shape;305;p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6" name="Google Shape;306;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7" name="Google Shape;307;p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8" name="Google Shape;308;p3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09" name="Google Shape;309;p31"/>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310" name="Google Shape;310;p31"/>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11" name="Google Shape;311;p31"/>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312" name="Google Shape;312;p31"/>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13" name="Shape 313"/>
        <p:cNvGrpSpPr/>
        <p:nvPr/>
      </p:nvGrpSpPr>
      <p:grpSpPr>
        <a:xfrm>
          <a:off x="0" y="0"/>
          <a:ext cx="0" cy="0"/>
          <a:chOff x="0" y="0"/>
          <a:chExt cx="0" cy="0"/>
        </a:xfrm>
      </p:grpSpPr>
      <p:cxnSp>
        <p:nvCxnSpPr>
          <p:cNvPr id="314" name="Google Shape;314;p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5" name="Google Shape;315;p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6" name="Google Shape;316;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7" name="Google Shape;317;p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8" name="Google Shape;318;p3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9" name="Google Shape;319;p32"/>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20" name="Google Shape;320;p32"/>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21" name="Google Shape;321;p32"/>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22" name="Google Shape;322;p32"/>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23" name="Google Shape;323;p32"/>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24" name="Google Shape;324;p32"/>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325" name="Google Shape;325;p3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26" name="Google Shape;326;p3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27" name="Google Shape;327;p3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28" name="Shape 328"/>
        <p:cNvGrpSpPr/>
        <p:nvPr/>
      </p:nvGrpSpPr>
      <p:grpSpPr>
        <a:xfrm>
          <a:off x="0" y="0"/>
          <a:ext cx="0" cy="0"/>
          <a:chOff x="0" y="0"/>
          <a:chExt cx="0" cy="0"/>
        </a:xfrm>
      </p:grpSpPr>
      <p:sp>
        <p:nvSpPr>
          <p:cNvPr id="329" name="Google Shape;329;p33"/>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30" name="Google Shape;330;p33"/>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31" name="Google Shape;331;p33"/>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332" name="Google Shape;332;p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3" name="Google Shape;333;p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4" name="Google Shape;334;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5" name="Google Shape;335;p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6" name="Google Shape;336;p33"/>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37" name="Google Shape;337;p33"/>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338" name="Google Shape;338;p33"/>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339" name="Google Shape;339;p33"/>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40" name="Google Shape;340;p33"/>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41" name="Google Shape;341;p33"/>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42" name="Google Shape;342;p33"/>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43" name="Google Shape;343;p33"/>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44" name="Google Shape;344;p33"/>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45" name="Google Shape;345;p33"/>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46" name="Google Shape;346;p3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47" name="Google Shape;347;p33"/>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48" name="Shape 348"/>
        <p:cNvGrpSpPr/>
        <p:nvPr/>
      </p:nvGrpSpPr>
      <p:grpSpPr>
        <a:xfrm>
          <a:off x="0" y="0"/>
          <a:ext cx="0" cy="0"/>
          <a:chOff x="0" y="0"/>
          <a:chExt cx="0" cy="0"/>
        </a:xfrm>
      </p:grpSpPr>
      <p:sp>
        <p:nvSpPr>
          <p:cNvPr id="349" name="Google Shape;349;p34"/>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350" name="Google Shape;350;p34"/>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351" name="Google Shape;351;p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2" name="Google Shape;352;p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3" name="Google Shape;353;p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4" name="Google Shape;354;p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5" name="Google Shape;355;p3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56" name="Google Shape;356;p34"/>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57" name="Google Shape;357;p34"/>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358" name="Google Shape;358;p34"/>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59" name="Google Shape;359;p34"/>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60" name="Google Shape;360;p34"/>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61" name="Google Shape;361;p34"/>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62" name="Google Shape;362;p34"/>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63" name="Google Shape;363;p3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64" name="Google Shape;364;p34"/>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65" name="Shape 365"/>
        <p:cNvGrpSpPr/>
        <p:nvPr/>
      </p:nvGrpSpPr>
      <p:grpSpPr>
        <a:xfrm>
          <a:off x="0" y="0"/>
          <a:ext cx="0" cy="0"/>
          <a:chOff x="0" y="0"/>
          <a:chExt cx="0" cy="0"/>
        </a:xfrm>
      </p:grpSpPr>
      <p:cxnSp>
        <p:nvCxnSpPr>
          <p:cNvPr id="366" name="Google Shape;366;p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7" name="Google Shape;367;p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8" name="Google Shape;368;p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9" name="Google Shape;369;p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0" name="Google Shape;370;p3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71" name="Google Shape;371;p35"/>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72" name="Google Shape;372;p35"/>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73" name="Google Shape;373;p35"/>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74" name="Google Shape;374;p35"/>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75" name="Google Shape;375;p35"/>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76" name="Google Shape;376;p35"/>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77" name="Google Shape;377;p35"/>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78" name="Google Shape;378;p3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79" name="Google Shape;379;p35"/>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80" name="Shape 380"/>
        <p:cNvGrpSpPr/>
        <p:nvPr/>
      </p:nvGrpSpPr>
      <p:grpSpPr>
        <a:xfrm>
          <a:off x="0" y="0"/>
          <a:ext cx="0" cy="0"/>
          <a:chOff x="0" y="0"/>
          <a:chExt cx="0" cy="0"/>
        </a:xfrm>
      </p:grpSpPr>
      <p:cxnSp>
        <p:nvCxnSpPr>
          <p:cNvPr id="381" name="Google Shape;381;p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82" name="Google Shape;382;p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83" name="Google Shape;383;p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4" name="Google Shape;384;p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5" name="Google Shape;385;p3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86" name="Google Shape;386;p36"/>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87" name="Google Shape;387;p36"/>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88" name="Google Shape;388;p36"/>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89" name="Google Shape;389;p36"/>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0" name="Google Shape;390;p36"/>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1" name="Google Shape;391;p36"/>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2" name="Google Shape;392;p36"/>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3" name="Google Shape;393;p36"/>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94" name="Google Shape;394;p3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95" name="Google Shape;395;p36"/>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96" name="Shape 396"/>
        <p:cNvGrpSpPr/>
        <p:nvPr/>
      </p:nvGrpSpPr>
      <p:grpSpPr>
        <a:xfrm>
          <a:off x="0" y="0"/>
          <a:ext cx="0" cy="0"/>
          <a:chOff x="0" y="0"/>
          <a:chExt cx="0" cy="0"/>
        </a:xfrm>
      </p:grpSpPr>
      <p:cxnSp>
        <p:nvCxnSpPr>
          <p:cNvPr id="397" name="Google Shape;397;p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8" name="Google Shape;398;p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9" name="Google Shape;399;p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0" name="Google Shape;400;p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1" name="Google Shape;401;p3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02" name="Google Shape;402;p37"/>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403" name="Google Shape;403;p37"/>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404" name="Google Shape;404;p37"/>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405" name="Google Shape;405;p37"/>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406" name="Google Shape;406;p37"/>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7"/>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7"/>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7"/>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7"/>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7"/>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7"/>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7"/>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7"/>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7"/>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7"/>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7"/>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07" name="Google Shape;607;p3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08" name="Google Shape;608;p37"/>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609" name="Shape 609"/>
        <p:cNvGrpSpPr/>
        <p:nvPr/>
      </p:nvGrpSpPr>
      <p:grpSpPr>
        <a:xfrm>
          <a:off x="0" y="0"/>
          <a:ext cx="0" cy="0"/>
          <a:chOff x="0" y="0"/>
          <a:chExt cx="0" cy="0"/>
        </a:xfrm>
      </p:grpSpPr>
      <p:cxnSp>
        <p:nvCxnSpPr>
          <p:cNvPr id="610" name="Google Shape;610;p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11" name="Google Shape;611;p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12" name="Google Shape;612;p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3" name="Google Shape;613;p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4" name="Google Shape;614;p3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15" name="Google Shape;615;p38"/>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616" name="Google Shape;616;p38"/>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617" name="Google Shape;617;p38"/>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18" name="Google Shape;618;p38"/>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619" name="Google Shape;619;p38"/>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620" name="Google Shape;620;p38"/>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621" name="Google Shape;621;p38"/>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22" name="Google Shape;622;p38"/>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623" name="Google Shape;623;p38"/>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624" name="Google Shape;624;p38"/>
          <p:cNvPicPr preferRelativeResize="0"/>
          <p:nvPr/>
        </p:nvPicPr>
        <p:blipFill rotWithShape="1">
          <a:blip r:embed="rId3">
            <a:alphaModFix/>
          </a:blip>
          <a:srcRect b="0" l="0" r="0" t="0"/>
          <a:stretch/>
        </p:blipFill>
        <p:spPr>
          <a:xfrm>
            <a:off x="4627759" y="2217196"/>
            <a:ext cx="553219" cy="553200"/>
          </a:xfrm>
          <a:prstGeom prst="rect">
            <a:avLst/>
          </a:prstGeom>
          <a:noFill/>
          <a:ln>
            <a:noFill/>
          </a:ln>
        </p:spPr>
      </p:pic>
      <p:pic>
        <p:nvPicPr>
          <p:cNvPr id="625" name="Google Shape;625;p38"/>
          <p:cNvPicPr preferRelativeResize="0"/>
          <p:nvPr/>
        </p:nvPicPr>
        <p:blipFill rotWithShape="1">
          <a:blip r:embed="rId3">
            <a:alphaModFix/>
          </a:blip>
          <a:srcRect b="0" l="0" r="0" t="0"/>
          <a:stretch/>
        </p:blipFill>
        <p:spPr>
          <a:xfrm>
            <a:off x="8210712" y="2217196"/>
            <a:ext cx="553219" cy="553200"/>
          </a:xfrm>
          <a:prstGeom prst="rect">
            <a:avLst/>
          </a:prstGeom>
          <a:noFill/>
          <a:ln>
            <a:noFill/>
          </a:ln>
        </p:spPr>
      </p:pic>
      <p:sp>
        <p:nvSpPr>
          <p:cNvPr id="626" name="Google Shape;626;p3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27" name="Google Shape;627;p3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28" name="Google Shape;628;p3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629" name="Shape 629"/>
        <p:cNvGrpSpPr/>
        <p:nvPr/>
      </p:nvGrpSpPr>
      <p:grpSpPr>
        <a:xfrm>
          <a:off x="0" y="0"/>
          <a:ext cx="0" cy="0"/>
          <a:chOff x="0" y="0"/>
          <a:chExt cx="0" cy="0"/>
        </a:xfrm>
      </p:grpSpPr>
      <p:cxnSp>
        <p:nvCxnSpPr>
          <p:cNvPr id="630" name="Google Shape;630;p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31" name="Google Shape;631;p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32" name="Google Shape;632;p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33" name="Google Shape;633;p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34" name="Google Shape;634;p3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35" name="Google Shape;635;p39"/>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636" name="Google Shape;636;p39"/>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37" name="Google Shape;637;p39"/>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38" name="Google Shape;638;p39"/>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39" name="Google Shape;639;p39"/>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640" name="Google Shape;640;p39"/>
          <p:cNvPicPr preferRelativeResize="0"/>
          <p:nvPr/>
        </p:nvPicPr>
        <p:blipFill rotWithShape="1">
          <a:blip r:embed="rId3">
            <a:alphaModFix/>
          </a:blip>
          <a:srcRect b="0" l="0" r="0" t="0"/>
          <a:stretch/>
        </p:blipFill>
        <p:spPr>
          <a:xfrm>
            <a:off x="1227082" y="2044890"/>
            <a:ext cx="731700" cy="731684"/>
          </a:xfrm>
          <a:prstGeom prst="rect">
            <a:avLst/>
          </a:prstGeom>
          <a:noFill/>
          <a:ln>
            <a:noFill/>
          </a:ln>
        </p:spPr>
      </p:pic>
      <p:pic>
        <p:nvPicPr>
          <p:cNvPr id="641" name="Google Shape;641;p39"/>
          <p:cNvPicPr preferRelativeResize="0"/>
          <p:nvPr/>
        </p:nvPicPr>
        <p:blipFill rotWithShape="1">
          <a:blip r:embed="rId3">
            <a:alphaModFix/>
          </a:blip>
          <a:srcRect b="0" l="0" r="0" t="0"/>
          <a:stretch/>
        </p:blipFill>
        <p:spPr>
          <a:xfrm>
            <a:off x="6413282" y="2044890"/>
            <a:ext cx="731700" cy="731684"/>
          </a:xfrm>
          <a:prstGeom prst="rect">
            <a:avLst/>
          </a:prstGeom>
          <a:noFill/>
          <a:ln>
            <a:noFill/>
          </a:ln>
        </p:spPr>
      </p:pic>
      <p:sp>
        <p:nvSpPr>
          <p:cNvPr id="642" name="Google Shape;642;p39"/>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43" name="Google Shape;643;p3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44" name="Google Shape;644;p39"/>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645" name="Shape 645"/>
        <p:cNvGrpSpPr/>
        <p:nvPr/>
      </p:nvGrpSpPr>
      <p:grpSpPr>
        <a:xfrm>
          <a:off x="0" y="0"/>
          <a:ext cx="0" cy="0"/>
          <a:chOff x="0" y="0"/>
          <a:chExt cx="0" cy="0"/>
        </a:xfrm>
      </p:grpSpPr>
      <p:sp>
        <p:nvSpPr>
          <p:cNvPr id="646" name="Google Shape;646;p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47" name="Google Shape;647;p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48" name="Google Shape;648;p4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49" name="Google Shape;649;p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0" name="Google Shape;650;p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51" name="Google Shape;651;p4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52" name="Google Shape;652;p40"/>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653" name="Google Shape;653;p40"/>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654" name="Google Shape;654;p40"/>
          <p:cNvPicPr preferRelativeResize="0"/>
          <p:nvPr/>
        </p:nvPicPr>
        <p:blipFill rotWithShape="1">
          <a:blip r:embed="rId3">
            <a:alphaModFix/>
          </a:blip>
          <a:srcRect b="0" l="0" r="0" t="0"/>
          <a:stretch/>
        </p:blipFill>
        <p:spPr>
          <a:xfrm>
            <a:off x="3419450" y="1298452"/>
            <a:ext cx="731700" cy="73168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5"/>
          <p:cNvSpPr/>
          <p:nvPr/>
        </p:nvSpPr>
        <p:spPr>
          <a:xfrm>
            <a:off x="0" y="0"/>
            <a:ext cx="12192000" cy="587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46" name="Google Shape;46;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47" name="Google Shape;47;p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8" name="Google Shape;48;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9" name="Google Shape;49;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0" name="Google Shape;50;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 name="Google Shape;51;p5"/>
          <p:cNvPicPr preferRelativeResize="0"/>
          <p:nvPr/>
        </p:nvPicPr>
        <p:blipFill rotWithShape="1">
          <a:blip r:embed="rId4">
            <a:alphaModFix/>
          </a:blip>
          <a:srcRect b="0" l="0" r="0" t="0"/>
          <a:stretch/>
        </p:blipFill>
        <p:spPr>
          <a:xfrm>
            <a:off x="7542672" y="2640724"/>
            <a:ext cx="282625" cy="282625"/>
          </a:xfrm>
          <a:prstGeom prst="rect">
            <a:avLst/>
          </a:prstGeom>
          <a:noFill/>
          <a:ln>
            <a:noFill/>
          </a:ln>
        </p:spPr>
      </p:pic>
      <p:pic>
        <p:nvPicPr>
          <p:cNvPr id="52" name="Google Shape;52;p5"/>
          <p:cNvPicPr preferRelativeResize="0"/>
          <p:nvPr/>
        </p:nvPicPr>
        <p:blipFill rotWithShape="1">
          <a:blip r:embed="rId5">
            <a:alphaModFix/>
          </a:blip>
          <a:srcRect b="0" l="0" r="0" t="0"/>
          <a:stretch/>
        </p:blipFill>
        <p:spPr>
          <a:xfrm>
            <a:off x="7542672" y="3255999"/>
            <a:ext cx="282625" cy="282625"/>
          </a:xfrm>
          <a:prstGeom prst="rect">
            <a:avLst/>
          </a:prstGeom>
          <a:noFill/>
          <a:ln>
            <a:noFill/>
          </a:ln>
        </p:spPr>
      </p:pic>
      <p:sp>
        <p:nvSpPr>
          <p:cNvPr id="53" name="Google Shape;53;p5"/>
          <p:cNvSpPr txBox="1"/>
          <p:nvPr/>
        </p:nvSpPr>
        <p:spPr>
          <a:xfrm>
            <a:off x="7960475" y="2554025"/>
            <a:ext cx="35322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youtube.com/c/RedHatEnterpriseLinux</a:t>
            </a:r>
            <a:endParaRPr>
              <a:solidFill>
                <a:schemeClr val="lt1"/>
              </a:solidFill>
              <a:latin typeface="Red Hat Display"/>
              <a:ea typeface="Red Hat Display"/>
              <a:cs typeface="Red Hat Display"/>
              <a:sym typeface="Red Hat Display"/>
            </a:endParaRPr>
          </a:p>
        </p:txBody>
      </p:sp>
      <p:sp>
        <p:nvSpPr>
          <p:cNvPr id="54" name="Google Shape;54;p5"/>
          <p:cNvSpPr txBox="1"/>
          <p:nvPr/>
        </p:nvSpPr>
        <p:spPr>
          <a:xfrm>
            <a:off x="7960472" y="3169250"/>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twitter.com/RHEL</a:t>
            </a:r>
            <a:endParaRPr>
              <a:solidFill>
                <a:schemeClr val="lt1"/>
              </a:solidFill>
              <a:latin typeface="Red Hat Display"/>
              <a:ea typeface="Red Hat Display"/>
              <a:cs typeface="Red Hat Display"/>
              <a:sym typeface="Red Hat Display"/>
            </a:endParaRPr>
          </a:p>
        </p:txBody>
      </p:sp>
      <p:sp>
        <p:nvSpPr>
          <p:cNvPr id="55" name="Google Shape;55;p5"/>
          <p:cNvSpPr txBox="1"/>
          <p:nvPr/>
        </p:nvSpPr>
        <p:spPr>
          <a:xfrm>
            <a:off x="7960472" y="37844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Reddit.com/r/redhat</a:t>
            </a:r>
            <a:endParaRPr>
              <a:solidFill>
                <a:schemeClr val="lt1"/>
              </a:solidFill>
              <a:latin typeface="Red Hat Display"/>
              <a:ea typeface="Red Hat Display"/>
              <a:cs typeface="Red Hat Display"/>
              <a:sym typeface="Red Hat Display"/>
            </a:endParaRPr>
          </a:p>
        </p:txBody>
      </p:sp>
      <p:pic>
        <p:nvPicPr>
          <p:cNvPr id="56" name="Google Shape;56;p5"/>
          <p:cNvPicPr preferRelativeResize="0"/>
          <p:nvPr/>
        </p:nvPicPr>
        <p:blipFill>
          <a:blip r:embed="rId6">
            <a:alphaModFix/>
          </a:blip>
          <a:stretch>
            <a:fillRect/>
          </a:stretch>
        </p:blipFill>
        <p:spPr>
          <a:xfrm>
            <a:off x="7542675" y="3871275"/>
            <a:ext cx="282625" cy="2826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655" name="Shape 655"/>
        <p:cNvGrpSpPr/>
        <p:nvPr/>
      </p:nvGrpSpPr>
      <p:grpSpPr>
        <a:xfrm>
          <a:off x="0" y="0"/>
          <a:ext cx="0" cy="0"/>
          <a:chOff x="0" y="0"/>
          <a:chExt cx="0" cy="0"/>
        </a:xfrm>
      </p:grpSpPr>
      <p:cxnSp>
        <p:nvCxnSpPr>
          <p:cNvPr id="656" name="Google Shape;656;p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57" name="Google Shape;657;p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58" name="Google Shape;658;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9" name="Google Shape;659;p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60" name="Google Shape;660;p4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61" name="Google Shape;661;p41"/>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2" name="Google Shape;662;p41"/>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63" name="Google Shape;663;p41"/>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4" name="Google Shape;664;p41"/>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65" name="Google Shape;665;p41"/>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6" name="Google Shape;666;p41"/>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67" name="Google Shape;667;p41"/>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8" name="Google Shape;668;p41"/>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69" name="Google Shape;669;p41"/>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70" name="Google Shape;670;p4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71" name="Google Shape;671;p41"/>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672" name="Shape 672"/>
        <p:cNvGrpSpPr/>
        <p:nvPr/>
      </p:nvGrpSpPr>
      <p:grpSpPr>
        <a:xfrm>
          <a:off x="0" y="0"/>
          <a:ext cx="0" cy="0"/>
          <a:chOff x="0" y="0"/>
          <a:chExt cx="0" cy="0"/>
        </a:xfrm>
      </p:grpSpPr>
      <p:cxnSp>
        <p:nvCxnSpPr>
          <p:cNvPr id="673" name="Google Shape;673;p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74" name="Google Shape;674;p4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75" name="Google Shape;675;p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76" name="Google Shape;676;p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77" name="Google Shape;677;p4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78" name="Google Shape;678;p42"/>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79" name="Google Shape;679;p42"/>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80" name="Google Shape;680;p42"/>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681" name="Google Shape;681;p42"/>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82" name="Google Shape;682;p42"/>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83" name="Google Shape;683;p42"/>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84" name="Google Shape;684;p42"/>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85" name="Google Shape;685;p42"/>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86" name="Google Shape;686;p42"/>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87" name="Google Shape;687;p42"/>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88" name="Google Shape;688;p42"/>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89" name="Google Shape;689;p42"/>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90" name="Google Shape;690;p4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91" name="Google Shape;691;p42"/>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692" name="Shape 692"/>
        <p:cNvGrpSpPr/>
        <p:nvPr/>
      </p:nvGrpSpPr>
      <p:grpSpPr>
        <a:xfrm>
          <a:off x="0" y="0"/>
          <a:ext cx="0" cy="0"/>
          <a:chOff x="0" y="0"/>
          <a:chExt cx="0" cy="0"/>
        </a:xfrm>
      </p:grpSpPr>
      <p:sp>
        <p:nvSpPr>
          <p:cNvPr id="693" name="Google Shape;693;p43"/>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694" name="Google Shape;694;p43"/>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695" name="Google Shape;695;p4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696" name="Google Shape;696;p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97" name="Google Shape;697;p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98" name="Google Shape;698;p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99" name="Google Shape;699;p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00" name="Google Shape;700;p4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01" name="Google Shape;701;p43"/>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702" name="Google Shape;702;p43"/>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703" name="Google Shape;703;p43"/>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704" name="Google Shape;704;p43"/>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705" name="Google Shape;705;p43"/>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706" name="Google Shape;706;p43"/>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707" name="Shape 707"/>
        <p:cNvGrpSpPr/>
        <p:nvPr/>
      </p:nvGrpSpPr>
      <p:grpSpPr>
        <a:xfrm>
          <a:off x="0" y="0"/>
          <a:ext cx="0" cy="0"/>
          <a:chOff x="0" y="0"/>
          <a:chExt cx="0" cy="0"/>
        </a:xfrm>
      </p:grpSpPr>
      <p:cxnSp>
        <p:nvCxnSpPr>
          <p:cNvPr id="708" name="Google Shape;708;p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09" name="Google Shape;709;p4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10" name="Google Shape;710;p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11" name="Google Shape;711;p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12" name="Google Shape;712;p4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713" name="Google Shape;713;p44"/>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714" name="Google Shape;714;p44"/>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715" name="Google Shape;715;p44"/>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716" name="Google Shape;716;p44"/>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717" name="Google Shape;717;p44"/>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718" name="Google Shape;718;p44"/>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719" name="Google Shape;719;p44"/>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720" name="Google Shape;720;p44"/>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721" name="Google Shape;721;p4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722" name="Google Shape;722;p4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23" name="Google Shape;723;p4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724" name="Shape 724"/>
        <p:cNvGrpSpPr/>
        <p:nvPr/>
      </p:nvGrpSpPr>
      <p:grpSpPr>
        <a:xfrm>
          <a:off x="0" y="0"/>
          <a:ext cx="0" cy="0"/>
          <a:chOff x="0" y="0"/>
          <a:chExt cx="0" cy="0"/>
        </a:xfrm>
      </p:grpSpPr>
      <p:cxnSp>
        <p:nvCxnSpPr>
          <p:cNvPr id="725" name="Google Shape;725;p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26" name="Google Shape;726;p4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27" name="Google Shape;727;p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28" name="Google Shape;728;p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29" name="Google Shape;729;p4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30" name="Google Shape;730;p45"/>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731" name="Google Shape;731;p4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732" name="Google Shape;732;p4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33" name="Google Shape;733;p45"/>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734" name="Shape 734"/>
        <p:cNvGrpSpPr/>
        <p:nvPr/>
      </p:nvGrpSpPr>
      <p:grpSpPr>
        <a:xfrm>
          <a:off x="0" y="0"/>
          <a:ext cx="0" cy="0"/>
          <a:chOff x="0" y="0"/>
          <a:chExt cx="0" cy="0"/>
        </a:xfrm>
      </p:grpSpPr>
      <p:cxnSp>
        <p:nvCxnSpPr>
          <p:cNvPr id="735" name="Google Shape;735;p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36" name="Google Shape;736;p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37" name="Google Shape;737;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38" name="Google Shape;738;p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39" name="Google Shape;739;p4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40" name="Google Shape;740;p46"/>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741" name="Google Shape;741;p4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742" name="Google Shape;742;p4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43" name="Google Shape;743;p4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744" name="Shape 744"/>
        <p:cNvGrpSpPr/>
        <p:nvPr/>
      </p:nvGrpSpPr>
      <p:grpSpPr>
        <a:xfrm>
          <a:off x="0" y="0"/>
          <a:ext cx="0" cy="0"/>
          <a:chOff x="0" y="0"/>
          <a:chExt cx="0" cy="0"/>
        </a:xfrm>
      </p:grpSpPr>
      <p:sp>
        <p:nvSpPr>
          <p:cNvPr id="745" name="Google Shape;745;p47"/>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746" name="Google Shape;746;p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747" name="Google Shape;747;p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48" name="Google Shape;748;p4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49" name="Google Shape;749;p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50" name="Google Shape;750;p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51" name="Google Shape;751;p4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752" name="Shape 752"/>
        <p:cNvGrpSpPr/>
        <p:nvPr/>
      </p:nvGrpSpPr>
      <p:grpSpPr>
        <a:xfrm>
          <a:off x="0" y="0"/>
          <a:ext cx="0" cy="0"/>
          <a:chOff x="0" y="0"/>
          <a:chExt cx="0" cy="0"/>
        </a:xfrm>
      </p:grpSpPr>
      <p:sp>
        <p:nvSpPr>
          <p:cNvPr id="753" name="Google Shape;753;p48"/>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754" name="Google Shape;754;p48"/>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755" name="Google Shape;755;p48"/>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756" name="Google Shape;756;p4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57" name="Google Shape;757;p4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758" name="Google Shape;758;p4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759" name="Google Shape;759;p4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760" name="Google Shape;760;p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61" name="Google Shape;761;p48"/>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762" name="Shape 762"/>
        <p:cNvGrpSpPr/>
        <p:nvPr/>
      </p:nvGrpSpPr>
      <p:grpSpPr>
        <a:xfrm>
          <a:off x="0" y="0"/>
          <a:ext cx="0" cy="0"/>
          <a:chOff x="0" y="0"/>
          <a:chExt cx="0" cy="0"/>
        </a:xfrm>
      </p:grpSpPr>
      <p:cxnSp>
        <p:nvCxnSpPr>
          <p:cNvPr id="763" name="Google Shape;763;p4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64" name="Google Shape;764;p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765" name="Google Shape;765;p4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66" name="Google Shape;766;p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67" name="Google Shape;767;p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68" name="Google Shape;768;p4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69" name="Google Shape;769;p49"/>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70" name="Google Shape;770;p49"/>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71" name="Google Shape;771;p49"/>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772" name="Shape 772"/>
        <p:cNvGrpSpPr/>
        <p:nvPr/>
      </p:nvGrpSpPr>
      <p:grpSpPr>
        <a:xfrm>
          <a:off x="0" y="0"/>
          <a:ext cx="0" cy="0"/>
          <a:chOff x="0" y="0"/>
          <a:chExt cx="0" cy="0"/>
        </a:xfrm>
      </p:grpSpPr>
      <p:cxnSp>
        <p:nvCxnSpPr>
          <p:cNvPr id="773" name="Google Shape;773;p5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74" name="Google Shape;774;p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775" name="Google Shape;775;p5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76" name="Google Shape;776;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77" name="Google Shape;777;p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78" name="Google Shape;778;p5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79" name="Google Shape;779;p50"/>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80" name="Google Shape;780;p50"/>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6"/>
          <p:cNvPicPr preferRelativeResize="0"/>
          <p:nvPr/>
        </p:nvPicPr>
        <p:blipFill>
          <a:blip r:embed="rId3">
            <a:alphaModFix/>
          </a:blip>
          <a:stretch>
            <a:fillRect/>
          </a:stretch>
        </p:blipFill>
        <p:spPr>
          <a:xfrm>
            <a:off x="872058" y="1150"/>
            <a:ext cx="3653358" cy="6857999"/>
          </a:xfrm>
          <a:prstGeom prst="rect">
            <a:avLst/>
          </a:prstGeom>
          <a:noFill/>
          <a:ln>
            <a:noFill/>
          </a:ln>
        </p:spPr>
      </p:pic>
      <p:sp>
        <p:nvSpPr>
          <p:cNvPr id="59" name="Google Shape;59;p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6"/>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61" name="Google Shape;61;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2" name="Google Shape;62;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63" name="Google Shape;63;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64" name="Google Shape;64;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65" name="Google Shape;65;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66" name="Google Shape;66;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 Title A - Light">
  <p:cSld name="CUSTOM_24">
    <p:bg>
      <p:bgPr>
        <a:blipFill>
          <a:blip r:embed="rId2">
            <a:alphaModFix/>
          </a:blip>
          <a:stretch>
            <a:fillRect/>
          </a:stretch>
        </a:blipFill>
      </p:bgPr>
    </p:bg>
    <p:spTree>
      <p:nvGrpSpPr>
        <p:cNvPr id="781" name="Shape 781"/>
        <p:cNvGrpSpPr/>
        <p:nvPr/>
      </p:nvGrpSpPr>
      <p:grpSpPr>
        <a:xfrm>
          <a:off x="0" y="0"/>
          <a:ext cx="0" cy="0"/>
          <a:chOff x="0" y="0"/>
          <a:chExt cx="0" cy="0"/>
        </a:xfrm>
      </p:grpSpPr>
      <p:cxnSp>
        <p:nvCxnSpPr>
          <p:cNvPr id="782" name="Google Shape;782;p51"/>
          <p:cNvCxnSpPr/>
          <p:nvPr/>
        </p:nvCxnSpPr>
        <p:spPr>
          <a:xfrm rot="10800000">
            <a:off x="583528" y="6401150"/>
            <a:ext cx="0" cy="456900"/>
          </a:xfrm>
          <a:prstGeom prst="straightConnector1">
            <a:avLst/>
          </a:prstGeom>
          <a:noFill/>
          <a:ln cap="flat" cmpd="sng" w="9525">
            <a:solidFill>
              <a:srgbClr val="EE0000"/>
            </a:solidFill>
            <a:prstDash val="solid"/>
            <a:round/>
            <a:headEnd len="med" w="med" type="none"/>
            <a:tailEnd len="med" w="med" type="none"/>
          </a:ln>
        </p:spPr>
      </p:cxnSp>
      <p:sp>
        <p:nvSpPr>
          <p:cNvPr id="783" name="Google Shape;783;p51"/>
          <p:cNvSpPr txBox="1"/>
          <p:nvPr/>
        </p:nvSpPr>
        <p:spPr>
          <a:xfrm>
            <a:off x="7709033" y="404900"/>
            <a:ext cx="3999900" cy="515700"/>
          </a:xfrm>
          <a:prstGeom prst="rect">
            <a:avLst/>
          </a:prstGeom>
          <a:noFill/>
          <a:ln>
            <a:noFill/>
          </a:ln>
        </p:spPr>
        <p:txBody>
          <a:bodyPr anchorCtr="0" anchor="t" bIns="121900" lIns="121900" spcFirstLastPara="1" rIns="121900" wrap="square" tIns="121900">
            <a:spAutoFit/>
          </a:bodyPr>
          <a:lstStyle/>
          <a:p>
            <a:pPr indent="0" lvl="0" marL="0" rtl="0" algn="r">
              <a:lnSpc>
                <a:spcPct val="150000"/>
              </a:lnSpc>
              <a:spcBef>
                <a:spcPts val="0"/>
              </a:spcBef>
              <a:spcAft>
                <a:spcPts val="0"/>
              </a:spcAft>
              <a:buNone/>
            </a:pPr>
            <a:r>
              <a:rPr b="1" lang="en" sz="700">
                <a:solidFill>
                  <a:srgbClr val="1B0D33"/>
                </a:solidFill>
                <a:latin typeface="Red Hat Display"/>
                <a:ea typeface="Red Hat Display"/>
                <a:cs typeface="Red Hat Display"/>
                <a:sym typeface="Red Hat Display"/>
              </a:rPr>
              <a:t>CONFIDENTIAL Red Hat Associate and </a:t>
            </a:r>
            <a:endParaRPr b="1" sz="700">
              <a:solidFill>
                <a:srgbClr val="1B0D33"/>
              </a:solidFill>
              <a:latin typeface="Red Hat Display"/>
              <a:ea typeface="Red Hat Display"/>
              <a:cs typeface="Red Hat Display"/>
              <a:sym typeface="Red Hat Display"/>
            </a:endParaRPr>
          </a:p>
          <a:p>
            <a:pPr indent="0" lvl="0" marL="0" rtl="0" algn="r">
              <a:lnSpc>
                <a:spcPct val="150000"/>
              </a:lnSpc>
              <a:spcBef>
                <a:spcPts val="0"/>
              </a:spcBef>
              <a:spcAft>
                <a:spcPts val="0"/>
              </a:spcAft>
              <a:buNone/>
            </a:pPr>
            <a:r>
              <a:rPr b="1" lang="en" sz="700">
                <a:solidFill>
                  <a:srgbClr val="1B0D33"/>
                </a:solidFill>
                <a:latin typeface="Red Hat Display"/>
                <a:ea typeface="Red Hat Display"/>
                <a:cs typeface="Red Hat Display"/>
                <a:sym typeface="Red Hat Display"/>
              </a:rPr>
              <a:t>NDA partner use only, no further distribution</a:t>
            </a:r>
            <a:r>
              <a:rPr lang="en" sz="700">
                <a:solidFill>
                  <a:srgbClr val="1B0D33"/>
                </a:solidFill>
                <a:latin typeface="Red Hat Text Medium"/>
                <a:ea typeface="Red Hat Text Medium"/>
                <a:cs typeface="Red Hat Text Medium"/>
                <a:sym typeface="Red Hat Text Medium"/>
              </a:rPr>
              <a:t> </a:t>
            </a:r>
            <a:endParaRPr sz="700">
              <a:solidFill>
                <a:srgbClr val="1B0D33"/>
              </a:solidFill>
              <a:latin typeface="Red Hat Text Medium"/>
              <a:ea typeface="Red Hat Text Medium"/>
              <a:cs typeface="Red Hat Text Medium"/>
              <a:sym typeface="Red Hat Text Medium"/>
            </a:endParaRPr>
          </a:p>
        </p:txBody>
      </p:sp>
      <p:pic>
        <p:nvPicPr>
          <p:cNvPr id="784" name="Google Shape;784;p51"/>
          <p:cNvPicPr preferRelativeResize="0"/>
          <p:nvPr/>
        </p:nvPicPr>
        <p:blipFill>
          <a:blip r:embed="rId3">
            <a:alphaModFix/>
          </a:blip>
          <a:stretch>
            <a:fillRect/>
          </a:stretch>
        </p:blipFill>
        <p:spPr>
          <a:xfrm>
            <a:off x="11183967" y="6084152"/>
            <a:ext cx="525066" cy="396566"/>
          </a:xfrm>
          <a:prstGeom prst="rect">
            <a:avLst/>
          </a:prstGeom>
          <a:noFill/>
          <a:ln>
            <a:noFill/>
          </a:ln>
        </p:spPr>
      </p:pic>
      <p:sp>
        <p:nvSpPr>
          <p:cNvPr id="785" name="Google Shape;785;p51"/>
          <p:cNvSpPr txBox="1"/>
          <p:nvPr/>
        </p:nvSpPr>
        <p:spPr>
          <a:xfrm>
            <a:off x="217733" y="6169601"/>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1100">
                <a:solidFill>
                  <a:srgbClr val="1B0D33"/>
                </a:solidFill>
                <a:latin typeface="Red Hat Text Medium"/>
                <a:ea typeface="Red Hat Text Medium"/>
                <a:cs typeface="Red Hat Text Medium"/>
                <a:sym typeface="Red Hat Text Medium"/>
              </a:rPr>
              <a:t>‹#›</a:t>
            </a:fld>
            <a:endParaRPr sz="1100">
              <a:solidFill>
                <a:srgbClr val="1B0D33"/>
              </a:solidFill>
              <a:latin typeface="Red Hat Text Medium"/>
              <a:ea typeface="Red Hat Text Medium"/>
              <a:cs typeface="Red Hat Text Medium"/>
              <a:sym typeface="Red Hat Text Medium"/>
            </a:endParaRPr>
          </a:p>
        </p:txBody>
      </p:sp>
      <p:sp>
        <p:nvSpPr>
          <p:cNvPr id="786" name="Google Shape;786;p51"/>
          <p:cNvSpPr txBox="1"/>
          <p:nvPr>
            <p:ph type="title"/>
          </p:nvPr>
        </p:nvSpPr>
        <p:spPr>
          <a:xfrm>
            <a:off x="2103334" y="997233"/>
            <a:ext cx="7985100" cy="737700"/>
          </a:xfrm>
          <a:prstGeom prst="rect">
            <a:avLst/>
          </a:prstGeom>
        </p:spPr>
        <p:txBody>
          <a:bodyPr anchorCtr="0" anchor="t" bIns="121900" lIns="121900" spcFirstLastPara="1" rIns="121900" wrap="square" tIns="121900">
            <a:noAutofit/>
          </a:bodyPr>
          <a:lstStyle>
            <a:lvl1pPr lvl="0" algn="ctr">
              <a:lnSpc>
                <a:spcPct val="130000"/>
              </a:lnSpc>
              <a:spcBef>
                <a:spcPts val="0"/>
              </a:spcBef>
              <a:spcAft>
                <a:spcPts val="0"/>
              </a:spcAft>
              <a:buNone/>
              <a:defRPr sz="2900">
                <a:solidFill>
                  <a:schemeClr val="dk1"/>
                </a:solidFill>
                <a:latin typeface="Red Hat Display"/>
                <a:ea typeface="Red Hat Display"/>
                <a:cs typeface="Red Hat Display"/>
                <a:sym typeface="Red Hat Display"/>
              </a:defRPr>
            </a:lvl1pPr>
            <a:lvl2pPr lvl="1" algn="ctr">
              <a:lnSpc>
                <a:spcPct val="130000"/>
              </a:lnSpc>
              <a:spcBef>
                <a:spcPts val="0"/>
              </a:spcBef>
              <a:spcAft>
                <a:spcPts val="0"/>
              </a:spcAft>
              <a:buNone/>
              <a:defRPr sz="3500">
                <a:solidFill>
                  <a:schemeClr val="dk1"/>
                </a:solidFill>
              </a:defRPr>
            </a:lvl2pPr>
            <a:lvl3pPr lvl="2" algn="ctr">
              <a:lnSpc>
                <a:spcPct val="130000"/>
              </a:lnSpc>
              <a:spcBef>
                <a:spcPts val="0"/>
              </a:spcBef>
              <a:spcAft>
                <a:spcPts val="0"/>
              </a:spcAft>
              <a:buNone/>
              <a:defRPr sz="3500">
                <a:solidFill>
                  <a:schemeClr val="dk1"/>
                </a:solidFill>
              </a:defRPr>
            </a:lvl3pPr>
            <a:lvl4pPr lvl="3" algn="ctr">
              <a:lnSpc>
                <a:spcPct val="130000"/>
              </a:lnSpc>
              <a:spcBef>
                <a:spcPts val="0"/>
              </a:spcBef>
              <a:spcAft>
                <a:spcPts val="0"/>
              </a:spcAft>
              <a:buNone/>
              <a:defRPr sz="3500">
                <a:solidFill>
                  <a:schemeClr val="dk1"/>
                </a:solidFill>
              </a:defRPr>
            </a:lvl4pPr>
            <a:lvl5pPr lvl="4" algn="ctr">
              <a:lnSpc>
                <a:spcPct val="130000"/>
              </a:lnSpc>
              <a:spcBef>
                <a:spcPts val="0"/>
              </a:spcBef>
              <a:spcAft>
                <a:spcPts val="0"/>
              </a:spcAft>
              <a:buNone/>
              <a:defRPr sz="3500">
                <a:solidFill>
                  <a:schemeClr val="dk1"/>
                </a:solidFill>
              </a:defRPr>
            </a:lvl5pPr>
            <a:lvl6pPr lvl="5" algn="ctr">
              <a:lnSpc>
                <a:spcPct val="130000"/>
              </a:lnSpc>
              <a:spcBef>
                <a:spcPts val="0"/>
              </a:spcBef>
              <a:spcAft>
                <a:spcPts val="0"/>
              </a:spcAft>
              <a:buNone/>
              <a:defRPr sz="3500">
                <a:solidFill>
                  <a:schemeClr val="dk1"/>
                </a:solidFill>
              </a:defRPr>
            </a:lvl6pPr>
            <a:lvl7pPr lvl="6" algn="ctr">
              <a:lnSpc>
                <a:spcPct val="130000"/>
              </a:lnSpc>
              <a:spcBef>
                <a:spcPts val="0"/>
              </a:spcBef>
              <a:spcAft>
                <a:spcPts val="0"/>
              </a:spcAft>
              <a:buNone/>
              <a:defRPr sz="3500">
                <a:solidFill>
                  <a:schemeClr val="dk1"/>
                </a:solidFill>
              </a:defRPr>
            </a:lvl7pPr>
            <a:lvl8pPr lvl="7" algn="ctr">
              <a:lnSpc>
                <a:spcPct val="130000"/>
              </a:lnSpc>
              <a:spcBef>
                <a:spcPts val="0"/>
              </a:spcBef>
              <a:spcAft>
                <a:spcPts val="0"/>
              </a:spcAft>
              <a:buNone/>
              <a:defRPr sz="3500">
                <a:solidFill>
                  <a:schemeClr val="dk1"/>
                </a:solidFill>
              </a:defRPr>
            </a:lvl8pPr>
            <a:lvl9pPr lvl="8" algn="ctr">
              <a:lnSpc>
                <a:spcPct val="130000"/>
              </a:lnSpc>
              <a:spcBef>
                <a:spcPts val="0"/>
              </a:spcBef>
              <a:spcAft>
                <a:spcPts val="0"/>
              </a:spcAft>
              <a:buNone/>
              <a:defRPr sz="3500">
                <a:solidFill>
                  <a:schemeClr val="dk1"/>
                </a:solidFill>
              </a:defRPr>
            </a:lvl9pPr>
          </a:lstStyle>
          <a:p/>
        </p:txBody>
      </p:sp>
      <p:sp>
        <p:nvSpPr>
          <p:cNvPr id="787" name="Google Shape;787;p51"/>
          <p:cNvSpPr txBox="1"/>
          <p:nvPr>
            <p:ph idx="1" type="subTitle"/>
          </p:nvPr>
        </p:nvSpPr>
        <p:spPr>
          <a:xfrm>
            <a:off x="2103400" y="1637167"/>
            <a:ext cx="7985100" cy="389100"/>
          </a:xfrm>
          <a:prstGeom prst="rect">
            <a:avLst/>
          </a:prstGeom>
        </p:spPr>
        <p:txBody>
          <a:bodyPr anchorCtr="0" anchor="t" bIns="121900" lIns="121900" spcFirstLastPara="1" rIns="121900" wrap="square" tIns="121900">
            <a:noAutofit/>
          </a:bodyPr>
          <a:lstStyle>
            <a:lvl1pPr lvl="0" algn="ctr">
              <a:spcBef>
                <a:spcPts val="0"/>
              </a:spcBef>
              <a:spcAft>
                <a:spcPts val="0"/>
              </a:spcAft>
              <a:buNone/>
              <a:defRPr sz="1700">
                <a:solidFill>
                  <a:schemeClr val="dk1"/>
                </a:solidFill>
                <a:latin typeface="Red Hat Display"/>
                <a:ea typeface="Red Hat Display"/>
                <a:cs typeface="Red Hat Display"/>
                <a:sym typeface="Red Hat Display"/>
              </a:defRPr>
            </a:lvl1pPr>
            <a:lvl2pPr lvl="1" algn="ctr">
              <a:spcBef>
                <a:spcPts val="500"/>
              </a:spcBef>
              <a:spcAft>
                <a:spcPts val="0"/>
              </a:spcAft>
              <a:buNone/>
              <a:defRPr sz="2400">
                <a:solidFill>
                  <a:schemeClr val="dk1"/>
                </a:solidFill>
              </a:defRPr>
            </a:lvl2pPr>
            <a:lvl3pPr lvl="2" algn="ctr">
              <a:spcBef>
                <a:spcPts val="500"/>
              </a:spcBef>
              <a:spcAft>
                <a:spcPts val="0"/>
              </a:spcAft>
              <a:buNone/>
              <a:defRPr sz="2400">
                <a:solidFill>
                  <a:schemeClr val="dk1"/>
                </a:solidFill>
              </a:defRPr>
            </a:lvl3pPr>
            <a:lvl4pPr lvl="3" algn="ctr">
              <a:spcBef>
                <a:spcPts val="500"/>
              </a:spcBef>
              <a:spcAft>
                <a:spcPts val="0"/>
              </a:spcAft>
              <a:buNone/>
              <a:defRPr sz="2400">
                <a:solidFill>
                  <a:schemeClr val="dk1"/>
                </a:solidFill>
              </a:defRPr>
            </a:lvl4pPr>
            <a:lvl5pPr lvl="4" algn="ctr">
              <a:spcBef>
                <a:spcPts val="500"/>
              </a:spcBef>
              <a:spcAft>
                <a:spcPts val="0"/>
              </a:spcAft>
              <a:buNone/>
              <a:defRPr sz="2400">
                <a:solidFill>
                  <a:schemeClr val="dk1"/>
                </a:solidFill>
              </a:defRPr>
            </a:lvl5pPr>
            <a:lvl6pPr lvl="5" algn="ctr">
              <a:spcBef>
                <a:spcPts val="500"/>
              </a:spcBef>
              <a:spcAft>
                <a:spcPts val="0"/>
              </a:spcAft>
              <a:buNone/>
              <a:defRPr sz="2400">
                <a:solidFill>
                  <a:schemeClr val="dk1"/>
                </a:solidFill>
              </a:defRPr>
            </a:lvl6pPr>
            <a:lvl7pPr lvl="6" algn="ctr">
              <a:spcBef>
                <a:spcPts val="500"/>
              </a:spcBef>
              <a:spcAft>
                <a:spcPts val="0"/>
              </a:spcAft>
              <a:buNone/>
              <a:defRPr sz="2400">
                <a:solidFill>
                  <a:schemeClr val="dk1"/>
                </a:solidFill>
              </a:defRPr>
            </a:lvl7pPr>
            <a:lvl8pPr lvl="7" algn="ctr">
              <a:spcBef>
                <a:spcPts val="500"/>
              </a:spcBef>
              <a:spcAft>
                <a:spcPts val="0"/>
              </a:spcAft>
              <a:buNone/>
              <a:defRPr sz="2400">
                <a:solidFill>
                  <a:schemeClr val="dk1"/>
                </a:solidFill>
              </a:defRPr>
            </a:lvl8pPr>
            <a:lvl9pPr lvl="8" algn="ctr">
              <a:spcBef>
                <a:spcPts val="500"/>
              </a:spcBef>
              <a:spcAft>
                <a:spcPts val="500"/>
              </a:spcAft>
              <a:buNone/>
              <a:defRPr sz="2400">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3">
  <p:cSld name="CUSTOM_4_19_1">
    <p:spTree>
      <p:nvGrpSpPr>
        <p:cNvPr id="788" name="Shape 788"/>
        <p:cNvGrpSpPr/>
        <p:nvPr/>
      </p:nvGrpSpPr>
      <p:grpSpPr>
        <a:xfrm>
          <a:off x="0" y="0"/>
          <a:ext cx="0" cy="0"/>
          <a:chOff x="0" y="0"/>
          <a:chExt cx="0" cy="0"/>
        </a:xfrm>
      </p:grpSpPr>
      <p:sp>
        <p:nvSpPr>
          <p:cNvPr id="789" name="Google Shape;789;p5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790" name="Google Shape;790;p5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791" name="Google Shape;791;p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92" name="Google Shape;792;p5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793" name="Google Shape;793;p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94" name="Google Shape;794;p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95" name="Google Shape;795;p5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799" name="Shape 799"/>
        <p:cNvGrpSpPr/>
        <p:nvPr/>
      </p:nvGrpSpPr>
      <p:grpSpPr>
        <a:xfrm>
          <a:off x="0" y="0"/>
          <a:ext cx="0" cy="0"/>
          <a:chOff x="0" y="0"/>
          <a:chExt cx="0" cy="0"/>
        </a:xfrm>
      </p:grpSpPr>
      <p:sp>
        <p:nvSpPr>
          <p:cNvPr id="800" name="Google Shape;800;p5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801" name="Google Shape;801;p5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802" name="Google Shape;802;p5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803" name="Google Shape;803;p5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cxnSp>
        <p:nvCxnSpPr>
          <p:cNvPr id="804" name="Google Shape;804;p5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05" name="Google Shape;805;p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06" name="Google Shape;806;p54"/>
          <p:cNvSpPr/>
          <p:nvPr/>
        </p:nvSpPr>
        <p:spPr>
          <a:xfrm>
            <a:off x="9617175" y="5878875"/>
            <a:ext cx="2574900" cy="9792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54"/>
          <p:cNvPicPr preferRelativeResize="0"/>
          <p:nvPr/>
        </p:nvPicPr>
        <p:blipFill>
          <a:blip r:embed="rId3">
            <a:alphaModFix/>
          </a:blip>
          <a:stretch>
            <a:fillRect/>
          </a:stretch>
        </p:blipFill>
        <p:spPr>
          <a:xfrm>
            <a:off x="10106847" y="6200309"/>
            <a:ext cx="1580275" cy="3718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808" name="Shape 808"/>
        <p:cNvGrpSpPr/>
        <p:nvPr/>
      </p:nvGrpSpPr>
      <p:grpSpPr>
        <a:xfrm>
          <a:off x="0" y="0"/>
          <a:ext cx="0" cy="0"/>
          <a:chOff x="0" y="0"/>
          <a:chExt cx="0" cy="0"/>
        </a:xfrm>
      </p:grpSpPr>
      <p:pic>
        <p:nvPicPr>
          <p:cNvPr id="809" name="Google Shape;809;p55"/>
          <p:cNvPicPr preferRelativeResize="0"/>
          <p:nvPr/>
        </p:nvPicPr>
        <p:blipFill>
          <a:blip r:embed="rId3">
            <a:alphaModFix/>
          </a:blip>
          <a:stretch>
            <a:fillRect/>
          </a:stretch>
        </p:blipFill>
        <p:spPr>
          <a:xfrm>
            <a:off x="7542675" y="3871275"/>
            <a:ext cx="282625" cy="282625"/>
          </a:xfrm>
          <a:prstGeom prst="rect">
            <a:avLst/>
          </a:prstGeom>
          <a:noFill/>
          <a:ln>
            <a:noFill/>
          </a:ln>
        </p:spPr>
      </p:pic>
      <p:sp>
        <p:nvSpPr>
          <p:cNvPr id="810" name="Google Shape;810;p5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811" name="Google Shape;811;p5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cxnSp>
        <p:nvCxnSpPr>
          <p:cNvPr id="812" name="Google Shape;812;p5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813" name="Google Shape;813;p5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14" name="Google Shape;814;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15" name="Google Shape;815;p55"/>
          <p:cNvSpPr/>
          <p:nvPr/>
        </p:nvSpPr>
        <p:spPr>
          <a:xfrm>
            <a:off x="9617175" y="5878875"/>
            <a:ext cx="2574900" cy="9792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6" name="Google Shape;816;p55"/>
          <p:cNvPicPr preferRelativeResize="0"/>
          <p:nvPr/>
        </p:nvPicPr>
        <p:blipFill>
          <a:blip r:embed="rId4">
            <a:alphaModFix/>
          </a:blip>
          <a:stretch>
            <a:fillRect/>
          </a:stretch>
        </p:blipFill>
        <p:spPr>
          <a:xfrm>
            <a:off x="10106847" y="6200309"/>
            <a:ext cx="1580275" cy="371851"/>
          </a:xfrm>
          <a:prstGeom prst="rect">
            <a:avLst/>
          </a:prstGeom>
          <a:noFill/>
          <a:ln>
            <a:noFill/>
          </a:ln>
        </p:spPr>
      </p:pic>
      <p:pic>
        <p:nvPicPr>
          <p:cNvPr id="817" name="Google Shape;817;p55"/>
          <p:cNvPicPr preferRelativeResize="0"/>
          <p:nvPr/>
        </p:nvPicPr>
        <p:blipFill rotWithShape="1">
          <a:blip r:embed="rId5">
            <a:alphaModFix/>
          </a:blip>
          <a:srcRect b="0" l="0" r="0" t="0"/>
          <a:stretch/>
        </p:blipFill>
        <p:spPr>
          <a:xfrm>
            <a:off x="7542672" y="2640724"/>
            <a:ext cx="282625" cy="282625"/>
          </a:xfrm>
          <a:prstGeom prst="rect">
            <a:avLst/>
          </a:prstGeom>
          <a:noFill/>
          <a:ln>
            <a:noFill/>
          </a:ln>
        </p:spPr>
      </p:pic>
      <p:pic>
        <p:nvPicPr>
          <p:cNvPr id="818" name="Google Shape;818;p55"/>
          <p:cNvPicPr preferRelativeResize="0"/>
          <p:nvPr/>
        </p:nvPicPr>
        <p:blipFill rotWithShape="1">
          <a:blip r:embed="rId6">
            <a:alphaModFix/>
          </a:blip>
          <a:srcRect b="0" l="0" r="0" t="0"/>
          <a:stretch/>
        </p:blipFill>
        <p:spPr>
          <a:xfrm>
            <a:off x="7542672" y="3255999"/>
            <a:ext cx="282625" cy="282625"/>
          </a:xfrm>
          <a:prstGeom prst="rect">
            <a:avLst/>
          </a:prstGeom>
          <a:noFill/>
          <a:ln>
            <a:noFill/>
          </a:ln>
        </p:spPr>
      </p:pic>
      <p:sp>
        <p:nvSpPr>
          <p:cNvPr id="819" name="Google Shape;819;p55"/>
          <p:cNvSpPr txBox="1"/>
          <p:nvPr/>
        </p:nvSpPr>
        <p:spPr>
          <a:xfrm>
            <a:off x="7960475" y="2554025"/>
            <a:ext cx="35322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youtube.com/c/RedHatEnterpriseLinux</a:t>
            </a:r>
            <a:endParaRPr>
              <a:solidFill>
                <a:schemeClr val="lt1"/>
              </a:solidFill>
              <a:latin typeface="Red Hat Display"/>
              <a:ea typeface="Red Hat Display"/>
              <a:cs typeface="Red Hat Display"/>
              <a:sym typeface="Red Hat Display"/>
            </a:endParaRPr>
          </a:p>
        </p:txBody>
      </p:sp>
      <p:sp>
        <p:nvSpPr>
          <p:cNvPr id="820" name="Google Shape;820;p55"/>
          <p:cNvSpPr txBox="1"/>
          <p:nvPr/>
        </p:nvSpPr>
        <p:spPr>
          <a:xfrm>
            <a:off x="7960472" y="3169250"/>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twitter.com/RHEL</a:t>
            </a:r>
            <a:endParaRPr>
              <a:solidFill>
                <a:schemeClr val="lt1"/>
              </a:solidFill>
              <a:latin typeface="Red Hat Display"/>
              <a:ea typeface="Red Hat Display"/>
              <a:cs typeface="Red Hat Display"/>
              <a:sym typeface="Red Hat Display"/>
            </a:endParaRPr>
          </a:p>
        </p:txBody>
      </p:sp>
      <p:sp>
        <p:nvSpPr>
          <p:cNvPr id="821" name="Google Shape;821;p55"/>
          <p:cNvSpPr txBox="1"/>
          <p:nvPr/>
        </p:nvSpPr>
        <p:spPr>
          <a:xfrm>
            <a:off x="7960472" y="37844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Reddit.com/r/redhat</a:t>
            </a:r>
            <a:endParaRPr>
              <a:solidFill>
                <a:schemeClr val="lt1"/>
              </a:solidFill>
              <a:latin typeface="Red Hat Display"/>
              <a:ea typeface="Red Hat Display"/>
              <a:cs typeface="Red Hat Display"/>
              <a:sym typeface="Red Hat Display"/>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822" name="Shape 822"/>
        <p:cNvGrpSpPr/>
        <p:nvPr/>
      </p:nvGrpSpPr>
      <p:grpSpPr>
        <a:xfrm>
          <a:off x="0" y="0"/>
          <a:ext cx="0" cy="0"/>
          <a:chOff x="0" y="0"/>
          <a:chExt cx="0" cy="0"/>
        </a:xfrm>
      </p:grpSpPr>
      <p:pic>
        <p:nvPicPr>
          <p:cNvPr id="823" name="Google Shape;823;p56"/>
          <p:cNvPicPr preferRelativeResize="0"/>
          <p:nvPr/>
        </p:nvPicPr>
        <p:blipFill>
          <a:blip r:embed="rId3">
            <a:alphaModFix/>
          </a:blip>
          <a:stretch>
            <a:fillRect/>
          </a:stretch>
        </p:blipFill>
        <p:spPr>
          <a:xfrm>
            <a:off x="872058" y="0"/>
            <a:ext cx="3653358" cy="6857999"/>
          </a:xfrm>
          <a:prstGeom prst="rect">
            <a:avLst/>
          </a:prstGeom>
          <a:noFill/>
          <a:ln>
            <a:noFill/>
          </a:ln>
        </p:spPr>
      </p:pic>
      <p:sp>
        <p:nvSpPr>
          <p:cNvPr id="824" name="Google Shape;824;p56"/>
          <p:cNvSpPr/>
          <p:nvPr/>
        </p:nvSpPr>
        <p:spPr>
          <a:xfrm>
            <a:off x="9617175" y="5878875"/>
            <a:ext cx="2574900" cy="9792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5" name="Google Shape;825;p56"/>
          <p:cNvPicPr preferRelativeResize="0"/>
          <p:nvPr/>
        </p:nvPicPr>
        <p:blipFill>
          <a:blip r:embed="rId4">
            <a:alphaModFix/>
          </a:blip>
          <a:stretch>
            <a:fillRect/>
          </a:stretch>
        </p:blipFill>
        <p:spPr>
          <a:xfrm>
            <a:off x="10106847" y="6200309"/>
            <a:ext cx="1580275" cy="371851"/>
          </a:xfrm>
          <a:prstGeom prst="rect">
            <a:avLst/>
          </a:prstGeom>
          <a:noFill/>
          <a:ln>
            <a:noFill/>
          </a:ln>
        </p:spPr>
      </p:pic>
      <p:cxnSp>
        <p:nvCxnSpPr>
          <p:cNvPr id="826" name="Google Shape;826;p5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27" name="Google Shape;827;p5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FFFFFF"/>
              </a:buClr>
              <a:buSzPts val="1800"/>
              <a:buFont typeface="Red Hat Display"/>
              <a:buNone/>
              <a:defRPr sz="1800">
                <a:solidFill>
                  <a:srgbClr val="FFFFFF"/>
                </a:solidFill>
                <a:latin typeface="Red Hat Display"/>
                <a:ea typeface="Red Hat Display"/>
                <a:cs typeface="Red Hat Display"/>
                <a:sym typeface="Red Hat Display"/>
              </a:defRPr>
            </a:lvl1pPr>
            <a:lvl2pPr lvl="1" rtl="0">
              <a:lnSpc>
                <a:spcPct val="140000"/>
              </a:lnSpc>
              <a:spcBef>
                <a:spcPts val="0"/>
              </a:spcBef>
              <a:spcAft>
                <a:spcPts val="0"/>
              </a:spcAft>
              <a:buClr>
                <a:srgbClr val="FFFFFF"/>
              </a:buClr>
              <a:buSzPts val="1800"/>
              <a:buNone/>
              <a:defRPr sz="1800">
                <a:solidFill>
                  <a:srgbClr val="FFFFFF"/>
                </a:solidFill>
              </a:defRPr>
            </a:lvl2pPr>
            <a:lvl3pPr lvl="2" rtl="0">
              <a:lnSpc>
                <a:spcPct val="140000"/>
              </a:lnSpc>
              <a:spcBef>
                <a:spcPts val="0"/>
              </a:spcBef>
              <a:spcAft>
                <a:spcPts val="0"/>
              </a:spcAft>
              <a:buClr>
                <a:srgbClr val="FFFFFF"/>
              </a:buClr>
              <a:buSzPts val="1800"/>
              <a:buNone/>
              <a:defRPr sz="1800">
                <a:solidFill>
                  <a:srgbClr val="FFFFFF"/>
                </a:solidFill>
              </a:defRPr>
            </a:lvl3pPr>
            <a:lvl4pPr lvl="3" rtl="0">
              <a:lnSpc>
                <a:spcPct val="140000"/>
              </a:lnSpc>
              <a:spcBef>
                <a:spcPts val="0"/>
              </a:spcBef>
              <a:spcAft>
                <a:spcPts val="0"/>
              </a:spcAft>
              <a:buClr>
                <a:srgbClr val="FFFFFF"/>
              </a:buClr>
              <a:buSzPts val="1800"/>
              <a:buNone/>
              <a:defRPr sz="1800">
                <a:solidFill>
                  <a:srgbClr val="FFFFFF"/>
                </a:solidFill>
              </a:defRPr>
            </a:lvl4pPr>
            <a:lvl5pPr lvl="4" rtl="0">
              <a:lnSpc>
                <a:spcPct val="140000"/>
              </a:lnSpc>
              <a:spcBef>
                <a:spcPts val="0"/>
              </a:spcBef>
              <a:spcAft>
                <a:spcPts val="0"/>
              </a:spcAft>
              <a:buClr>
                <a:srgbClr val="FFFFFF"/>
              </a:buClr>
              <a:buSzPts val="1800"/>
              <a:buNone/>
              <a:defRPr sz="1800">
                <a:solidFill>
                  <a:srgbClr val="FFFFFF"/>
                </a:solidFill>
              </a:defRPr>
            </a:lvl5pPr>
            <a:lvl6pPr lvl="5" rtl="0">
              <a:lnSpc>
                <a:spcPct val="140000"/>
              </a:lnSpc>
              <a:spcBef>
                <a:spcPts val="0"/>
              </a:spcBef>
              <a:spcAft>
                <a:spcPts val="0"/>
              </a:spcAft>
              <a:buClr>
                <a:srgbClr val="FFFFFF"/>
              </a:buClr>
              <a:buSzPts val="1800"/>
              <a:buNone/>
              <a:defRPr sz="1800">
                <a:solidFill>
                  <a:srgbClr val="FFFFFF"/>
                </a:solidFill>
              </a:defRPr>
            </a:lvl6pPr>
            <a:lvl7pPr lvl="6" rtl="0">
              <a:lnSpc>
                <a:spcPct val="140000"/>
              </a:lnSpc>
              <a:spcBef>
                <a:spcPts val="0"/>
              </a:spcBef>
              <a:spcAft>
                <a:spcPts val="0"/>
              </a:spcAft>
              <a:buClr>
                <a:srgbClr val="FFFFFF"/>
              </a:buClr>
              <a:buSzPts val="1800"/>
              <a:buNone/>
              <a:defRPr sz="1800">
                <a:solidFill>
                  <a:srgbClr val="FFFFFF"/>
                </a:solidFill>
              </a:defRPr>
            </a:lvl7pPr>
            <a:lvl8pPr lvl="7" rtl="0">
              <a:lnSpc>
                <a:spcPct val="140000"/>
              </a:lnSpc>
              <a:spcBef>
                <a:spcPts val="0"/>
              </a:spcBef>
              <a:spcAft>
                <a:spcPts val="0"/>
              </a:spcAft>
              <a:buClr>
                <a:srgbClr val="FFFFFF"/>
              </a:buClr>
              <a:buSzPts val="1800"/>
              <a:buNone/>
              <a:defRPr sz="1800">
                <a:solidFill>
                  <a:srgbClr val="FFFFFF"/>
                </a:solidFill>
              </a:defRPr>
            </a:lvl8pPr>
            <a:lvl9pPr lvl="8" rtl="0">
              <a:lnSpc>
                <a:spcPct val="140000"/>
              </a:lnSpc>
              <a:spcBef>
                <a:spcPts val="0"/>
              </a:spcBef>
              <a:spcAft>
                <a:spcPts val="0"/>
              </a:spcAft>
              <a:buClr>
                <a:srgbClr val="FFFFFF"/>
              </a:buClr>
              <a:buSzPts val="1800"/>
              <a:buNone/>
              <a:defRPr sz="1800">
                <a:solidFill>
                  <a:srgbClr val="FFFFFF"/>
                </a:solidFill>
              </a:defRPr>
            </a:lvl9pPr>
          </a:lstStyle>
          <a:p/>
        </p:txBody>
      </p:sp>
      <p:sp>
        <p:nvSpPr>
          <p:cNvPr id="828" name="Google Shape;828;p5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9pPr>
          </a:lstStyle>
          <a:p/>
        </p:txBody>
      </p:sp>
      <p:sp>
        <p:nvSpPr>
          <p:cNvPr id="829" name="Google Shape;829;p5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rgbClr val="FFFFFF"/>
              </a:buClr>
              <a:buSzPts val="1200"/>
              <a:buNone/>
              <a:defRPr sz="1200">
                <a:solidFill>
                  <a:srgbClr val="FFFFFF"/>
                </a:solidFill>
              </a:defRPr>
            </a:lvl2pPr>
            <a:lvl3pPr lvl="2" rtl="0">
              <a:lnSpc>
                <a:spcPct val="135000"/>
              </a:lnSpc>
              <a:spcBef>
                <a:spcPts val="0"/>
              </a:spcBef>
              <a:spcAft>
                <a:spcPts val="0"/>
              </a:spcAft>
              <a:buClr>
                <a:srgbClr val="FFFFFF"/>
              </a:buClr>
              <a:buSzPts val="1200"/>
              <a:buNone/>
              <a:defRPr sz="1200">
                <a:solidFill>
                  <a:srgbClr val="FFFFFF"/>
                </a:solidFill>
              </a:defRPr>
            </a:lvl3pPr>
            <a:lvl4pPr lvl="3" rtl="0">
              <a:lnSpc>
                <a:spcPct val="135000"/>
              </a:lnSpc>
              <a:spcBef>
                <a:spcPts val="0"/>
              </a:spcBef>
              <a:spcAft>
                <a:spcPts val="0"/>
              </a:spcAft>
              <a:buClr>
                <a:srgbClr val="FFFFFF"/>
              </a:buClr>
              <a:buSzPts val="1200"/>
              <a:buNone/>
              <a:defRPr sz="1200">
                <a:solidFill>
                  <a:srgbClr val="FFFFFF"/>
                </a:solidFill>
              </a:defRPr>
            </a:lvl4pPr>
            <a:lvl5pPr lvl="4" rtl="0">
              <a:lnSpc>
                <a:spcPct val="135000"/>
              </a:lnSpc>
              <a:spcBef>
                <a:spcPts val="0"/>
              </a:spcBef>
              <a:spcAft>
                <a:spcPts val="0"/>
              </a:spcAft>
              <a:buClr>
                <a:srgbClr val="FFFFFF"/>
              </a:buClr>
              <a:buSzPts val="1200"/>
              <a:buNone/>
              <a:defRPr sz="1200">
                <a:solidFill>
                  <a:srgbClr val="FFFFFF"/>
                </a:solidFill>
              </a:defRPr>
            </a:lvl5pPr>
            <a:lvl6pPr lvl="5" rtl="0">
              <a:lnSpc>
                <a:spcPct val="135000"/>
              </a:lnSpc>
              <a:spcBef>
                <a:spcPts val="0"/>
              </a:spcBef>
              <a:spcAft>
                <a:spcPts val="0"/>
              </a:spcAft>
              <a:buClr>
                <a:srgbClr val="FFFFFF"/>
              </a:buClr>
              <a:buSzPts val="1200"/>
              <a:buNone/>
              <a:defRPr sz="1200">
                <a:solidFill>
                  <a:srgbClr val="FFFFFF"/>
                </a:solidFill>
              </a:defRPr>
            </a:lvl6pPr>
            <a:lvl7pPr lvl="6" rtl="0">
              <a:lnSpc>
                <a:spcPct val="135000"/>
              </a:lnSpc>
              <a:spcBef>
                <a:spcPts val="0"/>
              </a:spcBef>
              <a:spcAft>
                <a:spcPts val="0"/>
              </a:spcAft>
              <a:buClr>
                <a:srgbClr val="FFFFFF"/>
              </a:buClr>
              <a:buSzPts val="1200"/>
              <a:buNone/>
              <a:defRPr sz="1200">
                <a:solidFill>
                  <a:srgbClr val="FFFFFF"/>
                </a:solidFill>
              </a:defRPr>
            </a:lvl7pPr>
            <a:lvl8pPr lvl="7" rtl="0">
              <a:lnSpc>
                <a:spcPct val="135000"/>
              </a:lnSpc>
              <a:spcBef>
                <a:spcPts val="0"/>
              </a:spcBef>
              <a:spcAft>
                <a:spcPts val="0"/>
              </a:spcAft>
              <a:buClr>
                <a:srgbClr val="FFFFFF"/>
              </a:buClr>
              <a:buSzPts val="1200"/>
              <a:buNone/>
              <a:defRPr sz="1200">
                <a:solidFill>
                  <a:srgbClr val="FFFFFF"/>
                </a:solidFill>
              </a:defRPr>
            </a:lvl8pPr>
            <a:lvl9pPr lvl="8" rtl="0">
              <a:lnSpc>
                <a:spcPct val="135000"/>
              </a:lnSpc>
              <a:spcBef>
                <a:spcPts val="0"/>
              </a:spcBef>
              <a:spcAft>
                <a:spcPts val="0"/>
              </a:spcAft>
              <a:buClr>
                <a:srgbClr val="FFFFFF"/>
              </a:buClr>
              <a:buSzPts val="1200"/>
              <a:buNone/>
              <a:defRPr sz="1200">
                <a:solidFill>
                  <a:srgbClr val="FFFFFF"/>
                </a:solidFill>
              </a:defRPr>
            </a:lvl9pPr>
          </a:lstStyle>
          <a:p/>
        </p:txBody>
      </p:sp>
      <p:sp>
        <p:nvSpPr>
          <p:cNvPr id="830" name="Google Shape;830;p5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31" name="Google Shape;831;p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832" name="Shape 832"/>
        <p:cNvGrpSpPr/>
        <p:nvPr/>
      </p:nvGrpSpPr>
      <p:grpSpPr>
        <a:xfrm>
          <a:off x="0" y="0"/>
          <a:ext cx="0" cy="0"/>
          <a:chOff x="0" y="0"/>
          <a:chExt cx="0" cy="0"/>
        </a:xfrm>
      </p:grpSpPr>
      <p:cxnSp>
        <p:nvCxnSpPr>
          <p:cNvPr id="833" name="Google Shape;833;p5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34" name="Google Shape;834;p5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9pPr>
          </a:lstStyle>
          <a:p/>
        </p:txBody>
      </p:sp>
      <p:sp>
        <p:nvSpPr>
          <p:cNvPr id="835" name="Google Shape;835;p5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36" name="Google Shape;836;p5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FFFFFF"/>
              </a:buClr>
              <a:buSzPts val="1400"/>
              <a:buFont typeface="Red Hat Display"/>
              <a:buNone/>
              <a:defRPr sz="1400">
                <a:solidFill>
                  <a:srgbClr val="FFFFFF"/>
                </a:solidFill>
                <a:latin typeface="Red Hat Display"/>
                <a:ea typeface="Red Hat Display"/>
                <a:cs typeface="Red Hat Display"/>
                <a:sym typeface="Red Hat Display"/>
              </a:defRPr>
            </a:lvl1pPr>
            <a:lvl2pPr lvl="1" rtl="0">
              <a:lnSpc>
                <a:spcPct val="180000"/>
              </a:lnSpc>
              <a:spcBef>
                <a:spcPts val="0"/>
              </a:spcBef>
              <a:spcAft>
                <a:spcPts val="0"/>
              </a:spcAft>
              <a:buClr>
                <a:srgbClr val="FFFFFF"/>
              </a:buClr>
              <a:buSzPts val="1400"/>
              <a:buNone/>
              <a:defRPr sz="1400">
                <a:solidFill>
                  <a:srgbClr val="FFFFFF"/>
                </a:solidFill>
              </a:defRPr>
            </a:lvl2pPr>
            <a:lvl3pPr lvl="2" rtl="0">
              <a:lnSpc>
                <a:spcPct val="180000"/>
              </a:lnSpc>
              <a:spcBef>
                <a:spcPts val="0"/>
              </a:spcBef>
              <a:spcAft>
                <a:spcPts val="0"/>
              </a:spcAft>
              <a:buClr>
                <a:srgbClr val="FFFFFF"/>
              </a:buClr>
              <a:buSzPts val="1400"/>
              <a:buNone/>
              <a:defRPr sz="1400">
                <a:solidFill>
                  <a:srgbClr val="FFFFFF"/>
                </a:solidFill>
              </a:defRPr>
            </a:lvl3pPr>
            <a:lvl4pPr lvl="3" rtl="0">
              <a:lnSpc>
                <a:spcPct val="180000"/>
              </a:lnSpc>
              <a:spcBef>
                <a:spcPts val="0"/>
              </a:spcBef>
              <a:spcAft>
                <a:spcPts val="0"/>
              </a:spcAft>
              <a:buClr>
                <a:srgbClr val="FFFFFF"/>
              </a:buClr>
              <a:buSzPts val="1400"/>
              <a:buNone/>
              <a:defRPr sz="1400">
                <a:solidFill>
                  <a:srgbClr val="FFFFFF"/>
                </a:solidFill>
              </a:defRPr>
            </a:lvl4pPr>
            <a:lvl5pPr lvl="4" rtl="0">
              <a:lnSpc>
                <a:spcPct val="180000"/>
              </a:lnSpc>
              <a:spcBef>
                <a:spcPts val="0"/>
              </a:spcBef>
              <a:spcAft>
                <a:spcPts val="0"/>
              </a:spcAft>
              <a:buClr>
                <a:srgbClr val="FFFFFF"/>
              </a:buClr>
              <a:buSzPts val="1400"/>
              <a:buNone/>
              <a:defRPr sz="1400">
                <a:solidFill>
                  <a:srgbClr val="FFFFFF"/>
                </a:solidFill>
              </a:defRPr>
            </a:lvl5pPr>
            <a:lvl6pPr lvl="5" rtl="0">
              <a:lnSpc>
                <a:spcPct val="180000"/>
              </a:lnSpc>
              <a:spcBef>
                <a:spcPts val="0"/>
              </a:spcBef>
              <a:spcAft>
                <a:spcPts val="0"/>
              </a:spcAft>
              <a:buClr>
                <a:srgbClr val="FFFFFF"/>
              </a:buClr>
              <a:buSzPts val="1400"/>
              <a:buNone/>
              <a:defRPr sz="1400">
                <a:solidFill>
                  <a:srgbClr val="FFFFFF"/>
                </a:solidFill>
              </a:defRPr>
            </a:lvl6pPr>
            <a:lvl7pPr lvl="6" rtl="0">
              <a:lnSpc>
                <a:spcPct val="180000"/>
              </a:lnSpc>
              <a:spcBef>
                <a:spcPts val="0"/>
              </a:spcBef>
              <a:spcAft>
                <a:spcPts val="0"/>
              </a:spcAft>
              <a:buClr>
                <a:srgbClr val="FFFFFF"/>
              </a:buClr>
              <a:buSzPts val="1400"/>
              <a:buNone/>
              <a:defRPr sz="1400">
                <a:solidFill>
                  <a:srgbClr val="FFFFFF"/>
                </a:solidFill>
              </a:defRPr>
            </a:lvl7pPr>
            <a:lvl8pPr lvl="7" rtl="0">
              <a:lnSpc>
                <a:spcPct val="180000"/>
              </a:lnSpc>
              <a:spcBef>
                <a:spcPts val="0"/>
              </a:spcBef>
              <a:spcAft>
                <a:spcPts val="0"/>
              </a:spcAft>
              <a:buClr>
                <a:srgbClr val="FFFFFF"/>
              </a:buClr>
              <a:buSzPts val="1400"/>
              <a:buNone/>
              <a:defRPr sz="1400">
                <a:solidFill>
                  <a:srgbClr val="FFFFFF"/>
                </a:solidFill>
              </a:defRPr>
            </a:lvl8pPr>
            <a:lvl9pPr lvl="8" rtl="0">
              <a:lnSpc>
                <a:spcPct val="180000"/>
              </a:lnSpc>
              <a:spcBef>
                <a:spcPts val="0"/>
              </a:spcBef>
              <a:spcAft>
                <a:spcPts val="0"/>
              </a:spcAft>
              <a:buClr>
                <a:srgbClr val="FFFFFF"/>
              </a:buClr>
              <a:buSzPts val="1400"/>
              <a:buNone/>
              <a:defRPr sz="1400">
                <a:solidFill>
                  <a:srgbClr val="FFFFFF"/>
                </a:solidFill>
              </a:defRPr>
            </a:lvl9pPr>
          </a:lstStyle>
          <a:p/>
        </p:txBody>
      </p:sp>
      <p:sp>
        <p:nvSpPr>
          <p:cNvPr id="837" name="Google Shape;837;p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38" name="Google Shape;838;p57"/>
          <p:cNvSpPr/>
          <p:nvPr/>
        </p:nvSpPr>
        <p:spPr>
          <a:xfrm>
            <a:off x="9617175" y="5878875"/>
            <a:ext cx="2574900" cy="9792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 name="Google Shape;839;p57"/>
          <p:cNvPicPr preferRelativeResize="0"/>
          <p:nvPr/>
        </p:nvPicPr>
        <p:blipFill>
          <a:blip r:embed="rId3">
            <a:alphaModFix/>
          </a:blip>
          <a:stretch>
            <a:fillRect/>
          </a:stretch>
        </p:blipFill>
        <p:spPr>
          <a:xfrm>
            <a:off x="10106847" y="6200309"/>
            <a:ext cx="1580275" cy="371851"/>
          </a:xfrm>
          <a:prstGeom prst="rect">
            <a:avLst/>
          </a:prstGeom>
          <a:noFill/>
          <a:ln>
            <a:noFill/>
          </a:ln>
        </p:spPr>
      </p:pic>
      <p:pic>
        <p:nvPicPr>
          <p:cNvPr id="840" name="Google Shape;840;p57"/>
          <p:cNvPicPr preferRelativeResize="0"/>
          <p:nvPr/>
        </p:nvPicPr>
        <p:blipFill>
          <a:blip r:embed="rId4">
            <a:alphaModFix/>
          </a:blip>
          <a:stretch>
            <a:fillRect/>
          </a:stretch>
        </p:blipFill>
        <p:spPr>
          <a:xfrm>
            <a:off x="872058" y="0"/>
            <a:ext cx="3653358" cy="6857999"/>
          </a:xfrm>
          <a:prstGeom prst="rect">
            <a:avLst/>
          </a:prstGeom>
          <a:noFill/>
          <a:ln>
            <a:noFill/>
          </a:ln>
        </p:spPr>
      </p:pic>
      <p:sp>
        <p:nvSpPr>
          <p:cNvPr id="841" name="Google Shape;841;p57"/>
          <p:cNvSpPr txBox="1"/>
          <p:nvPr/>
        </p:nvSpPr>
        <p:spPr>
          <a:xfrm>
            <a:off x="5903450" y="4733727"/>
            <a:ext cx="29547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ed Hat Display"/>
                <a:ea typeface="Red Hat Display"/>
                <a:cs typeface="Red Hat Display"/>
                <a:sym typeface="Red Hat Display"/>
              </a:rPr>
              <a:t>youtube.com/c/RedHatEnterpriseLinux</a:t>
            </a:r>
            <a:endParaRPr sz="12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chemeClr val="lt1"/>
              </a:solidFill>
              <a:latin typeface="Red Hat Display"/>
              <a:ea typeface="Red Hat Display"/>
              <a:cs typeface="Red Hat Display"/>
              <a:sym typeface="Red Hat Display"/>
            </a:endParaRPr>
          </a:p>
        </p:txBody>
      </p:sp>
      <p:sp>
        <p:nvSpPr>
          <p:cNvPr id="842" name="Google Shape;842;p57"/>
          <p:cNvSpPr txBox="1"/>
          <p:nvPr/>
        </p:nvSpPr>
        <p:spPr>
          <a:xfrm>
            <a:off x="588960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ed Hat Display"/>
                <a:ea typeface="Red Hat Display"/>
                <a:cs typeface="Red Hat Display"/>
                <a:sym typeface="Red Hat Display"/>
              </a:rPr>
              <a:t>twitter.com/RHEL</a:t>
            </a:r>
            <a:endParaRPr sz="1200">
              <a:solidFill>
                <a:schemeClr val="lt1"/>
              </a:solidFill>
              <a:latin typeface="Red Hat Display"/>
              <a:ea typeface="Red Hat Display"/>
              <a:cs typeface="Red Hat Display"/>
              <a:sym typeface="Red Hat Display"/>
            </a:endParaRPr>
          </a:p>
        </p:txBody>
      </p:sp>
      <p:pic>
        <p:nvPicPr>
          <p:cNvPr id="843" name="Google Shape;843;p57"/>
          <p:cNvPicPr preferRelativeResize="0"/>
          <p:nvPr/>
        </p:nvPicPr>
        <p:blipFill rotWithShape="1">
          <a:blip r:embed="rId5">
            <a:alphaModFix/>
          </a:blip>
          <a:srcRect b="0" l="2507" r="2498" t="0"/>
          <a:stretch/>
        </p:blipFill>
        <p:spPr>
          <a:xfrm>
            <a:off x="5660534" y="5174306"/>
            <a:ext cx="229074" cy="241150"/>
          </a:xfrm>
          <a:prstGeom prst="rect">
            <a:avLst/>
          </a:prstGeom>
          <a:noFill/>
          <a:ln>
            <a:noFill/>
          </a:ln>
        </p:spPr>
      </p:pic>
      <p:pic>
        <p:nvPicPr>
          <p:cNvPr id="844" name="Google Shape;844;p57"/>
          <p:cNvPicPr preferRelativeResize="0"/>
          <p:nvPr/>
        </p:nvPicPr>
        <p:blipFill rotWithShape="1">
          <a:blip r:embed="rId6">
            <a:alphaModFix/>
          </a:blip>
          <a:srcRect b="0" l="2507" r="2498" t="0"/>
          <a:stretch/>
        </p:blipFill>
        <p:spPr>
          <a:xfrm>
            <a:off x="5660534" y="4669223"/>
            <a:ext cx="229075" cy="241150"/>
          </a:xfrm>
          <a:prstGeom prst="rect">
            <a:avLst/>
          </a:prstGeom>
          <a:noFill/>
          <a:ln>
            <a:noFill/>
          </a:ln>
        </p:spPr>
      </p:pic>
      <p:pic>
        <p:nvPicPr>
          <p:cNvPr id="845" name="Google Shape;845;p57"/>
          <p:cNvPicPr preferRelativeResize="0"/>
          <p:nvPr/>
        </p:nvPicPr>
        <p:blipFill>
          <a:blip r:embed="rId7">
            <a:alphaModFix/>
          </a:blip>
          <a:stretch>
            <a:fillRect/>
          </a:stretch>
        </p:blipFill>
        <p:spPr>
          <a:xfrm>
            <a:off x="5660525" y="5649801"/>
            <a:ext cx="229075" cy="229075"/>
          </a:xfrm>
          <a:prstGeom prst="rect">
            <a:avLst/>
          </a:prstGeom>
          <a:noFill/>
          <a:ln>
            <a:noFill/>
          </a:ln>
        </p:spPr>
      </p:pic>
      <p:sp>
        <p:nvSpPr>
          <p:cNvPr id="846" name="Google Shape;846;p57"/>
          <p:cNvSpPr txBox="1"/>
          <p:nvPr/>
        </p:nvSpPr>
        <p:spPr>
          <a:xfrm>
            <a:off x="5889600" y="5643738"/>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ed Hat Display"/>
                <a:ea typeface="Red Hat Display"/>
                <a:cs typeface="Red Hat Display"/>
                <a:sym typeface="Red Hat Display"/>
              </a:rPr>
              <a:t>reddit.com/r/redhat</a:t>
            </a:r>
            <a:endParaRPr sz="1200">
              <a:solidFill>
                <a:schemeClr val="lt1"/>
              </a:solidFill>
              <a:latin typeface="Red Hat Display"/>
              <a:ea typeface="Red Hat Display"/>
              <a:cs typeface="Red Hat Display"/>
              <a:sym typeface="Red Hat Display"/>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1">
  <p:cSld name="CUSTOM_5">
    <p:bg>
      <p:bgPr>
        <a:blipFill>
          <a:blip r:embed="rId2">
            <a:alphaModFix/>
          </a:blip>
          <a:stretch>
            <a:fillRect/>
          </a:stretch>
        </a:blipFill>
      </p:bgPr>
    </p:bg>
    <p:spTree>
      <p:nvGrpSpPr>
        <p:cNvPr id="847" name="Shape 847"/>
        <p:cNvGrpSpPr/>
        <p:nvPr/>
      </p:nvGrpSpPr>
      <p:grpSpPr>
        <a:xfrm>
          <a:off x="0" y="0"/>
          <a:ext cx="0" cy="0"/>
          <a:chOff x="0" y="0"/>
          <a:chExt cx="0" cy="0"/>
        </a:xfrm>
      </p:grpSpPr>
      <p:pic>
        <p:nvPicPr>
          <p:cNvPr id="848" name="Google Shape;848;p58"/>
          <p:cNvPicPr preferRelativeResize="0"/>
          <p:nvPr/>
        </p:nvPicPr>
        <p:blipFill>
          <a:blip r:embed="rId3">
            <a:alphaModFix/>
          </a:blip>
          <a:stretch>
            <a:fillRect/>
          </a:stretch>
        </p:blipFill>
        <p:spPr>
          <a:xfrm>
            <a:off x="872058" y="0"/>
            <a:ext cx="3653358" cy="6857999"/>
          </a:xfrm>
          <a:prstGeom prst="rect">
            <a:avLst/>
          </a:prstGeom>
          <a:noFill/>
          <a:ln>
            <a:noFill/>
          </a:ln>
        </p:spPr>
      </p:pic>
      <p:sp>
        <p:nvSpPr>
          <p:cNvPr id="849" name="Google Shape;849;p58"/>
          <p:cNvSpPr/>
          <p:nvPr/>
        </p:nvSpPr>
        <p:spPr>
          <a:xfrm>
            <a:off x="9617175" y="5878875"/>
            <a:ext cx="2574900" cy="9792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 name="Google Shape;850;p58"/>
          <p:cNvPicPr preferRelativeResize="0"/>
          <p:nvPr/>
        </p:nvPicPr>
        <p:blipFill>
          <a:blip r:embed="rId4">
            <a:alphaModFix/>
          </a:blip>
          <a:stretch>
            <a:fillRect/>
          </a:stretch>
        </p:blipFill>
        <p:spPr>
          <a:xfrm>
            <a:off x="10106847" y="6200309"/>
            <a:ext cx="1580275" cy="371851"/>
          </a:xfrm>
          <a:prstGeom prst="rect">
            <a:avLst/>
          </a:prstGeom>
          <a:noFill/>
          <a:ln>
            <a:noFill/>
          </a:ln>
        </p:spPr>
      </p:pic>
      <p:cxnSp>
        <p:nvCxnSpPr>
          <p:cNvPr id="851" name="Google Shape;851;p5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52" name="Google Shape;852;p58"/>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FFFFFF"/>
              </a:buClr>
              <a:buSzPts val="1800"/>
              <a:buFont typeface="Red Hat Display"/>
              <a:buNone/>
              <a:defRPr sz="1800">
                <a:solidFill>
                  <a:srgbClr val="FFFFFF"/>
                </a:solidFill>
                <a:latin typeface="Red Hat Display"/>
                <a:ea typeface="Red Hat Display"/>
                <a:cs typeface="Red Hat Display"/>
                <a:sym typeface="Red Hat Display"/>
              </a:defRPr>
            </a:lvl1pPr>
            <a:lvl2pPr lvl="1" rtl="0">
              <a:lnSpc>
                <a:spcPct val="140000"/>
              </a:lnSpc>
              <a:spcBef>
                <a:spcPts val="0"/>
              </a:spcBef>
              <a:spcAft>
                <a:spcPts val="0"/>
              </a:spcAft>
              <a:buClr>
                <a:srgbClr val="FFFFFF"/>
              </a:buClr>
              <a:buSzPts val="1800"/>
              <a:buNone/>
              <a:defRPr sz="1800">
                <a:solidFill>
                  <a:srgbClr val="FFFFFF"/>
                </a:solidFill>
              </a:defRPr>
            </a:lvl2pPr>
            <a:lvl3pPr lvl="2" rtl="0">
              <a:lnSpc>
                <a:spcPct val="140000"/>
              </a:lnSpc>
              <a:spcBef>
                <a:spcPts val="0"/>
              </a:spcBef>
              <a:spcAft>
                <a:spcPts val="0"/>
              </a:spcAft>
              <a:buClr>
                <a:srgbClr val="FFFFFF"/>
              </a:buClr>
              <a:buSzPts val="1800"/>
              <a:buNone/>
              <a:defRPr sz="1800">
                <a:solidFill>
                  <a:srgbClr val="FFFFFF"/>
                </a:solidFill>
              </a:defRPr>
            </a:lvl3pPr>
            <a:lvl4pPr lvl="3" rtl="0">
              <a:lnSpc>
                <a:spcPct val="140000"/>
              </a:lnSpc>
              <a:spcBef>
                <a:spcPts val="0"/>
              </a:spcBef>
              <a:spcAft>
                <a:spcPts val="0"/>
              </a:spcAft>
              <a:buClr>
                <a:srgbClr val="FFFFFF"/>
              </a:buClr>
              <a:buSzPts val="1800"/>
              <a:buNone/>
              <a:defRPr sz="1800">
                <a:solidFill>
                  <a:srgbClr val="FFFFFF"/>
                </a:solidFill>
              </a:defRPr>
            </a:lvl4pPr>
            <a:lvl5pPr lvl="4" rtl="0">
              <a:lnSpc>
                <a:spcPct val="140000"/>
              </a:lnSpc>
              <a:spcBef>
                <a:spcPts val="0"/>
              </a:spcBef>
              <a:spcAft>
                <a:spcPts val="0"/>
              </a:spcAft>
              <a:buClr>
                <a:srgbClr val="FFFFFF"/>
              </a:buClr>
              <a:buSzPts val="1800"/>
              <a:buNone/>
              <a:defRPr sz="1800">
                <a:solidFill>
                  <a:srgbClr val="FFFFFF"/>
                </a:solidFill>
              </a:defRPr>
            </a:lvl5pPr>
            <a:lvl6pPr lvl="5" rtl="0">
              <a:lnSpc>
                <a:spcPct val="140000"/>
              </a:lnSpc>
              <a:spcBef>
                <a:spcPts val="0"/>
              </a:spcBef>
              <a:spcAft>
                <a:spcPts val="0"/>
              </a:spcAft>
              <a:buClr>
                <a:srgbClr val="FFFFFF"/>
              </a:buClr>
              <a:buSzPts val="1800"/>
              <a:buNone/>
              <a:defRPr sz="1800">
                <a:solidFill>
                  <a:srgbClr val="FFFFFF"/>
                </a:solidFill>
              </a:defRPr>
            </a:lvl6pPr>
            <a:lvl7pPr lvl="6" rtl="0">
              <a:lnSpc>
                <a:spcPct val="140000"/>
              </a:lnSpc>
              <a:spcBef>
                <a:spcPts val="0"/>
              </a:spcBef>
              <a:spcAft>
                <a:spcPts val="0"/>
              </a:spcAft>
              <a:buClr>
                <a:srgbClr val="FFFFFF"/>
              </a:buClr>
              <a:buSzPts val="1800"/>
              <a:buNone/>
              <a:defRPr sz="1800">
                <a:solidFill>
                  <a:srgbClr val="FFFFFF"/>
                </a:solidFill>
              </a:defRPr>
            </a:lvl7pPr>
            <a:lvl8pPr lvl="7" rtl="0">
              <a:lnSpc>
                <a:spcPct val="140000"/>
              </a:lnSpc>
              <a:spcBef>
                <a:spcPts val="0"/>
              </a:spcBef>
              <a:spcAft>
                <a:spcPts val="0"/>
              </a:spcAft>
              <a:buClr>
                <a:srgbClr val="FFFFFF"/>
              </a:buClr>
              <a:buSzPts val="1800"/>
              <a:buNone/>
              <a:defRPr sz="1800">
                <a:solidFill>
                  <a:srgbClr val="FFFFFF"/>
                </a:solidFill>
              </a:defRPr>
            </a:lvl8pPr>
            <a:lvl9pPr lvl="8" rtl="0">
              <a:lnSpc>
                <a:spcPct val="140000"/>
              </a:lnSpc>
              <a:spcBef>
                <a:spcPts val="0"/>
              </a:spcBef>
              <a:spcAft>
                <a:spcPts val="0"/>
              </a:spcAft>
              <a:buClr>
                <a:srgbClr val="FFFFFF"/>
              </a:buClr>
              <a:buSzPts val="1800"/>
              <a:buNone/>
              <a:defRPr sz="1800">
                <a:solidFill>
                  <a:srgbClr val="FFFFFF"/>
                </a:solidFill>
              </a:defRPr>
            </a:lvl9pPr>
          </a:lstStyle>
          <a:p/>
        </p:txBody>
      </p:sp>
      <p:sp>
        <p:nvSpPr>
          <p:cNvPr id="853" name="Google Shape;853;p58"/>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9pPr>
          </a:lstStyle>
          <a:p/>
        </p:txBody>
      </p:sp>
      <p:sp>
        <p:nvSpPr>
          <p:cNvPr id="854" name="Google Shape;854;p58"/>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rgbClr val="FFFFFF"/>
              </a:buClr>
              <a:buSzPts val="1200"/>
              <a:buNone/>
              <a:defRPr sz="1200">
                <a:solidFill>
                  <a:srgbClr val="FFFFFF"/>
                </a:solidFill>
              </a:defRPr>
            </a:lvl2pPr>
            <a:lvl3pPr lvl="2" rtl="0">
              <a:lnSpc>
                <a:spcPct val="135000"/>
              </a:lnSpc>
              <a:spcBef>
                <a:spcPts val="0"/>
              </a:spcBef>
              <a:spcAft>
                <a:spcPts val="0"/>
              </a:spcAft>
              <a:buClr>
                <a:srgbClr val="FFFFFF"/>
              </a:buClr>
              <a:buSzPts val="1200"/>
              <a:buNone/>
              <a:defRPr sz="1200">
                <a:solidFill>
                  <a:srgbClr val="FFFFFF"/>
                </a:solidFill>
              </a:defRPr>
            </a:lvl3pPr>
            <a:lvl4pPr lvl="3" rtl="0">
              <a:lnSpc>
                <a:spcPct val="135000"/>
              </a:lnSpc>
              <a:spcBef>
                <a:spcPts val="0"/>
              </a:spcBef>
              <a:spcAft>
                <a:spcPts val="0"/>
              </a:spcAft>
              <a:buClr>
                <a:srgbClr val="FFFFFF"/>
              </a:buClr>
              <a:buSzPts val="1200"/>
              <a:buNone/>
              <a:defRPr sz="1200">
                <a:solidFill>
                  <a:srgbClr val="FFFFFF"/>
                </a:solidFill>
              </a:defRPr>
            </a:lvl4pPr>
            <a:lvl5pPr lvl="4" rtl="0">
              <a:lnSpc>
                <a:spcPct val="135000"/>
              </a:lnSpc>
              <a:spcBef>
                <a:spcPts val="0"/>
              </a:spcBef>
              <a:spcAft>
                <a:spcPts val="0"/>
              </a:spcAft>
              <a:buClr>
                <a:srgbClr val="FFFFFF"/>
              </a:buClr>
              <a:buSzPts val="1200"/>
              <a:buNone/>
              <a:defRPr sz="1200">
                <a:solidFill>
                  <a:srgbClr val="FFFFFF"/>
                </a:solidFill>
              </a:defRPr>
            </a:lvl5pPr>
            <a:lvl6pPr lvl="5" rtl="0">
              <a:lnSpc>
                <a:spcPct val="135000"/>
              </a:lnSpc>
              <a:spcBef>
                <a:spcPts val="0"/>
              </a:spcBef>
              <a:spcAft>
                <a:spcPts val="0"/>
              </a:spcAft>
              <a:buClr>
                <a:srgbClr val="FFFFFF"/>
              </a:buClr>
              <a:buSzPts val="1200"/>
              <a:buNone/>
              <a:defRPr sz="1200">
                <a:solidFill>
                  <a:srgbClr val="FFFFFF"/>
                </a:solidFill>
              </a:defRPr>
            </a:lvl6pPr>
            <a:lvl7pPr lvl="6" rtl="0">
              <a:lnSpc>
                <a:spcPct val="135000"/>
              </a:lnSpc>
              <a:spcBef>
                <a:spcPts val="0"/>
              </a:spcBef>
              <a:spcAft>
                <a:spcPts val="0"/>
              </a:spcAft>
              <a:buClr>
                <a:srgbClr val="FFFFFF"/>
              </a:buClr>
              <a:buSzPts val="1200"/>
              <a:buNone/>
              <a:defRPr sz="1200">
                <a:solidFill>
                  <a:srgbClr val="FFFFFF"/>
                </a:solidFill>
              </a:defRPr>
            </a:lvl7pPr>
            <a:lvl8pPr lvl="7" rtl="0">
              <a:lnSpc>
                <a:spcPct val="135000"/>
              </a:lnSpc>
              <a:spcBef>
                <a:spcPts val="0"/>
              </a:spcBef>
              <a:spcAft>
                <a:spcPts val="0"/>
              </a:spcAft>
              <a:buClr>
                <a:srgbClr val="FFFFFF"/>
              </a:buClr>
              <a:buSzPts val="1200"/>
              <a:buNone/>
              <a:defRPr sz="1200">
                <a:solidFill>
                  <a:srgbClr val="FFFFFF"/>
                </a:solidFill>
              </a:defRPr>
            </a:lvl8pPr>
            <a:lvl9pPr lvl="8" rtl="0">
              <a:lnSpc>
                <a:spcPct val="135000"/>
              </a:lnSpc>
              <a:spcBef>
                <a:spcPts val="0"/>
              </a:spcBef>
              <a:spcAft>
                <a:spcPts val="0"/>
              </a:spcAft>
              <a:buClr>
                <a:srgbClr val="FFFFFF"/>
              </a:buClr>
              <a:buSzPts val="1200"/>
              <a:buNone/>
              <a:defRPr sz="1200">
                <a:solidFill>
                  <a:srgbClr val="FFFFFF"/>
                </a:solidFill>
              </a:defRPr>
            </a:lvl9pPr>
          </a:lstStyle>
          <a:p/>
        </p:txBody>
      </p:sp>
      <p:sp>
        <p:nvSpPr>
          <p:cNvPr id="855" name="Google Shape;855;p58"/>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56" name="Google Shape;856;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1">
  <p:cSld name="CUSTOM_1_1">
    <p:bg>
      <p:bgPr>
        <a:blipFill>
          <a:blip r:embed="rId2">
            <a:alphaModFix/>
          </a:blip>
          <a:stretch>
            <a:fillRect/>
          </a:stretch>
        </a:blipFill>
      </p:bgPr>
    </p:bg>
    <p:spTree>
      <p:nvGrpSpPr>
        <p:cNvPr id="857" name="Shape 857"/>
        <p:cNvGrpSpPr/>
        <p:nvPr/>
      </p:nvGrpSpPr>
      <p:grpSpPr>
        <a:xfrm>
          <a:off x="0" y="0"/>
          <a:ext cx="0" cy="0"/>
          <a:chOff x="0" y="0"/>
          <a:chExt cx="0" cy="0"/>
        </a:xfrm>
      </p:grpSpPr>
      <p:cxnSp>
        <p:nvCxnSpPr>
          <p:cNvPr id="858" name="Google Shape;858;p5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59" name="Google Shape;859;p59"/>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9pPr>
          </a:lstStyle>
          <a:p/>
        </p:txBody>
      </p:sp>
      <p:sp>
        <p:nvSpPr>
          <p:cNvPr id="860" name="Google Shape;860;p5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61" name="Google Shape;861;p59"/>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FFFFFF"/>
              </a:buClr>
              <a:buSzPts val="1400"/>
              <a:buFont typeface="Red Hat Display"/>
              <a:buNone/>
              <a:defRPr sz="1400">
                <a:solidFill>
                  <a:srgbClr val="FFFFFF"/>
                </a:solidFill>
                <a:latin typeface="Red Hat Display"/>
                <a:ea typeface="Red Hat Display"/>
                <a:cs typeface="Red Hat Display"/>
                <a:sym typeface="Red Hat Display"/>
              </a:defRPr>
            </a:lvl1pPr>
            <a:lvl2pPr lvl="1" rtl="0">
              <a:lnSpc>
                <a:spcPct val="180000"/>
              </a:lnSpc>
              <a:spcBef>
                <a:spcPts val="0"/>
              </a:spcBef>
              <a:spcAft>
                <a:spcPts val="0"/>
              </a:spcAft>
              <a:buClr>
                <a:srgbClr val="FFFFFF"/>
              </a:buClr>
              <a:buSzPts val="1400"/>
              <a:buNone/>
              <a:defRPr sz="1400">
                <a:solidFill>
                  <a:srgbClr val="FFFFFF"/>
                </a:solidFill>
              </a:defRPr>
            </a:lvl2pPr>
            <a:lvl3pPr lvl="2" rtl="0">
              <a:lnSpc>
                <a:spcPct val="180000"/>
              </a:lnSpc>
              <a:spcBef>
                <a:spcPts val="0"/>
              </a:spcBef>
              <a:spcAft>
                <a:spcPts val="0"/>
              </a:spcAft>
              <a:buClr>
                <a:srgbClr val="FFFFFF"/>
              </a:buClr>
              <a:buSzPts val="1400"/>
              <a:buNone/>
              <a:defRPr sz="1400">
                <a:solidFill>
                  <a:srgbClr val="FFFFFF"/>
                </a:solidFill>
              </a:defRPr>
            </a:lvl3pPr>
            <a:lvl4pPr lvl="3" rtl="0">
              <a:lnSpc>
                <a:spcPct val="180000"/>
              </a:lnSpc>
              <a:spcBef>
                <a:spcPts val="0"/>
              </a:spcBef>
              <a:spcAft>
                <a:spcPts val="0"/>
              </a:spcAft>
              <a:buClr>
                <a:srgbClr val="FFFFFF"/>
              </a:buClr>
              <a:buSzPts val="1400"/>
              <a:buNone/>
              <a:defRPr sz="1400">
                <a:solidFill>
                  <a:srgbClr val="FFFFFF"/>
                </a:solidFill>
              </a:defRPr>
            </a:lvl4pPr>
            <a:lvl5pPr lvl="4" rtl="0">
              <a:lnSpc>
                <a:spcPct val="180000"/>
              </a:lnSpc>
              <a:spcBef>
                <a:spcPts val="0"/>
              </a:spcBef>
              <a:spcAft>
                <a:spcPts val="0"/>
              </a:spcAft>
              <a:buClr>
                <a:srgbClr val="FFFFFF"/>
              </a:buClr>
              <a:buSzPts val="1400"/>
              <a:buNone/>
              <a:defRPr sz="1400">
                <a:solidFill>
                  <a:srgbClr val="FFFFFF"/>
                </a:solidFill>
              </a:defRPr>
            </a:lvl5pPr>
            <a:lvl6pPr lvl="5" rtl="0">
              <a:lnSpc>
                <a:spcPct val="180000"/>
              </a:lnSpc>
              <a:spcBef>
                <a:spcPts val="0"/>
              </a:spcBef>
              <a:spcAft>
                <a:spcPts val="0"/>
              </a:spcAft>
              <a:buClr>
                <a:srgbClr val="FFFFFF"/>
              </a:buClr>
              <a:buSzPts val="1400"/>
              <a:buNone/>
              <a:defRPr sz="1400">
                <a:solidFill>
                  <a:srgbClr val="FFFFFF"/>
                </a:solidFill>
              </a:defRPr>
            </a:lvl6pPr>
            <a:lvl7pPr lvl="6" rtl="0">
              <a:lnSpc>
                <a:spcPct val="180000"/>
              </a:lnSpc>
              <a:spcBef>
                <a:spcPts val="0"/>
              </a:spcBef>
              <a:spcAft>
                <a:spcPts val="0"/>
              </a:spcAft>
              <a:buClr>
                <a:srgbClr val="FFFFFF"/>
              </a:buClr>
              <a:buSzPts val="1400"/>
              <a:buNone/>
              <a:defRPr sz="1400">
                <a:solidFill>
                  <a:srgbClr val="FFFFFF"/>
                </a:solidFill>
              </a:defRPr>
            </a:lvl7pPr>
            <a:lvl8pPr lvl="7" rtl="0">
              <a:lnSpc>
                <a:spcPct val="180000"/>
              </a:lnSpc>
              <a:spcBef>
                <a:spcPts val="0"/>
              </a:spcBef>
              <a:spcAft>
                <a:spcPts val="0"/>
              </a:spcAft>
              <a:buClr>
                <a:srgbClr val="FFFFFF"/>
              </a:buClr>
              <a:buSzPts val="1400"/>
              <a:buNone/>
              <a:defRPr sz="1400">
                <a:solidFill>
                  <a:srgbClr val="FFFFFF"/>
                </a:solidFill>
              </a:defRPr>
            </a:lvl8pPr>
            <a:lvl9pPr lvl="8" rtl="0">
              <a:lnSpc>
                <a:spcPct val="180000"/>
              </a:lnSpc>
              <a:spcBef>
                <a:spcPts val="0"/>
              </a:spcBef>
              <a:spcAft>
                <a:spcPts val="0"/>
              </a:spcAft>
              <a:buClr>
                <a:srgbClr val="FFFFFF"/>
              </a:buClr>
              <a:buSzPts val="1400"/>
              <a:buNone/>
              <a:defRPr sz="1400">
                <a:solidFill>
                  <a:srgbClr val="FFFFFF"/>
                </a:solidFill>
              </a:defRPr>
            </a:lvl9pPr>
          </a:lstStyle>
          <a:p/>
        </p:txBody>
      </p:sp>
      <p:sp>
        <p:nvSpPr>
          <p:cNvPr id="862" name="Google Shape;862;p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63" name="Google Shape;863;p59"/>
          <p:cNvSpPr/>
          <p:nvPr/>
        </p:nvSpPr>
        <p:spPr>
          <a:xfrm>
            <a:off x="9617175" y="5878875"/>
            <a:ext cx="2574900" cy="9792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4" name="Google Shape;864;p59"/>
          <p:cNvPicPr preferRelativeResize="0"/>
          <p:nvPr/>
        </p:nvPicPr>
        <p:blipFill>
          <a:blip r:embed="rId3">
            <a:alphaModFix/>
          </a:blip>
          <a:stretch>
            <a:fillRect/>
          </a:stretch>
        </p:blipFill>
        <p:spPr>
          <a:xfrm>
            <a:off x="10106847" y="6200309"/>
            <a:ext cx="1580275" cy="371851"/>
          </a:xfrm>
          <a:prstGeom prst="rect">
            <a:avLst/>
          </a:prstGeom>
          <a:noFill/>
          <a:ln>
            <a:noFill/>
          </a:ln>
        </p:spPr>
      </p:pic>
      <p:pic>
        <p:nvPicPr>
          <p:cNvPr id="865" name="Google Shape;865;p59"/>
          <p:cNvPicPr preferRelativeResize="0"/>
          <p:nvPr/>
        </p:nvPicPr>
        <p:blipFill>
          <a:blip r:embed="rId4">
            <a:alphaModFix/>
          </a:blip>
          <a:stretch>
            <a:fillRect/>
          </a:stretch>
        </p:blipFill>
        <p:spPr>
          <a:xfrm>
            <a:off x="872058" y="0"/>
            <a:ext cx="3653358" cy="6857999"/>
          </a:xfrm>
          <a:prstGeom prst="rect">
            <a:avLst/>
          </a:prstGeom>
          <a:noFill/>
          <a:ln>
            <a:noFill/>
          </a:ln>
        </p:spPr>
      </p:pic>
      <p:sp>
        <p:nvSpPr>
          <p:cNvPr id="866" name="Google Shape;866;p59"/>
          <p:cNvSpPr txBox="1"/>
          <p:nvPr/>
        </p:nvSpPr>
        <p:spPr>
          <a:xfrm>
            <a:off x="5903450" y="4733727"/>
            <a:ext cx="29547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ed Hat Display"/>
                <a:ea typeface="Red Hat Display"/>
                <a:cs typeface="Red Hat Display"/>
                <a:sym typeface="Red Hat Display"/>
              </a:rPr>
              <a:t>youtube.com/c/RedHatEnterpriseLinux</a:t>
            </a:r>
            <a:endParaRPr sz="12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chemeClr val="lt1"/>
              </a:solidFill>
              <a:latin typeface="Red Hat Display"/>
              <a:ea typeface="Red Hat Display"/>
              <a:cs typeface="Red Hat Display"/>
              <a:sym typeface="Red Hat Display"/>
            </a:endParaRPr>
          </a:p>
        </p:txBody>
      </p:sp>
      <p:sp>
        <p:nvSpPr>
          <p:cNvPr id="867" name="Google Shape;867;p59"/>
          <p:cNvSpPr txBox="1"/>
          <p:nvPr/>
        </p:nvSpPr>
        <p:spPr>
          <a:xfrm>
            <a:off x="588960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ed Hat Display"/>
                <a:ea typeface="Red Hat Display"/>
                <a:cs typeface="Red Hat Display"/>
                <a:sym typeface="Red Hat Display"/>
              </a:rPr>
              <a:t>twitter.com/RHEL</a:t>
            </a:r>
            <a:endParaRPr sz="1200">
              <a:solidFill>
                <a:schemeClr val="lt1"/>
              </a:solidFill>
              <a:latin typeface="Red Hat Display"/>
              <a:ea typeface="Red Hat Display"/>
              <a:cs typeface="Red Hat Display"/>
              <a:sym typeface="Red Hat Display"/>
            </a:endParaRPr>
          </a:p>
        </p:txBody>
      </p:sp>
      <p:pic>
        <p:nvPicPr>
          <p:cNvPr id="868" name="Google Shape;868;p59"/>
          <p:cNvPicPr preferRelativeResize="0"/>
          <p:nvPr/>
        </p:nvPicPr>
        <p:blipFill rotWithShape="1">
          <a:blip r:embed="rId5">
            <a:alphaModFix/>
          </a:blip>
          <a:srcRect b="0" l="2507" r="2498" t="0"/>
          <a:stretch/>
        </p:blipFill>
        <p:spPr>
          <a:xfrm>
            <a:off x="5660534" y="5174306"/>
            <a:ext cx="229074" cy="241150"/>
          </a:xfrm>
          <a:prstGeom prst="rect">
            <a:avLst/>
          </a:prstGeom>
          <a:noFill/>
          <a:ln>
            <a:noFill/>
          </a:ln>
        </p:spPr>
      </p:pic>
      <p:pic>
        <p:nvPicPr>
          <p:cNvPr id="869" name="Google Shape;869;p59"/>
          <p:cNvPicPr preferRelativeResize="0"/>
          <p:nvPr/>
        </p:nvPicPr>
        <p:blipFill rotWithShape="1">
          <a:blip r:embed="rId6">
            <a:alphaModFix/>
          </a:blip>
          <a:srcRect b="0" l="2507" r="2498" t="0"/>
          <a:stretch/>
        </p:blipFill>
        <p:spPr>
          <a:xfrm>
            <a:off x="5660534" y="4669223"/>
            <a:ext cx="229075" cy="241150"/>
          </a:xfrm>
          <a:prstGeom prst="rect">
            <a:avLst/>
          </a:prstGeom>
          <a:noFill/>
          <a:ln>
            <a:noFill/>
          </a:ln>
        </p:spPr>
      </p:pic>
      <p:pic>
        <p:nvPicPr>
          <p:cNvPr id="870" name="Google Shape;870;p59"/>
          <p:cNvPicPr preferRelativeResize="0"/>
          <p:nvPr/>
        </p:nvPicPr>
        <p:blipFill>
          <a:blip r:embed="rId7">
            <a:alphaModFix/>
          </a:blip>
          <a:stretch>
            <a:fillRect/>
          </a:stretch>
        </p:blipFill>
        <p:spPr>
          <a:xfrm>
            <a:off x="5660525" y="5649801"/>
            <a:ext cx="229075" cy="229075"/>
          </a:xfrm>
          <a:prstGeom prst="rect">
            <a:avLst/>
          </a:prstGeom>
          <a:noFill/>
          <a:ln>
            <a:noFill/>
          </a:ln>
        </p:spPr>
      </p:pic>
      <p:sp>
        <p:nvSpPr>
          <p:cNvPr id="871" name="Google Shape;871;p59"/>
          <p:cNvSpPr txBox="1"/>
          <p:nvPr/>
        </p:nvSpPr>
        <p:spPr>
          <a:xfrm>
            <a:off x="5889600" y="5643738"/>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ed Hat Display"/>
                <a:ea typeface="Red Hat Display"/>
                <a:cs typeface="Red Hat Display"/>
                <a:sym typeface="Red Hat Display"/>
              </a:rPr>
              <a:t>reddit.com/r/redhat</a:t>
            </a:r>
            <a:endParaRPr sz="1200">
              <a:solidFill>
                <a:schemeClr val="lt1"/>
              </a:solidFill>
              <a:latin typeface="Red Hat Display"/>
              <a:ea typeface="Red Hat Display"/>
              <a:cs typeface="Red Hat Display"/>
              <a:sym typeface="Red Hat Display"/>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872" name="Shape 872"/>
        <p:cNvGrpSpPr/>
        <p:nvPr/>
      </p:nvGrpSpPr>
      <p:grpSpPr>
        <a:xfrm>
          <a:off x="0" y="0"/>
          <a:ext cx="0" cy="0"/>
          <a:chOff x="0" y="0"/>
          <a:chExt cx="0" cy="0"/>
        </a:xfrm>
      </p:grpSpPr>
      <p:sp>
        <p:nvSpPr>
          <p:cNvPr id="873" name="Google Shape;873;p6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874" name="Google Shape;874;p6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75" name="Google Shape;875;p6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76" name="Google Shape;876;p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77" name="Google Shape;877;p6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878" name="Google Shape;878;p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879" name="Google Shape;879;p60"/>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880" name="Shape 880"/>
        <p:cNvGrpSpPr/>
        <p:nvPr/>
      </p:nvGrpSpPr>
      <p:grpSpPr>
        <a:xfrm>
          <a:off x="0" y="0"/>
          <a:ext cx="0" cy="0"/>
          <a:chOff x="0" y="0"/>
          <a:chExt cx="0" cy="0"/>
        </a:xfrm>
      </p:grpSpPr>
      <p:cxnSp>
        <p:nvCxnSpPr>
          <p:cNvPr id="881" name="Google Shape;881;p6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82" name="Google Shape;882;p6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83" name="Google Shape;883;p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pic>
        <p:nvPicPr>
          <p:cNvPr id="884" name="Google Shape;884;p6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85" name="Google Shape;885;p61"/>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886" name="Google Shape;886;p61"/>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
        <p:nvSpPr>
          <p:cNvPr id="887" name="Google Shape;887;p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0" name="Google Shape;70;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1" name="Google Shape;71;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72" name="Google Shape;72;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3" name="Google Shape;73;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74" name="Google Shape;74;p7"/>
          <p:cNvSpPr txBox="1"/>
          <p:nvPr/>
        </p:nvSpPr>
        <p:spPr>
          <a:xfrm>
            <a:off x="5903450" y="4733727"/>
            <a:ext cx="29547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youtube.com/c/RedHatEnterpriseLinux</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
        <p:nvSpPr>
          <p:cNvPr id="75" name="Google Shape;75;p7"/>
          <p:cNvSpPr txBox="1"/>
          <p:nvPr/>
        </p:nvSpPr>
        <p:spPr>
          <a:xfrm>
            <a:off x="588960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twitter.com/RHEL</a:t>
            </a:r>
            <a:endParaRPr sz="1200">
              <a:solidFill>
                <a:schemeClr val="dk1"/>
              </a:solidFill>
              <a:latin typeface="Red Hat Display"/>
              <a:ea typeface="Red Hat Display"/>
              <a:cs typeface="Red Hat Display"/>
              <a:sym typeface="Red Hat Display"/>
            </a:endParaRPr>
          </a:p>
        </p:txBody>
      </p:sp>
      <p:pic>
        <p:nvPicPr>
          <p:cNvPr id="76" name="Google Shape;76;p7"/>
          <p:cNvPicPr preferRelativeResize="0"/>
          <p:nvPr/>
        </p:nvPicPr>
        <p:blipFill rotWithShape="1">
          <a:blip r:embed="rId4">
            <a:alphaModFix/>
          </a:blip>
          <a:srcRect b="0" l="2507" r="2498" t="0"/>
          <a:stretch/>
        </p:blipFill>
        <p:spPr>
          <a:xfrm>
            <a:off x="5660534" y="5174306"/>
            <a:ext cx="229074" cy="241150"/>
          </a:xfrm>
          <a:prstGeom prst="rect">
            <a:avLst/>
          </a:prstGeom>
          <a:noFill/>
          <a:ln>
            <a:noFill/>
          </a:ln>
        </p:spPr>
      </p:pic>
      <p:pic>
        <p:nvPicPr>
          <p:cNvPr id="77" name="Google Shape;77;p7"/>
          <p:cNvPicPr preferRelativeResize="0"/>
          <p:nvPr/>
        </p:nvPicPr>
        <p:blipFill rotWithShape="1">
          <a:blip r:embed="rId5">
            <a:alphaModFix/>
          </a:blip>
          <a:srcRect b="0" l="2507" r="2498" t="0"/>
          <a:stretch/>
        </p:blipFill>
        <p:spPr>
          <a:xfrm>
            <a:off x="5660534" y="4669223"/>
            <a:ext cx="229075" cy="241150"/>
          </a:xfrm>
          <a:prstGeom prst="rect">
            <a:avLst/>
          </a:prstGeom>
          <a:noFill/>
          <a:ln>
            <a:noFill/>
          </a:ln>
        </p:spPr>
      </p:pic>
      <p:sp>
        <p:nvSpPr>
          <p:cNvPr id="78" name="Google Shape;78;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9" name="Google Shape;79;p7"/>
          <p:cNvPicPr preferRelativeResize="0"/>
          <p:nvPr/>
        </p:nvPicPr>
        <p:blipFill>
          <a:blip r:embed="rId6">
            <a:alphaModFix/>
          </a:blip>
          <a:stretch>
            <a:fillRect/>
          </a:stretch>
        </p:blipFill>
        <p:spPr>
          <a:xfrm>
            <a:off x="872058" y="1150"/>
            <a:ext cx="3653358" cy="6857999"/>
          </a:xfrm>
          <a:prstGeom prst="rect">
            <a:avLst/>
          </a:prstGeom>
          <a:noFill/>
          <a:ln>
            <a:noFill/>
          </a:ln>
        </p:spPr>
      </p:pic>
      <p:pic>
        <p:nvPicPr>
          <p:cNvPr id="80" name="Google Shape;80;p7"/>
          <p:cNvPicPr preferRelativeResize="0"/>
          <p:nvPr/>
        </p:nvPicPr>
        <p:blipFill>
          <a:blip r:embed="rId7">
            <a:alphaModFix/>
          </a:blip>
          <a:stretch>
            <a:fillRect/>
          </a:stretch>
        </p:blipFill>
        <p:spPr>
          <a:xfrm>
            <a:off x="5660525" y="5649801"/>
            <a:ext cx="229075" cy="229075"/>
          </a:xfrm>
          <a:prstGeom prst="rect">
            <a:avLst/>
          </a:prstGeom>
          <a:noFill/>
          <a:ln>
            <a:noFill/>
          </a:ln>
        </p:spPr>
      </p:pic>
      <p:sp>
        <p:nvSpPr>
          <p:cNvPr id="81" name="Google Shape;81;p7"/>
          <p:cNvSpPr txBox="1"/>
          <p:nvPr/>
        </p:nvSpPr>
        <p:spPr>
          <a:xfrm>
            <a:off x="5889600" y="5643738"/>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reddit.com/r/redhat</a:t>
            </a:r>
            <a:endParaRPr sz="1200">
              <a:solidFill>
                <a:schemeClr val="dk1"/>
              </a:solidFill>
              <a:latin typeface="Red Hat Display"/>
              <a:ea typeface="Red Hat Display"/>
              <a:cs typeface="Red Hat Display"/>
              <a:sym typeface="Red Hat Display"/>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888" name="Shape 888"/>
        <p:cNvGrpSpPr/>
        <p:nvPr/>
      </p:nvGrpSpPr>
      <p:grpSpPr>
        <a:xfrm>
          <a:off x="0" y="0"/>
          <a:ext cx="0" cy="0"/>
          <a:chOff x="0" y="0"/>
          <a:chExt cx="0" cy="0"/>
        </a:xfrm>
      </p:grpSpPr>
      <p:sp>
        <p:nvSpPr>
          <p:cNvPr id="889" name="Google Shape;889;p6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rgbClr val="FFFFFF"/>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890" name="Google Shape;890;p6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91" name="Google Shape;891;p6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892" name="Google Shape;892;p6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893" name="Google Shape;893;p62"/>
          <p:cNvSpPr txBox="1"/>
          <p:nvPr>
            <p:ph idx="12" type="sldNum"/>
          </p:nvPr>
        </p:nvSpPr>
        <p:spPr>
          <a:xfrm>
            <a:off x="234375" y="63219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894" name="Google Shape;894;p62"/>
          <p:cNvPicPr preferRelativeResize="0"/>
          <p:nvPr/>
        </p:nvPicPr>
        <p:blipFill>
          <a:blip r:embed="rId3">
            <a:alphaModFix/>
          </a:blip>
          <a:stretch>
            <a:fillRect/>
          </a:stretch>
        </p:blipFill>
        <p:spPr>
          <a:xfrm>
            <a:off x="10711279" y="6312505"/>
            <a:ext cx="975850" cy="229612"/>
          </a:xfrm>
          <a:prstGeom prst="rect">
            <a:avLst/>
          </a:prstGeom>
          <a:noFill/>
          <a:ln>
            <a:noFill/>
          </a:ln>
        </p:spPr>
      </p:pic>
      <p:pic>
        <p:nvPicPr>
          <p:cNvPr id="895" name="Google Shape;895;p62"/>
          <p:cNvPicPr preferRelativeResize="0"/>
          <p:nvPr/>
        </p:nvPicPr>
        <p:blipFill rotWithShape="1">
          <a:blip r:embed="rId4">
            <a:alphaModFix/>
          </a:blip>
          <a:srcRect b="0" l="50787" r="11711" t="0"/>
          <a:stretch/>
        </p:blipFill>
        <p:spPr>
          <a:xfrm>
            <a:off x="8215045" y="436200"/>
            <a:ext cx="3976960" cy="59652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1">
  <p:cSld name="CUSTOM_3_2">
    <p:bg>
      <p:bgPr>
        <a:blipFill>
          <a:blip r:embed="rId2">
            <a:alphaModFix/>
          </a:blip>
          <a:stretch>
            <a:fillRect/>
          </a:stretch>
        </a:blipFill>
      </p:bgPr>
    </p:bg>
    <p:spTree>
      <p:nvGrpSpPr>
        <p:cNvPr id="896" name="Shape 896"/>
        <p:cNvGrpSpPr/>
        <p:nvPr/>
      </p:nvGrpSpPr>
      <p:grpSpPr>
        <a:xfrm>
          <a:off x="0" y="0"/>
          <a:ext cx="0" cy="0"/>
          <a:chOff x="0" y="0"/>
          <a:chExt cx="0" cy="0"/>
        </a:xfrm>
      </p:grpSpPr>
      <p:sp>
        <p:nvSpPr>
          <p:cNvPr id="897" name="Google Shape;897;p6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rgbClr val="FFFFFF"/>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898" name="Google Shape;898;p6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99" name="Google Shape;899;p6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900" name="Google Shape;900;p63"/>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901" name="Google Shape;901;p63"/>
          <p:cNvSpPr txBox="1"/>
          <p:nvPr>
            <p:ph idx="12" type="sldNum"/>
          </p:nvPr>
        </p:nvSpPr>
        <p:spPr>
          <a:xfrm>
            <a:off x="234375" y="63219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902" name="Google Shape;902;p63"/>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903" name="Shape 903"/>
        <p:cNvGrpSpPr/>
        <p:nvPr/>
      </p:nvGrpSpPr>
      <p:grpSpPr>
        <a:xfrm>
          <a:off x="0" y="0"/>
          <a:ext cx="0" cy="0"/>
          <a:chOff x="0" y="0"/>
          <a:chExt cx="0" cy="0"/>
        </a:xfrm>
      </p:grpSpPr>
      <p:sp>
        <p:nvSpPr>
          <p:cNvPr id="904" name="Google Shape;904;p64"/>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905" name="Google Shape;905;p64"/>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cxnSp>
        <p:nvCxnSpPr>
          <p:cNvPr id="906" name="Google Shape;906;p64"/>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907" name="Google Shape;907;p64"/>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908" name="Google Shape;908;p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909" name="Google Shape;909;p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10" name="Google Shape;910;p64"/>
          <p:cNvSpPr txBox="1"/>
          <p:nvPr>
            <p:ph idx="2" type="sldNum"/>
          </p:nvPr>
        </p:nvSpPr>
        <p:spPr>
          <a:xfrm>
            <a:off x="234375" y="63219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911" name="Google Shape;911;p64"/>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912" name="Shape 912"/>
        <p:cNvGrpSpPr/>
        <p:nvPr/>
      </p:nvGrpSpPr>
      <p:grpSpPr>
        <a:xfrm>
          <a:off x="0" y="0"/>
          <a:ext cx="0" cy="0"/>
          <a:chOff x="0" y="0"/>
          <a:chExt cx="0" cy="0"/>
        </a:xfrm>
      </p:grpSpPr>
      <p:pic>
        <p:nvPicPr>
          <p:cNvPr id="913" name="Google Shape;913;p65"/>
          <p:cNvPicPr preferRelativeResize="0"/>
          <p:nvPr/>
        </p:nvPicPr>
        <p:blipFill>
          <a:blip r:embed="rId3">
            <a:alphaModFix/>
          </a:blip>
          <a:stretch>
            <a:fillRect/>
          </a:stretch>
        </p:blipFill>
        <p:spPr>
          <a:xfrm>
            <a:off x="872058" y="0"/>
            <a:ext cx="3653358" cy="6857999"/>
          </a:xfrm>
          <a:prstGeom prst="rect">
            <a:avLst/>
          </a:prstGeom>
          <a:noFill/>
          <a:ln>
            <a:noFill/>
          </a:ln>
        </p:spPr>
      </p:pic>
      <p:sp>
        <p:nvSpPr>
          <p:cNvPr id="914" name="Google Shape;914;p65"/>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915" name="Google Shape;915;p6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16" name="Google Shape;916;p6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917" name="Google Shape;917;p65"/>
          <p:cNvPicPr preferRelativeResize="0"/>
          <p:nvPr/>
        </p:nvPicPr>
        <p:blipFill>
          <a:blip r:embed="rId4">
            <a:alphaModFix/>
          </a:blip>
          <a:stretch>
            <a:fillRect/>
          </a:stretch>
        </p:blipFill>
        <p:spPr>
          <a:xfrm>
            <a:off x="10711279" y="6312505"/>
            <a:ext cx="975850" cy="229612"/>
          </a:xfrm>
          <a:prstGeom prst="rect">
            <a:avLst/>
          </a:prstGeom>
          <a:noFill/>
          <a:ln>
            <a:noFill/>
          </a:ln>
        </p:spPr>
      </p:pic>
      <p:sp>
        <p:nvSpPr>
          <p:cNvPr id="918" name="Google Shape;918;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1">
  <p:cSld name="CUSTOM_3_1_1_1">
    <p:bg>
      <p:bgPr>
        <a:blipFill>
          <a:blip r:embed="rId2">
            <a:alphaModFix/>
          </a:blip>
          <a:stretch>
            <a:fillRect/>
          </a:stretch>
        </a:blipFill>
      </p:bgPr>
    </p:bg>
    <p:spTree>
      <p:nvGrpSpPr>
        <p:cNvPr id="919" name="Shape 919"/>
        <p:cNvGrpSpPr/>
        <p:nvPr/>
      </p:nvGrpSpPr>
      <p:grpSpPr>
        <a:xfrm>
          <a:off x="0" y="0"/>
          <a:ext cx="0" cy="0"/>
          <a:chOff x="0" y="0"/>
          <a:chExt cx="0" cy="0"/>
        </a:xfrm>
      </p:grpSpPr>
      <p:sp>
        <p:nvSpPr>
          <p:cNvPr id="920" name="Google Shape;920;p66"/>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921" name="Google Shape;921;p6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22" name="Google Shape;922;p6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923" name="Google Shape;923;p66"/>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924" name="Google Shape;924;p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925" name="Google Shape;925;p66"/>
          <p:cNvPicPr preferRelativeResize="0"/>
          <p:nvPr/>
        </p:nvPicPr>
        <p:blipFill>
          <a:blip r:embed="rId4">
            <a:alphaModFix/>
          </a:blip>
          <a:stretch>
            <a:fillRect/>
          </a:stretch>
        </p:blipFill>
        <p:spPr>
          <a:xfrm>
            <a:off x="872046" y="0"/>
            <a:ext cx="3653358" cy="6857999"/>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bg>
      <p:bgPr>
        <a:solidFill>
          <a:srgbClr val="353535"/>
        </a:solidFill>
      </p:bgPr>
    </p:bg>
    <p:spTree>
      <p:nvGrpSpPr>
        <p:cNvPr id="926" name="Shape 926"/>
        <p:cNvGrpSpPr/>
        <p:nvPr/>
      </p:nvGrpSpPr>
      <p:grpSpPr>
        <a:xfrm>
          <a:off x="0" y="0"/>
          <a:ext cx="0" cy="0"/>
          <a:chOff x="0" y="0"/>
          <a:chExt cx="0" cy="0"/>
        </a:xfrm>
      </p:grpSpPr>
      <p:sp>
        <p:nvSpPr>
          <p:cNvPr id="927" name="Google Shape;927;p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928" name="Google Shape;928;p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29" name="Google Shape;929;p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30" name="Google Shape;930;p6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31" name="Google Shape;931;p6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defRPr>
            </a:lvl2pPr>
            <a:lvl3pPr lvl="2" rtl="0" algn="ctr">
              <a:lnSpc>
                <a:spcPct val="130000"/>
              </a:lnSpc>
              <a:spcBef>
                <a:spcPts val="0"/>
              </a:spcBef>
              <a:spcAft>
                <a:spcPts val="0"/>
              </a:spcAft>
              <a:buNone/>
              <a:defRPr sz="2600">
                <a:solidFill>
                  <a:srgbClr val="FFFFFF"/>
                </a:solidFill>
              </a:defRPr>
            </a:lvl3pPr>
            <a:lvl4pPr lvl="3" rtl="0" algn="ctr">
              <a:lnSpc>
                <a:spcPct val="130000"/>
              </a:lnSpc>
              <a:spcBef>
                <a:spcPts val="0"/>
              </a:spcBef>
              <a:spcAft>
                <a:spcPts val="0"/>
              </a:spcAft>
              <a:buNone/>
              <a:defRPr sz="2600">
                <a:solidFill>
                  <a:srgbClr val="FFFFFF"/>
                </a:solidFill>
              </a:defRPr>
            </a:lvl4pPr>
            <a:lvl5pPr lvl="4" rtl="0" algn="ctr">
              <a:lnSpc>
                <a:spcPct val="130000"/>
              </a:lnSpc>
              <a:spcBef>
                <a:spcPts val="0"/>
              </a:spcBef>
              <a:spcAft>
                <a:spcPts val="0"/>
              </a:spcAft>
              <a:buNone/>
              <a:defRPr sz="2600">
                <a:solidFill>
                  <a:srgbClr val="FFFFFF"/>
                </a:solidFill>
              </a:defRPr>
            </a:lvl5pPr>
            <a:lvl6pPr lvl="5" rtl="0" algn="ctr">
              <a:lnSpc>
                <a:spcPct val="130000"/>
              </a:lnSpc>
              <a:spcBef>
                <a:spcPts val="0"/>
              </a:spcBef>
              <a:spcAft>
                <a:spcPts val="0"/>
              </a:spcAft>
              <a:buNone/>
              <a:defRPr sz="2600">
                <a:solidFill>
                  <a:srgbClr val="FFFFFF"/>
                </a:solidFill>
              </a:defRPr>
            </a:lvl6pPr>
            <a:lvl7pPr lvl="6" rtl="0" algn="ctr">
              <a:lnSpc>
                <a:spcPct val="130000"/>
              </a:lnSpc>
              <a:spcBef>
                <a:spcPts val="0"/>
              </a:spcBef>
              <a:spcAft>
                <a:spcPts val="0"/>
              </a:spcAft>
              <a:buNone/>
              <a:defRPr sz="2600">
                <a:solidFill>
                  <a:srgbClr val="FFFFFF"/>
                </a:solidFill>
              </a:defRPr>
            </a:lvl7pPr>
            <a:lvl8pPr lvl="7" rtl="0" algn="ctr">
              <a:lnSpc>
                <a:spcPct val="130000"/>
              </a:lnSpc>
              <a:spcBef>
                <a:spcPts val="0"/>
              </a:spcBef>
              <a:spcAft>
                <a:spcPts val="0"/>
              </a:spcAft>
              <a:buNone/>
              <a:defRPr sz="2600">
                <a:solidFill>
                  <a:srgbClr val="FFFFFF"/>
                </a:solidFill>
              </a:defRPr>
            </a:lvl8pPr>
            <a:lvl9pPr lvl="8" rtl="0" algn="ctr">
              <a:lnSpc>
                <a:spcPct val="130000"/>
              </a:lnSpc>
              <a:spcBef>
                <a:spcPts val="0"/>
              </a:spcBef>
              <a:spcAft>
                <a:spcPts val="0"/>
              </a:spcAft>
              <a:buNone/>
              <a:defRPr sz="2600">
                <a:solidFill>
                  <a:srgbClr val="FFFFFF"/>
                </a:solidFill>
              </a:defRPr>
            </a:lvl9pPr>
          </a:lstStyle>
          <a:p/>
        </p:txBody>
      </p:sp>
      <p:sp>
        <p:nvSpPr>
          <p:cNvPr id="932" name="Google Shape;932;p67"/>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933" name="Google Shape;933;p6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34" name="Google Shape;934;p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bg>
      <p:bgPr>
        <a:solidFill>
          <a:srgbClr val="353535"/>
        </a:solidFill>
      </p:bgPr>
    </p:bg>
    <p:spTree>
      <p:nvGrpSpPr>
        <p:cNvPr id="935" name="Shape 935"/>
        <p:cNvGrpSpPr/>
        <p:nvPr/>
      </p:nvGrpSpPr>
      <p:grpSpPr>
        <a:xfrm>
          <a:off x="0" y="0"/>
          <a:ext cx="0" cy="0"/>
          <a:chOff x="0" y="0"/>
          <a:chExt cx="0" cy="0"/>
        </a:xfrm>
      </p:grpSpPr>
      <p:sp>
        <p:nvSpPr>
          <p:cNvPr id="936" name="Google Shape;936;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cxnSp>
        <p:nvCxnSpPr>
          <p:cNvPr id="937" name="Google Shape;937;p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38" name="Google Shape;938;p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39" name="Google Shape;939;p6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40" name="Google Shape;940;p68"/>
          <p:cNvSpPr/>
          <p:nvPr/>
        </p:nvSpPr>
        <p:spPr>
          <a:xfrm>
            <a:off x="3901500" y="2473638"/>
            <a:ext cx="43890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8"/>
          <p:cNvSpPr/>
          <p:nvPr/>
        </p:nvSpPr>
        <p:spPr>
          <a:xfrm>
            <a:off x="7803000" y="2473650"/>
            <a:ext cx="43890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8"/>
          <p:cNvSpPr/>
          <p:nvPr/>
        </p:nvSpPr>
        <p:spPr>
          <a:xfrm>
            <a:off x="0" y="2473650"/>
            <a:ext cx="43890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8"/>
          <p:cNvSpPr/>
          <p:nvPr/>
        </p:nvSpPr>
        <p:spPr>
          <a:xfrm>
            <a:off x="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8"/>
          <p:cNvSpPr/>
          <p:nvPr/>
        </p:nvSpPr>
        <p:spPr>
          <a:xfrm>
            <a:off x="1107150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8"/>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000"/>
              </a:spcBef>
              <a:spcAft>
                <a:spcPts val="0"/>
              </a:spcAft>
              <a:buNone/>
              <a:defRPr>
                <a:solidFill>
                  <a:srgbClr val="FFFFFF"/>
                </a:solidFill>
              </a:defRPr>
            </a:lvl2pPr>
            <a:lvl3pPr lvl="2" rtl="0">
              <a:lnSpc>
                <a:spcPct val="115000"/>
              </a:lnSpc>
              <a:spcBef>
                <a:spcPts val="1000"/>
              </a:spcBef>
              <a:spcAft>
                <a:spcPts val="0"/>
              </a:spcAft>
              <a:buNone/>
              <a:defRPr>
                <a:solidFill>
                  <a:srgbClr val="FFFFFF"/>
                </a:solidFill>
              </a:defRPr>
            </a:lvl3pPr>
            <a:lvl4pPr lvl="3" rtl="0">
              <a:lnSpc>
                <a:spcPct val="115000"/>
              </a:lnSpc>
              <a:spcBef>
                <a:spcPts val="1000"/>
              </a:spcBef>
              <a:spcAft>
                <a:spcPts val="0"/>
              </a:spcAft>
              <a:buNone/>
              <a:defRPr>
                <a:solidFill>
                  <a:srgbClr val="FFFFFF"/>
                </a:solidFill>
              </a:defRPr>
            </a:lvl4pPr>
            <a:lvl5pPr lvl="4" rtl="0">
              <a:lnSpc>
                <a:spcPct val="115000"/>
              </a:lnSpc>
              <a:spcBef>
                <a:spcPts val="1000"/>
              </a:spcBef>
              <a:spcAft>
                <a:spcPts val="0"/>
              </a:spcAft>
              <a:buNone/>
              <a:defRPr>
                <a:solidFill>
                  <a:srgbClr val="FFFFFF"/>
                </a:solidFill>
              </a:defRPr>
            </a:lvl5pPr>
            <a:lvl6pPr lvl="5" rtl="0">
              <a:lnSpc>
                <a:spcPct val="115000"/>
              </a:lnSpc>
              <a:spcBef>
                <a:spcPts val="1000"/>
              </a:spcBef>
              <a:spcAft>
                <a:spcPts val="0"/>
              </a:spcAft>
              <a:buNone/>
              <a:defRPr>
                <a:solidFill>
                  <a:srgbClr val="FFFFFF"/>
                </a:solidFill>
              </a:defRPr>
            </a:lvl6pPr>
            <a:lvl7pPr lvl="6" rtl="0">
              <a:lnSpc>
                <a:spcPct val="115000"/>
              </a:lnSpc>
              <a:spcBef>
                <a:spcPts val="1000"/>
              </a:spcBef>
              <a:spcAft>
                <a:spcPts val="0"/>
              </a:spcAft>
              <a:buNone/>
              <a:defRPr>
                <a:solidFill>
                  <a:srgbClr val="FFFFFF"/>
                </a:solidFill>
              </a:defRPr>
            </a:lvl7pPr>
            <a:lvl8pPr lvl="7" rtl="0">
              <a:lnSpc>
                <a:spcPct val="115000"/>
              </a:lnSpc>
              <a:spcBef>
                <a:spcPts val="1000"/>
              </a:spcBef>
              <a:spcAft>
                <a:spcPts val="0"/>
              </a:spcAft>
              <a:buNone/>
              <a:defRPr>
                <a:solidFill>
                  <a:srgbClr val="FFFFFF"/>
                </a:solidFill>
              </a:defRPr>
            </a:lvl8pPr>
            <a:lvl9pPr lvl="8" rtl="0">
              <a:lnSpc>
                <a:spcPct val="115000"/>
              </a:lnSpc>
              <a:spcBef>
                <a:spcPts val="1000"/>
              </a:spcBef>
              <a:spcAft>
                <a:spcPts val="1000"/>
              </a:spcAft>
              <a:buNone/>
              <a:defRPr>
                <a:solidFill>
                  <a:srgbClr val="FFFFFF"/>
                </a:solidFill>
              </a:defRPr>
            </a:lvl9pPr>
          </a:lstStyle>
          <a:p/>
        </p:txBody>
      </p:sp>
      <p:sp>
        <p:nvSpPr>
          <p:cNvPr id="946" name="Google Shape;946;p68"/>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000"/>
              </a:spcBef>
              <a:spcAft>
                <a:spcPts val="0"/>
              </a:spcAft>
              <a:buNone/>
              <a:defRPr>
                <a:solidFill>
                  <a:srgbClr val="FFFFFF"/>
                </a:solidFill>
              </a:defRPr>
            </a:lvl2pPr>
            <a:lvl3pPr lvl="2" rtl="0">
              <a:lnSpc>
                <a:spcPct val="115000"/>
              </a:lnSpc>
              <a:spcBef>
                <a:spcPts val="1000"/>
              </a:spcBef>
              <a:spcAft>
                <a:spcPts val="0"/>
              </a:spcAft>
              <a:buNone/>
              <a:defRPr>
                <a:solidFill>
                  <a:srgbClr val="FFFFFF"/>
                </a:solidFill>
              </a:defRPr>
            </a:lvl3pPr>
            <a:lvl4pPr lvl="3" rtl="0">
              <a:lnSpc>
                <a:spcPct val="115000"/>
              </a:lnSpc>
              <a:spcBef>
                <a:spcPts val="1000"/>
              </a:spcBef>
              <a:spcAft>
                <a:spcPts val="0"/>
              </a:spcAft>
              <a:buNone/>
              <a:defRPr>
                <a:solidFill>
                  <a:srgbClr val="FFFFFF"/>
                </a:solidFill>
              </a:defRPr>
            </a:lvl4pPr>
            <a:lvl5pPr lvl="4" rtl="0">
              <a:lnSpc>
                <a:spcPct val="115000"/>
              </a:lnSpc>
              <a:spcBef>
                <a:spcPts val="1000"/>
              </a:spcBef>
              <a:spcAft>
                <a:spcPts val="0"/>
              </a:spcAft>
              <a:buNone/>
              <a:defRPr>
                <a:solidFill>
                  <a:srgbClr val="FFFFFF"/>
                </a:solidFill>
              </a:defRPr>
            </a:lvl5pPr>
            <a:lvl6pPr lvl="5" rtl="0">
              <a:lnSpc>
                <a:spcPct val="115000"/>
              </a:lnSpc>
              <a:spcBef>
                <a:spcPts val="1000"/>
              </a:spcBef>
              <a:spcAft>
                <a:spcPts val="0"/>
              </a:spcAft>
              <a:buNone/>
              <a:defRPr>
                <a:solidFill>
                  <a:srgbClr val="FFFFFF"/>
                </a:solidFill>
              </a:defRPr>
            </a:lvl6pPr>
            <a:lvl7pPr lvl="6" rtl="0">
              <a:lnSpc>
                <a:spcPct val="115000"/>
              </a:lnSpc>
              <a:spcBef>
                <a:spcPts val="1000"/>
              </a:spcBef>
              <a:spcAft>
                <a:spcPts val="0"/>
              </a:spcAft>
              <a:buNone/>
              <a:defRPr>
                <a:solidFill>
                  <a:srgbClr val="FFFFFF"/>
                </a:solidFill>
              </a:defRPr>
            </a:lvl7pPr>
            <a:lvl8pPr lvl="7" rtl="0">
              <a:lnSpc>
                <a:spcPct val="115000"/>
              </a:lnSpc>
              <a:spcBef>
                <a:spcPts val="1000"/>
              </a:spcBef>
              <a:spcAft>
                <a:spcPts val="0"/>
              </a:spcAft>
              <a:buNone/>
              <a:defRPr>
                <a:solidFill>
                  <a:srgbClr val="FFFFFF"/>
                </a:solidFill>
              </a:defRPr>
            </a:lvl8pPr>
            <a:lvl9pPr lvl="8" rtl="0">
              <a:lnSpc>
                <a:spcPct val="115000"/>
              </a:lnSpc>
              <a:spcBef>
                <a:spcPts val="1000"/>
              </a:spcBef>
              <a:spcAft>
                <a:spcPts val="1000"/>
              </a:spcAft>
              <a:buNone/>
              <a:defRPr>
                <a:solidFill>
                  <a:srgbClr val="FFFFFF"/>
                </a:solidFill>
              </a:defRPr>
            </a:lvl9pPr>
          </a:lstStyle>
          <a:p/>
        </p:txBody>
      </p:sp>
      <p:sp>
        <p:nvSpPr>
          <p:cNvPr id="947" name="Google Shape;947;p68"/>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000"/>
              </a:spcBef>
              <a:spcAft>
                <a:spcPts val="0"/>
              </a:spcAft>
              <a:buNone/>
              <a:defRPr>
                <a:solidFill>
                  <a:srgbClr val="FFFFFF"/>
                </a:solidFill>
              </a:defRPr>
            </a:lvl2pPr>
            <a:lvl3pPr lvl="2" rtl="0">
              <a:lnSpc>
                <a:spcPct val="115000"/>
              </a:lnSpc>
              <a:spcBef>
                <a:spcPts val="1000"/>
              </a:spcBef>
              <a:spcAft>
                <a:spcPts val="0"/>
              </a:spcAft>
              <a:buNone/>
              <a:defRPr>
                <a:solidFill>
                  <a:srgbClr val="FFFFFF"/>
                </a:solidFill>
              </a:defRPr>
            </a:lvl3pPr>
            <a:lvl4pPr lvl="3" rtl="0">
              <a:lnSpc>
                <a:spcPct val="115000"/>
              </a:lnSpc>
              <a:spcBef>
                <a:spcPts val="1000"/>
              </a:spcBef>
              <a:spcAft>
                <a:spcPts val="0"/>
              </a:spcAft>
              <a:buNone/>
              <a:defRPr>
                <a:solidFill>
                  <a:srgbClr val="FFFFFF"/>
                </a:solidFill>
              </a:defRPr>
            </a:lvl4pPr>
            <a:lvl5pPr lvl="4" rtl="0">
              <a:lnSpc>
                <a:spcPct val="115000"/>
              </a:lnSpc>
              <a:spcBef>
                <a:spcPts val="1000"/>
              </a:spcBef>
              <a:spcAft>
                <a:spcPts val="0"/>
              </a:spcAft>
              <a:buNone/>
              <a:defRPr>
                <a:solidFill>
                  <a:srgbClr val="FFFFFF"/>
                </a:solidFill>
              </a:defRPr>
            </a:lvl5pPr>
            <a:lvl6pPr lvl="5" rtl="0">
              <a:lnSpc>
                <a:spcPct val="115000"/>
              </a:lnSpc>
              <a:spcBef>
                <a:spcPts val="1000"/>
              </a:spcBef>
              <a:spcAft>
                <a:spcPts val="0"/>
              </a:spcAft>
              <a:buNone/>
              <a:defRPr>
                <a:solidFill>
                  <a:srgbClr val="FFFFFF"/>
                </a:solidFill>
              </a:defRPr>
            </a:lvl6pPr>
            <a:lvl7pPr lvl="6" rtl="0">
              <a:lnSpc>
                <a:spcPct val="115000"/>
              </a:lnSpc>
              <a:spcBef>
                <a:spcPts val="1000"/>
              </a:spcBef>
              <a:spcAft>
                <a:spcPts val="0"/>
              </a:spcAft>
              <a:buNone/>
              <a:defRPr>
                <a:solidFill>
                  <a:srgbClr val="FFFFFF"/>
                </a:solidFill>
              </a:defRPr>
            </a:lvl7pPr>
            <a:lvl8pPr lvl="7" rtl="0">
              <a:lnSpc>
                <a:spcPct val="115000"/>
              </a:lnSpc>
              <a:spcBef>
                <a:spcPts val="1000"/>
              </a:spcBef>
              <a:spcAft>
                <a:spcPts val="0"/>
              </a:spcAft>
              <a:buNone/>
              <a:defRPr>
                <a:solidFill>
                  <a:srgbClr val="FFFFFF"/>
                </a:solidFill>
              </a:defRPr>
            </a:lvl8pPr>
            <a:lvl9pPr lvl="8" rtl="0">
              <a:lnSpc>
                <a:spcPct val="115000"/>
              </a:lnSpc>
              <a:spcBef>
                <a:spcPts val="1000"/>
              </a:spcBef>
              <a:spcAft>
                <a:spcPts val="1000"/>
              </a:spcAft>
              <a:buNone/>
              <a:defRPr>
                <a:solidFill>
                  <a:srgbClr val="FFFFFF"/>
                </a:solidFill>
              </a:defRPr>
            </a:lvl9pPr>
          </a:lstStyle>
          <a:p/>
        </p:txBody>
      </p:sp>
      <p:sp>
        <p:nvSpPr>
          <p:cNvPr id="948" name="Google Shape;948;p6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949" name="Google Shape;949;p68"/>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950" name="Google Shape;950;p6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51" name="Google Shape;951;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bg>
      <p:bgPr>
        <a:solidFill>
          <a:srgbClr val="353535"/>
        </a:solidFill>
      </p:bgPr>
    </p:bg>
    <p:spTree>
      <p:nvGrpSpPr>
        <p:cNvPr id="952" name="Shape 952"/>
        <p:cNvGrpSpPr/>
        <p:nvPr/>
      </p:nvGrpSpPr>
      <p:grpSpPr>
        <a:xfrm>
          <a:off x="0" y="0"/>
          <a:ext cx="0" cy="0"/>
          <a:chOff x="0" y="0"/>
          <a:chExt cx="0" cy="0"/>
        </a:xfrm>
      </p:grpSpPr>
      <p:sp>
        <p:nvSpPr>
          <p:cNvPr id="953" name="Google Shape;953;p69"/>
          <p:cNvSpPr/>
          <p:nvPr/>
        </p:nvSpPr>
        <p:spPr>
          <a:xfrm>
            <a:off x="0" y="2473650"/>
            <a:ext cx="63282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 name="Google Shape;954;p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55" name="Google Shape;955;p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56" name="Google Shape;956;p6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57" name="Google Shape;957;p69"/>
          <p:cNvSpPr/>
          <p:nvPr/>
        </p:nvSpPr>
        <p:spPr>
          <a:xfrm>
            <a:off x="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9"/>
          <p:cNvSpPr/>
          <p:nvPr/>
        </p:nvSpPr>
        <p:spPr>
          <a:xfrm>
            <a:off x="1107150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9"/>
          <p:cNvSpPr/>
          <p:nvPr/>
        </p:nvSpPr>
        <p:spPr>
          <a:xfrm>
            <a:off x="5863800" y="2473650"/>
            <a:ext cx="63282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9"/>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000"/>
              </a:spcBef>
              <a:spcAft>
                <a:spcPts val="0"/>
              </a:spcAft>
              <a:buNone/>
              <a:defRPr>
                <a:solidFill>
                  <a:srgbClr val="FFFFFF"/>
                </a:solidFill>
              </a:defRPr>
            </a:lvl2pPr>
            <a:lvl3pPr lvl="2" rtl="0">
              <a:lnSpc>
                <a:spcPct val="115000"/>
              </a:lnSpc>
              <a:spcBef>
                <a:spcPts val="1000"/>
              </a:spcBef>
              <a:spcAft>
                <a:spcPts val="0"/>
              </a:spcAft>
              <a:buNone/>
              <a:defRPr>
                <a:solidFill>
                  <a:srgbClr val="FFFFFF"/>
                </a:solidFill>
              </a:defRPr>
            </a:lvl3pPr>
            <a:lvl4pPr lvl="3" rtl="0">
              <a:lnSpc>
                <a:spcPct val="115000"/>
              </a:lnSpc>
              <a:spcBef>
                <a:spcPts val="1000"/>
              </a:spcBef>
              <a:spcAft>
                <a:spcPts val="0"/>
              </a:spcAft>
              <a:buNone/>
              <a:defRPr>
                <a:solidFill>
                  <a:srgbClr val="FFFFFF"/>
                </a:solidFill>
              </a:defRPr>
            </a:lvl4pPr>
            <a:lvl5pPr lvl="4" rtl="0">
              <a:lnSpc>
                <a:spcPct val="115000"/>
              </a:lnSpc>
              <a:spcBef>
                <a:spcPts val="1000"/>
              </a:spcBef>
              <a:spcAft>
                <a:spcPts val="0"/>
              </a:spcAft>
              <a:buNone/>
              <a:defRPr>
                <a:solidFill>
                  <a:srgbClr val="FFFFFF"/>
                </a:solidFill>
              </a:defRPr>
            </a:lvl5pPr>
            <a:lvl6pPr lvl="5" rtl="0">
              <a:lnSpc>
                <a:spcPct val="115000"/>
              </a:lnSpc>
              <a:spcBef>
                <a:spcPts val="1000"/>
              </a:spcBef>
              <a:spcAft>
                <a:spcPts val="0"/>
              </a:spcAft>
              <a:buNone/>
              <a:defRPr>
                <a:solidFill>
                  <a:srgbClr val="FFFFFF"/>
                </a:solidFill>
              </a:defRPr>
            </a:lvl6pPr>
            <a:lvl7pPr lvl="6" rtl="0">
              <a:lnSpc>
                <a:spcPct val="115000"/>
              </a:lnSpc>
              <a:spcBef>
                <a:spcPts val="1000"/>
              </a:spcBef>
              <a:spcAft>
                <a:spcPts val="0"/>
              </a:spcAft>
              <a:buNone/>
              <a:defRPr>
                <a:solidFill>
                  <a:srgbClr val="FFFFFF"/>
                </a:solidFill>
              </a:defRPr>
            </a:lvl7pPr>
            <a:lvl8pPr lvl="7" rtl="0">
              <a:lnSpc>
                <a:spcPct val="115000"/>
              </a:lnSpc>
              <a:spcBef>
                <a:spcPts val="1000"/>
              </a:spcBef>
              <a:spcAft>
                <a:spcPts val="0"/>
              </a:spcAft>
              <a:buNone/>
              <a:defRPr>
                <a:solidFill>
                  <a:srgbClr val="FFFFFF"/>
                </a:solidFill>
              </a:defRPr>
            </a:lvl8pPr>
            <a:lvl9pPr lvl="8" rtl="0">
              <a:lnSpc>
                <a:spcPct val="115000"/>
              </a:lnSpc>
              <a:spcBef>
                <a:spcPts val="1000"/>
              </a:spcBef>
              <a:spcAft>
                <a:spcPts val="1000"/>
              </a:spcAft>
              <a:buNone/>
              <a:defRPr>
                <a:solidFill>
                  <a:srgbClr val="FFFFFF"/>
                </a:solidFill>
              </a:defRPr>
            </a:lvl9pPr>
          </a:lstStyle>
          <a:p/>
        </p:txBody>
      </p:sp>
      <p:sp>
        <p:nvSpPr>
          <p:cNvPr id="961" name="Google Shape;961;p6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62" name="Google Shape;962;p6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963" name="Google Shape;963;p69"/>
          <p:cNvSpPr txBox="1"/>
          <p:nvPr>
            <p:ph idx="4"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000"/>
              </a:spcBef>
              <a:spcAft>
                <a:spcPts val="0"/>
              </a:spcAft>
              <a:buNone/>
              <a:defRPr>
                <a:solidFill>
                  <a:srgbClr val="FFFFFF"/>
                </a:solidFill>
              </a:defRPr>
            </a:lvl2pPr>
            <a:lvl3pPr lvl="2" rtl="0">
              <a:lnSpc>
                <a:spcPct val="115000"/>
              </a:lnSpc>
              <a:spcBef>
                <a:spcPts val="1000"/>
              </a:spcBef>
              <a:spcAft>
                <a:spcPts val="0"/>
              </a:spcAft>
              <a:buNone/>
              <a:defRPr>
                <a:solidFill>
                  <a:srgbClr val="FFFFFF"/>
                </a:solidFill>
              </a:defRPr>
            </a:lvl3pPr>
            <a:lvl4pPr lvl="3" rtl="0">
              <a:lnSpc>
                <a:spcPct val="115000"/>
              </a:lnSpc>
              <a:spcBef>
                <a:spcPts val="1000"/>
              </a:spcBef>
              <a:spcAft>
                <a:spcPts val="0"/>
              </a:spcAft>
              <a:buNone/>
              <a:defRPr>
                <a:solidFill>
                  <a:srgbClr val="FFFFFF"/>
                </a:solidFill>
              </a:defRPr>
            </a:lvl4pPr>
            <a:lvl5pPr lvl="4" rtl="0">
              <a:lnSpc>
                <a:spcPct val="115000"/>
              </a:lnSpc>
              <a:spcBef>
                <a:spcPts val="1000"/>
              </a:spcBef>
              <a:spcAft>
                <a:spcPts val="0"/>
              </a:spcAft>
              <a:buNone/>
              <a:defRPr>
                <a:solidFill>
                  <a:srgbClr val="FFFFFF"/>
                </a:solidFill>
              </a:defRPr>
            </a:lvl5pPr>
            <a:lvl6pPr lvl="5" rtl="0">
              <a:lnSpc>
                <a:spcPct val="115000"/>
              </a:lnSpc>
              <a:spcBef>
                <a:spcPts val="1000"/>
              </a:spcBef>
              <a:spcAft>
                <a:spcPts val="0"/>
              </a:spcAft>
              <a:buNone/>
              <a:defRPr>
                <a:solidFill>
                  <a:srgbClr val="FFFFFF"/>
                </a:solidFill>
              </a:defRPr>
            </a:lvl6pPr>
            <a:lvl7pPr lvl="6" rtl="0">
              <a:lnSpc>
                <a:spcPct val="115000"/>
              </a:lnSpc>
              <a:spcBef>
                <a:spcPts val="1000"/>
              </a:spcBef>
              <a:spcAft>
                <a:spcPts val="0"/>
              </a:spcAft>
              <a:buNone/>
              <a:defRPr>
                <a:solidFill>
                  <a:srgbClr val="FFFFFF"/>
                </a:solidFill>
              </a:defRPr>
            </a:lvl7pPr>
            <a:lvl8pPr lvl="7" rtl="0">
              <a:lnSpc>
                <a:spcPct val="115000"/>
              </a:lnSpc>
              <a:spcBef>
                <a:spcPts val="1000"/>
              </a:spcBef>
              <a:spcAft>
                <a:spcPts val="0"/>
              </a:spcAft>
              <a:buNone/>
              <a:defRPr>
                <a:solidFill>
                  <a:srgbClr val="FFFFFF"/>
                </a:solidFill>
              </a:defRPr>
            </a:lvl8pPr>
            <a:lvl9pPr lvl="8" rtl="0">
              <a:lnSpc>
                <a:spcPct val="115000"/>
              </a:lnSpc>
              <a:spcBef>
                <a:spcPts val="1000"/>
              </a:spcBef>
              <a:spcAft>
                <a:spcPts val="1000"/>
              </a:spcAft>
              <a:buNone/>
              <a:defRPr>
                <a:solidFill>
                  <a:srgbClr val="FFFFFF"/>
                </a:solidFill>
              </a:defRPr>
            </a:lvl9pPr>
          </a:lstStyle>
          <a:p/>
        </p:txBody>
      </p:sp>
      <p:pic>
        <p:nvPicPr>
          <p:cNvPr id="964" name="Google Shape;964;p6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65" name="Google Shape;965;p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66" name="Google Shape;966;p69"/>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bg>
      <p:bgPr>
        <a:solidFill>
          <a:srgbClr val="353535"/>
        </a:solidFill>
      </p:bgPr>
    </p:bg>
    <p:spTree>
      <p:nvGrpSpPr>
        <p:cNvPr id="967" name="Shape 967"/>
        <p:cNvGrpSpPr/>
        <p:nvPr/>
      </p:nvGrpSpPr>
      <p:grpSpPr>
        <a:xfrm>
          <a:off x="0" y="0"/>
          <a:ext cx="0" cy="0"/>
          <a:chOff x="0" y="0"/>
          <a:chExt cx="0" cy="0"/>
        </a:xfrm>
      </p:grpSpPr>
      <p:cxnSp>
        <p:nvCxnSpPr>
          <p:cNvPr id="968" name="Google Shape;968;p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69" name="Google Shape;969;p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70" name="Google Shape;970;p7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pic>
        <p:nvPicPr>
          <p:cNvPr id="971" name="Google Shape;971;p70"/>
          <p:cNvPicPr preferRelativeResize="0"/>
          <p:nvPr/>
        </p:nvPicPr>
        <p:blipFill rotWithShape="1">
          <a:blip r:embed="rId2">
            <a:alphaModFix/>
          </a:blip>
          <a:srcRect b="0" l="0" r="0" t="0"/>
          <a:stretch/>
        </p:blipFill>
        <p:spPr>
          <a:xfrm>
            <a:off x="1743525" y="2296425"/>
            <a:ext cx="8704948" cy="3247250"/>
          </a:xfrm>
          <a:prstGeom prst="rect">
            <a:avLst/>
          </a:prstGeom>
          <a:noFill/>
          <a:ln>
            <a:noFill/>
          </a:ln>
        </p:spPr>
      </p:pic>
      <p:sp>
        <p:nvSpPr>
          <p:cNvPr id="972" name="Google Shape;972;p70"/>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973" name="Google Shape;973;p70"/>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974" name="Google Shape;974;p70"/>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975" name="Google Shape;975;p70"/>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76" name="Google Shape;976;p7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977" name="Google Shape;977;p70"/>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978" name="Google Shape;978;p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79" name="Google Shape;979;p70"/>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bg>
      <p:bgPr>
        <a:solidFill>
          <a:srgbClr val="353535"/>
        </a:solidFill>
      </p:bgPr>
    </p:bg>
    <p:spTree>
      <p:nvGrpSpPr>
        <p:cNvPr id="980" name="Shape 980"/>
        <p:cNvGrpSpPr/>
        <p:nvPr/>
      </p:nvGrpSpPr>
      <p:grpSpPr>
        <a:xfrm>
          <a:off x="0" y="0"/>
          <a:ext cx="0" cy="0"/>
          <a:chOff x="0" y="0"/>
          <a:chExt cx="0" cy="0"/>
        </a:xfrm>
      </p:grpSpPr>
      <p:sp>
        <p:nvSpPr>
          <p:cNvPr id="981" name="Google Shape;981;p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cxnSp>
        <p:nvCxnSpPr>
          <p:cNvPr id="982" name="Google Shape;982;p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83" name="Google Shape;983;p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84" name="Google Shape;984;p7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pic>
        <p:nvPicPr>
          <p:cNvPr id="985" name="Google Shape;985;p71"/>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86" name="Google Shape;986;p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1">
  <p:cSld name="CUSTOM_5">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id="83" name="Google Shape;83;p8"/>
          <p:cNvPicPr preferRelativeResize="0"/>
          <p:nvPr/>
        </p:nvPicPr>
        <p:blipFill>
          <a:blip r:embed="rId3">
            <a:alphaModFix/>
          </a:blip>
          <a:stretch>
            <a:fillRect/>
          </a:stretch>
        </p:blipFill>
        <p:spPr>
          <a:xfrm>
            <a:off x="872046" y="0"/>
            <a:ext cx="3653358" cy="6857999"/>
          </a:xfrm>
          <a:prstGeom prst="rect">
            <a:avLst/>
          </a:prstGeom>
          <a:noFill/>
          <a:ln>
            <a:noFill/>
          </a:ln>
        </p:spPr>
      </p:pic>
      <p:sp>
        <p:nvSpPr>
          <p:cNvPr id="84" name="Google Shape;84;p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8"/>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86" name="Google Shape;86;p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7" name="Google Shape;87;p8"/>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88" name="Google Shape;88;p8"/>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89" name="Google Shape;89;p8"/>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90" name="Google Shape;90;p8"/>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91" name="Google Shape;91;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bg>
      <p:bgPr>
        <a:solidFill>
          <a:srgbClr val="353535"/>
        </a:solidFill>
      </p:bgPr>
    </p:bg>
    <p:spTree>
      <p:nvGrpSpPr>
        <p:cNvPr id="987" name="Shape 987"/>
        <p:cNvGrpSpPr/>
        <p:nvPr/>
      </p:nvGrpSpPr>
      <p:grpSpPr>
        <a:xfrm>
          <a:off x="0" y="0"/>
          <a:ext cx="0" cy="0"/>
          <a:chOff x="0" y="0"/>
          <a:chExt cx="0" cy="0"/>
        </a:xfrm>
      </p:grpSpPr>
      <p:sp>
        <p:nvSpPr>
          <p:cNvPr id="988" name="Google Shape;988;p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89" name="Google Shape;989;p7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cxnSp>
        <p:nvCxnSpPr>
          <p:cNvPr id="990" name="Google Shape;990;p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91" name="Google Shape;991;p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92" name="Google Shape;992;p7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93" name="Google Shape;993;p72"/>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pic>
        <p:nvPicPr>
          <p:cNvPr id="994" name="Google Shape;994;p7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95" name="Google Shape;995;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96" name="Google Shape;996;p7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bg>
      <p:bgPr>
        <a:solidFill>
          <a:srgbClr val="353535"/>
        </a:solidFill>
      </p:bgPr>
    </p:bg>
    <p:spTree>
      <p:nvGrpSpPr>
        <p:cNvPr id="997" name="Shape 997"/>
        <p:cNvGrpSpPr/>
        <p:nvPr/>
      </p:nvGrpSpPr>
      <p:grpSpPr>
        <a:xfrm>
          <a:off x="0" y="0"/>
          <a:ext cx="0" cy="0"/>
          <a:chOff x="0" y="0"/>
          <a:chExt cx="0" cy="0"/>
        </a:xfrm>
      </p:grpSpPr>
      <p:cxnSp>
        <p:nvCxnSpPr>
          <p:cNvPr id="998" name="Google Shape;998;p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99" name="Google Shape;999;p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00" name="Google Shape;1000;p7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001" name="Google Shape;1001;p7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002" name="Google Shape;1002;p7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003" name="Google Shape;1003;p73"/>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pic>
        <p:nvPicPr>
          <p:cNvPr id="1004" name="Google Shape;1004;p7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05" name="Google Shape;1005;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bg>
      <p:bgPr>
        <a:solidFill>
          <a:srgbClr val="353535"/>
        </a:solidFill>
      </p:bgPr>
    </p:bg>
    <p:spTree>
      <p:nvGrpSpPr>
        <p:cNvPr id="1006" name="Shape 1006"/>
        <p:cNvGrpSpPr/>
        <p:nvPr/>
      </p:nvGrpSpPr>
      <p:grpSpPr>
        <a:xfrm>
          <a:off x="0" y="0"/>
          <a:ext cx="0" cy="0"/>
          <a:chOff x="0" y="0"/>
          <a:chExt cx="0" cy="0"/>
        </a:xfrm>
      </p:grpSpPr>
      <p:sp>
        <p:nvSpPr>
          <p:cNvPr id="1007" name="Google Shape;1007;p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1008" name="Google Shape;1008;p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09" name="Google Shape;1009;p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10" name="Google Shape;1010;p7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011" name="Google Shape;1011;p74"/>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pic>
        <p:nvPicPr>
          <p:cNvPr id="1012" name="Google Shape;1012;p7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13" name="Google Shape;1013;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bg>
      <p:bgPr>
        <a:solidFill>
          <a:srgbClr val="353535"/>
        </a:solidFill>
      </p:bgPr>
    </p:bg>
    <p:spTree>
      <p:nvGrpSpPr>
        <p:cNvPr id="1014" name="Shape 1014"/>
        <p:cNvGrpSpPr/>
        <p:nvPr/>
      </p:nvGrpSpPr>
      <p:grpSpPr>
        <a:xfrm>
          <a:off x="0" y="0"/>
          <a:ext cx="0" cy="0"/>
          <a:chOff x="0" y="0"/>
          <a:chExt cx="0" cy="0"/>
        </a:xfrm>
      </p:grpSpPr>
      <p:cxnSp>
        <p:nvCxnSpPr>
          <p:cNvPr id="1015" name="Google Shape;1015;p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16" name="Google Shape;1016;p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17" name="Google Shape;1017;p7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018" name="Google Shape;1018;p75"/>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sp>
        <p:nvSpPr>
          <p:cNvPr id="1019" name="Google Shape;1019;p75"/>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sp>
        <p:nvSpPr>
          <p:cNvPr id="1020" name="Google Shape;1020;p7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021" name="Google Shape;1021;p7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022" name="Google Shape;1022;p7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23" name="Google Shape;1023;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024" name="Google Shape;1024;p75"/>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bg>
      <p:bgPr>
        <a:solidFill>
          <a:srgbClr val="353535"/>
        </a:solidFill>
      </p:bgPr>
    </p:bg>
    <p:spTree>
      <p:nvGrpSpPr>
        <p:cNvPr id="1025" name="Shape 1025"/>
        <p:cNvGrpSpPr/>
        <p:nvPr/>
      </p:nvGrpSpPr>
      <p:grpSpPr>
        <a:xfrm>
          <a:off x="0" y="0"/>
          <a:ext cx="0" cy="0"/>
          <a:chOff x="0" y="0"/>
          <a:chExt cx="0" cy="0"/>
        </a:xfrm>
      </p:grpSpPr>
      <p:cxnSp>
        <p:nvCxnSpPr>
          <p:cNvPr id="1026" name="Google Shape;1026;p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27" name="Google Shape;1027;p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28" name="Google Shape;1028;p7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029" name="Google Shape;1029;p76"/>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sp>
        <p:nvSpPr>
          <p:cNvPr id="1030" name="Google Shape;1030;p7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031" name="Google Shape;1031;p7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032" name="Google Shape;1032;p76"/>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33" name="Google Shape;1033;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034" name="Google Shape;1034;p7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bg>
      <p:bgPr>
        <a:solidFill>
          <a:srgbClr val="353535"/>
        </a:solidFill>
      </p:bgPr>
    </p:bg>
    <p:spTree>
      <p:nvGrpSpPr>
        <p:cNvPr id="1035" name="Shape 1035"/>
        <p:cNvGrpSpPr/>
        <p:nvPr/>
      </p:nvGrpSpPr>
      <p:grpSpPr>
        <a:xfrm>
          <a:off x="0" y="0"/>
          <a:ext cx="0" cy="0"/>
          <a:chOff x="0" y="0"/>
          <a:chExt cx="0" cy="0"/>
        </a:xfrm>
      </p:grpSpPr>
      <p:sp>
        <p:nvSpPr>
          <p:cNvPr id="1036" name="Google Shape;1036;p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1037" name="Google Shape;1037;p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38" name="Google Shape;1038;p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39" name="Google Shape;1039;p7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040" name="Google Shape;1040;p77"/>
          <p:cNvCxnSpPr/>
          <p:nvPr/>
        </p:nvCxnSpPr>
        <p:spPr>
          <a:xfrm>
            <a:off x="4146414" y="-7350"/>
            <a:ext cx="0" cy="6872700"/>
          </a:xfrm>
          <a:prstGeom prst="straightConnector1">
            <a:avLst/>
          </a:prstGeom>
          <a:noFill/>
          <a:ln cap="flat" cmpd="sng" w="28575">
            <a:solidFill>
              <a:srgbClr val="FFFFFF"/>
            </a:solidFill>
            <a:prstDash val="solid"/>
            <a:round/>
            <a:headEnd len="med" w="med" type="none"/>
            <a:tailEnd len="med" w="med" type="none"/>
          </a:ln>
        </p:spPr>
      </p:cxnSp>
      <p:sp>
        <p:nvSpPr>
          <p:cNvPr id="1041" name="Google Shape;1041;p77"/>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042" name="Google Shape;1042;p77"/>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9pPr>
          </a:lstStyle>
          <a:p/>
        </p:txBody>
      </p:sp>
      <p:sp>
        <p:nvSpPr>
          <p:cNvPr id="1043" name="Google Shape;1043;p77"/>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0"/>
              </a:spcBef>
              <a:spcAft>
                <a:spcPts val="0"/>
              </a:spcAft>
              <a:buNone/>
              <a:defRPr sz="1400">
                <a:solidFill>
                  <a:srgbClr val="FFFFFF"/>
                </a:solidFill>
              </a:defRPr>
            </a:lvl2pPr>
            <a:lvl3pPr lvl="2" rtl="0" algn="ctr">
              <a:spcBef>
                <a:spcPts val="0"/>
              </a:spcBef>
              <a:spcAft>
                <a:spcPts val="0"/>
              </a:spcAft>
              <a:buNone/>
              <a:defRPr sz="1400">
                <a:solidFill>
                  <a:srgbClr val="FFFFFF"/>
                </a:solidFill>
              </a:defRPr>
            </a:lvl3pPr>
            <a:lvl4pPr lvl="3" rtl="0" algn="ctr">
              <a:spcBef>
                <a:spcPts val="0"/>
              </a:spcBef>
              <a:spcAft>
                <a:spcPts val="0"/>
              </a:spcAft>
              <a:buNone/>
              <a:defRPr sz="1400">
                <a:solidFill>
                  <a:srgbClr val="FFFFFF"/>
                </a:solidFill>
              </a:defRPr>
            </a:lvl4pPr>
            <a:lvl5pPr lvl="4" rtl="0" algn="ctr">
              <a:spcBef>
                <a:spcPts val="0"/>
              </a:spcBef>
              <a:spcAft>
                <a:spcPts val="0"/>
              </a:spcAft>
              <a:buNone/>
              <a:defRPr sz="1400">
                <a:solidFill>
                  <a:srgbClr val="FFFFFF"/>
                </a:solidFill>
              </a:defRPr>
            </a:lvl5pPr>
            <a:lvl6pPr lvl="5" rtl="0" algn="ctr">
              <a:spcBef>
                <a:spcPts val="0"/>
              </a:spcBef>
              <a:spcAft>
                <a:spcPts val="0"/>
              </a:spcAft>
              <a:buNone/>
              <a:defRPr sz="1400">
                <a:solidFill>
                  <a:srgbClr val="FFFFFF"/>
                </a:solidFill>
              </a:defRPr>
            </a:lvl6pPr>
            <a:lvl7pPr lvl="6" rtl="0" algn="ctr">
              <a:spcBef>
                <a:spcPts val="0"/>
              </a:spcBef>
              <a:spcAft>
                <a:spcPts val="0"/>
              </a:spcAft>
              <a:buNone/>
              <a:defRPr sz="1400">
                <a:solidFill>
                  <a:srgbClr val="FFFFFF"/>
                </a:solidFill>
              </a:defRPr>
            </a:lvl7pPr>
            <a:lvl8pPr lvl="7" rtl="0" algn="ctr">
              <a:spcBef>
                <a:spcPts val="0"/>
              </a:spcBef>
              <a:spcAft>
                <a:spcPts val="0"/>
              </a:spcAft>
              <a:buNone/>
              <a:defRPr sz="1400">
                <a:solidFill>
                  <a:srgbClr val="FFFFFF"/>
                </a:solidFill>
              </a:defRPr>
            </a:lvl8pPr>
            <a:lvl9pPr lvl="8" rtl="0" algn="ctr">
              <a:spcBef>
                <a:spcPts val="0"/>
              </a:spcBef>
              <a:spcAft>
                <a:spcPts val="0"/>
              </a:spcAft>
              <a:buNone/>
              <a:defRPr sz="1400">
                <a:solidFill>
                  <a:srgbClr val="FFFFFF"/>
                </a:solidFill>
              </a:defRPr>
            </a:lvl9pPr>
          </a:lstStyle>
          <a:p/>
        </p:txBody>
      </p:sp>
      <p:pic>
        <p:nvPicPr>
          <p:cNvPr id="1044" name="Google Shape;1044;p7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45" name="Google Shape;1045;p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bg>
      <p:bgPr>
        <a:solidFill>
          <a:srgbClr val="353535"/>
        </a:solidFill>
      </p:bgPr>
    </p:bg>
    <p:spTree>
      <p:nvGrpSpPr>
        <p:cNvPr id="1046" name="Shape 1046"/>
        <p:cNvGrpSpPr/>
        <p:nvPr/>
      </p:nvGrpSpPr>
      <p:grpSpPr>
        <a:xfrm>
          <a:off x="0" y="0"/>
          <a:ext cx="0" cy="0"/>
          <a:chOff x="0" y="0"/>
          <a:chExt cx="0" cy="0"/>
        </a:xfrm>
      </p:grpSpPr>
      <p:cxnSp>
        <p:nvCxnSpPr>
          <p:cNvPr id="1047" name="Google Shape;1047;p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48" name="Google Shape;1048;p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49" name="Google Shape;1049;p7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050" name="Google Shape;1050;p78"/>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1051" name="Google Shape;1051;p78"/>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052" name="Google Shape;1052;p78"/>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400">
                <a:solidFill>
                  <a:srgbClr val="FFFFFF"/>
                </a:solidFill>
              </a:defRPr>
            </a:lvl1pPr>
            <a:lvl2pPr lvl="1" rtl="0" algn="ctr">
              <a:lnSpc>
                <a:spcPct val="115000"/>
              </a:lnSpc>
              <a:spcBef>
                <a:spcPts val="0"/>
              </a:spcBef>
              <a:spcAft>
                <a:spcPts val="0"/>
              </a:spcAft>
              <a:buNone/>
              <a:defRPr b="1" sz="1400">
                <a:solidFill>
                  <a:srgbClr val="FFFFFF"/>
                </a:solidFill>
              </a:defRPr>
            </a:lvl2pPr>
            <a:lvl3pPr lvl="2" rtl="0" algn="ctr">
              <a:lnSpc>
                <a:spcPct val="115000"/>
              </a:lnSpc>
              <a:spcBef>
                <a:spcPts val="0"/>
              </a:spcBef>
              <a:spcAft>
                <a:spcPts val="0"/>
              </a:spcAft>
              <a:buNone/>
              <a:defRPr b="1" sz="1400">
                <a:solidFill>
                  <a:srgbClr val="FFFFFF"/>
                </a:solidFill>
              </a:defRPr>
            </a:lvl3pPr>
            <a:lvl4pPr lvl="3" rtl="0" algn="ctr">
              <a:lnSpc>
                <a:spcPct val="115000"/>
              </a:lnSpc>
              <a:spcBef>
                <a:spcPts val="0"/>
              </a:spcBef>
              <a:spcAft>
                <a:spcPts val="0"/>
              </a:spcAft>
              <a:buNone/>
              <a:defRPr b="1" sz="1400">
                <a:solidFill>
                  <a:srgbClr val="FFFFFF"/>
                </a:solidFill>
              </a:defRPr>
            </a:lvl4pPr>
            <a:lvl5pPr lvl="4" rtl="0" algn="ctr">
              <a:lnSpc>
                <a:spcPct val="115000"/>
              </a:lnSpc>
              <a:spcBef>
                <a:spcPts val="0"/>
              </a:spcBef>
              <a:spcAft>
                <a:spcPts val="0"/>
              </a:spcAft>
              <a:buNone/>
              <a:defRPr b="1" sz="1400">
                <a:solidFill>
                  <a:srgbClr val="FFFFFF"/>
                </a:solidFill>
              </a:defRPr>
            </a:lvl5pPr>
            <a:lvl6pPr lvl="5" rtl="0" algn="ctr">
              <a:lnSpc>
                <a:spcPct val="115000"/>
              </a:lnSpc>
              <a:spcBef>
                <a:spcPts val="0"/>
              </a:spcBef>
              <a:spcAft>
                <a:spcPts val="0"/>
              </a:spcAft>
              <a:buNone/>
              <a:defRPr b="1" sz="1400">
                <a:solidFill>
                  <a:srgbClr val="FFFFFF"/>
                </a:solidFill>
              </a:defRPr>
            </a:lvl6pPr>
            <a:lvl7pPr lvl="6" rtl="0" algn="ctr">
              <a:lnSpc>
                <a:spcPct val="115000"/>
              </a:lnSpc>
              <a:spcBef>
                <a:spcPts val="0"/>
              </a:spcBef>
              <a:spcAft>
                <a:spcPts val="0"/>
              </a:spcAft>
              <a:buNone/>
              <a:defRPr b="1" sz="1400">
                <a:solidFill>
                  <a:srgbClr val="FFFFFF"/>
                </a:solidFill>
              </a:defRPr>
            </a:lvl7pPr>
            <a:lvl8pPr lvl="7" rtl="0" algn="ctr">
              <a:lnSpc>
                <a:spcPct val="115000"/>
              </a:lnSpc>
              <a:spcBef>
                <a:spcPts val="0"/>
              </a:spcBef>
              <a:spcAft>
                <a:spcPts val="0"/>
              </a:spcAft>
              <a:buNone/>
              <a:defRPr b="1" sz="1400">
                <a:solidFill>
                  <a:srgbClr val="FFFFFF"/>
                </a:solidFill>
              </a:defRPr>
            </a:lvl8pPr>
            <a:lvl9pPr lvl="8" rtl="0" algn="ctr">
              <a:lnSpc>
                <a:spcPct val="115000"/>
              </a:lnSpc>
              <a:spcBef>
                <a:spcPts val="0"/>
              </a:spcBef>
              <a:spcAft>
                <a:spcPts val="0"/>
              </a:spcAft>
              <a:buNone/>
              <a:defRPr b="1" sz="1400">
                <a:solidFill>
                  <a:srgbClr val="FFFFFF"/>
                </a:solidFill>
              </a:defRPr>
            </a:lvl9pPr>
          </a:lstStyle>
          <a:p/>
        </p:txBody>
      </p:sp>
      <p:sp>
        <p:nvSpPr>
          <p:cNvPr id="1053" name="Google Shape;1053;p78"/>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400">
                <a:solidFill>
                  <a:srgbClr val="FFFFFF"/>
                </a:solidFill>
              </a:defRPr>
            </a:lvl1pPr>
            <a:lvl2pPr lvl="1" rtl="0" algn="ctr">
              <a:lnSpc>
                <a:spcPct val="115000"/>
              </a:lnSpc>
              <a:spcBef>
                <a:spcPts val="0"/>
              </a:spcBef>
              <a:spcAft>
                <a:spcPts val="0"/>
              </a:spcAft>
              <a:buNone/>
              <a:defRPr b="1" sz="1400">
                <a:solidFill>
                  <a:srgbClr val="FFFFFF"/>
                </a:solidFill>
              </a:defRPr>
            </a:lvl2pPr>
            <a:lvl3pPr lvl="2" rtl="0" algn="ctr">
              <a:lnSpc>
                <a:spcPct val="115000"/>
              </a:lnSpc>
              <a:spcBef>
                <a:spcPts val="0"/>
              </a:spcBef>
              <a:spcAft>
                <a:spcPts val="0"/>
              </a:spcAft>
              <a:buNone/>
              <a:defRPr b="1" sz="1400">
                <a:solidFill>
                  <a:srgbClr val="FFFFFF"/>
                </a:solidFill>
              </a:defRPr>
            </a:lvl3pPr>
            <a:lvl4pPr lvl="3" rtl="0" algn="ctr">
              <a:lnSpc>
                <a:spcPct val="115000"/>
              </a:lnSpc>
              <a:spcBef>
                <a:spcPts val="0"/>
              </a:spcBef>
              <a:spcAft>
                <a:spcPts val="0"/>
              </a:spcAft>
              <a:buNone/>
              <a:defRPr b="1" sz="1400">
                <a:solidFill>
                  <a:srgbClr val="FFFFFF"/>
                </a:solidFill>
              </a:defRPr>
            </a:lvl4pPr>
            <a:lvl5pPr lvl="4" rtl="0" algn="ctr">
              <a:lnSpc>
                <a:spcPct val="115000"/>
              </a:lnSpc>
              <a:spcBef>
                <a:spcPts val="0"/>
              </a:spcBef>
              <a:spcAft>
                <a:spcPts val="0"/>
              </a:spcAft>
              <a:buNone/>
              <a:defRPr b="1" sz="1400">
                <a:solidFill>
                  <a:srgbClr val="FFFFFF"/>
                </a:solidFill>
              </a:defRPr>
            </a:lvl5pPr>
            <a:lvl6pPr lvl="5" rtl="0" algn="ctr">
              <a:lnSpc>
                <a:spcPct val="115000"/>
              </a:lnSpc>
              <a:spcBef>
                <a:spcPts val="0"/>
              </a:spcBef>
              <a:spcAft>
                <a:spcPts val="0"/>
              </a:spcAft>
              <a:buNone/>
              <a:defRPr b="1" sz="1400">
                <a:solidFill>
                  <a:srgbClr val="FFFFFF"/>
                </a:solidFill>
              </a:defRPr>
            </a:lvl6pPr>
            <a:lvl7pPr lvl="6" rtl="0" algn="ctr">
              <a:lnSpc>
                <a:spcPct val="115000"/>
              </a:lnSpc>
              <a:spcBef>
                <a:spcPts val="0"/>
              </a:spcBef>
              <a:spcAft>
                <a:spcPts val="0"/>
              </a:spcAft>
              <a:buNone/>
              <a:defRPr b="1" sz="1400">
                <a:solidFill>
                  <a:srgbClr val="FFFFFF"/>
                </a:solidFill>
              </a:defRPr>
            </a:lvl7pPr>
            <a:lvl8pPr lvl="7" rtl="0" algn="ctr">
              <a:lnSpc>
                <a:spcPct val="115000"/>
              </a:lnSpc>
              <a:spcBef>
                <a:spcPts val="0"/>
              </a:spcBef>
              <a:spcAft>
                <a:spcPts val="0"/>
              </a:spcAft>
              <a:buNone/>
              <a:defRPr b="1" sz="1400">
                <a:solidFill>
                  <a:srgbClr val="FFFFFF"/>
                </a:solidFill>
              </a:defRPr>
            </a:lvl8pPr>
            <a:lvl9pPr lvl="8" rtl="0" algn="ctr">
              <a:lnSpc>
                <a:spcPct val="115000"/>
              </a:lnSpc>
              <a:spcBef>
                <a:spcPts val="0"/>
              </a:spcBef>
              <a:spcAft>
                <a:spcPts val="0"/>
              </a:spcAft>
              <a:buNone/>
              <a:defRPr b="1" sz="1400">
                <a:solidFill>
                  <a:srgbClr val="FFFFFF"/>
                </a:solidFill>
              </a:defRPr>
            </a:lvl9pPr>
          </a:lstStyle>
          <a:p/>
        </p:txBody>
      </p:sp>
      <p:sp>
        <p:nvSpPr>
          <p:cNvPr id="1054" name="Google Shape;1054;p78"/>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1055" name="Google Shape;1055;p78"/>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solidFill>
                  <a:srgbClr val="FFFFFF"/>
                </a:solidFill>
              </a:defRPr>
            </a:lvl1pPr>
            <a:lvl2pPr lvl="1" rtl="0" algn="r">
              <a:lnSpc>
                <a:spcPct val="115000"/>
              </a:lnSpc>
              <a:spcBef>
                <a:spcPts val="0"/>
              </a:spcBef>
              <a:spcAft>
                <a:spcPts val="0"/>
              </a:spcAft>
              <a:buNone/>
              <a:defRPr sz="1200">
                <a:solidFill>
                  <a:srgbClr val="FFFFFF"/>
                </a:solidFill>
              </a:defRPr>
            </a:lvl2pPr>
            <a:lvl3pPr lvl="2" rtl="0" algn="r">
              <a:lnSpc>
                <a:spcPct val="115000"/>
              </a:lnSpc>
              <a:spcBef>
                <a:spcPts val="0"/>
              </a:spcBef>
              <a:spcAft>
                <a:spcPts val="0"/>
              </a:spcAft>
              <a:buNone/>
              <a:defRPr sz="1200">
                <a:solidFill>
                  <a:srgbClr val="FFFFFF"/>
                </a:solidFill>
              </a:defRPr>
            </a:lvl3pPr>
            <a:lvl4pPr lvl="3" rtl="0" algn="r">
              <a:lnSpc>
                <a:spcPct val="115000"/>
              </a:lnSpc>
              <a:spcBef>
                <a:spcPts val="0"/>
              </a:spcBef>
              <a:spcAft>
                <a:spcPts val="0"/>
              </a:spcAft>
              <a:buNone/>
              <a:defRPr sz="1200">
                <a:solidFill>
                  <a:srgbClr val="FFFFFF"/>
                </a:solidFill>
              </a:defRPr>
            </a:lvl4pPr>
            <a:lvl5pPr lvl="4" rtl="0" algn="r">
              <a:lnSpc>
                <a:spcPct val="115000"/>
              </a:lnSpc>
              <a:spcBef>
                <a:spcPts val="0"/>
              </a:spcBef>
              <a:spcAft>
                <a:spcPts val="0"/>
              </a:spcAft>
              <a:buNone/>
              <a:defRPr sz="1200">
                <a:solidFill>
                  <a:srgbClr val="FFFFFF"/>
                </a:solidFill>
              </a:defRPr>
            </a:lvl5pPr>
            <a:lvl6pPr lvl="5" rtl="0" algn="r">
              <a:lnSpc>
                <a:spcPct val="115000"/>
              </a:lnSpc>
              <a:spcBef>
                <a:spcPts val="0"/>
              </a:spcBef>
              <a:spcAft>
                <a:spcPts val="0"/>
              </a:spcAft>
              <a:buNone/>
              <a:defRPr sz="1200">
                <a:solidFill>
                  <a:srgbClr val="FFFFFF"/>
                </a:solidFill>
              </a:defRPr>
            </a:lvl6pPr>
            <a:lvl7pPr lvl="6" rtl="0" algn="r">
              <a:lnSpc>
                <a:spcPct val="115000"/>
              </a:lnSpc>
              <a:spcBef>
                <a:spcPts val="0"/>
              </a:spcBef>
              <a:spcAft>
                <a:spcPts val="0"/>
              </a:spcAft>
              <a:buNone/>
              <a:defRPr sz="1200">
                <a:solidFill>
                  <a:srgbClr val="FFFFFF"/>
                </a:solidFill>
              </a:defRPr>
            </a:lvl7pPr>
            <a:lvl8pPr lvl="7" rtl="0" algn="r">
              <a:lnSpc>
                <a:spcPct val="115000"/>
              </a:lnSpc>
              <a:spcBef>
                <a:spcPts val="0"/>
              </a:spcBef>
              <a:spcAft>
                <a:spcPts val="0"/>
              </a:spcAft>
              <a:buNone/>
              <a:defRPr sz="1200">
                <a:solidFill>
                  <a:srgbClr val="FFFFFF"/>
                </a:solidFill>
              </a:defRPr>
            </a:lvl8pPr>
            <a:lvl9pPr lvl="8" rtl="0" algn="r">
              <a:lnSpc>
                <a:spcPct val="115000"/>
              </a:lnSpc>
              <a:spcBef>
                <a:spcPts val="0"/>
              </a:spcBef>
              <a:spcAft>
                <a:spcPts val="0"/>
              </a:spcAft>
              <a:buNone/>
              <a:defRPr sz="1200">
                <a:solidFill>
                  <a:srgbClr val="FFFFFF"/>
                </a:solidFill>
              </a:defRPr>
            </a:lvl9pPr>
          </a:lstStyle>
          <a:p/>
        </p:txBody>
      </p:sp>
      <p:sp>
        <p:nvSpPr>
          <p:cNvPr id="1056" name="Google Shape;1056;p7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057" name="Google Shape;1057;p7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058" name="Google Shape;1058;p7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59" name="Google Shape;1059;p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060" name="Google Shape;1060;p7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bg>
      <p:bgPr>
        <a:solidFill>
          <a:srgbClr val="353535"/>
        </a:solidFill>
      </p:bgPr>
    </p:bg>
    <p:spTree>
      <p:nvGrpSpPr>
        <p:cNvPr id="1061" name="Shape 1061"/>
        <p:cNvGrpSpPr/>
        <p:nvPr/>
      </p:nvGrpSpPr>
      <p:grpSpPr>
        <a:xfrm>
          <a:off x="0" y="0"/>
          <a:ext cx="0" cy="0"/>
          <a:chOff x="0" y="0"/>
          <a:chExt cx="0" cy="0"/>
        </a:xfrm>
      </p:grpSpPr>
      <p:sp>
        <p:nvSpPr>
          <p:cNvPr id="1062" name="Google Shape;1062;p7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EE0000"/>
                </a:solidFill>
              </a:defRPr>
            </a:lvl2pPr>
            <a:lvl3pPr lvl="2" rtl="0" algn="ctr">
              <a:spcBef>
                <a:spcPts val="500"/>
              </a:spcBef>
              <a:spcAft>
                <a:spcPts val="0"/>
              </a:spcAft>
              <a:buNone/>
              <a:defRPr sz="8000">
                <a:solidFill>
                  <a:srgbClr val="EE0000"/>
                </a:solidFill>
              </a:defRPr>
            </a:lvl3pPr>
            <a:lvl4pPr lvl="3" rtl="0" algn="ctr">
              <a:spcBef>
                <a:spcPts val="500"/>
              </a:spcBef>
              <a:spcAft>
                <a:spcPts val="0"/>
              </a:spcAft>
              <a:buNone/>
              <a:defRPr sz="8000">
                <a:solidFill>
                  <a:srgbClr val="EE0000"/>
                </a:solidFill>
              </a:defRPr>
            </a:lvl4pPr>
            <a:lvl5pPr lvl="4" rtl="0" algn="ctr">
              <a:spcBef>
                <a:spcPts val="500"/>
              </a:spcBef>
              <a:spcAft>
                <a:spcPts val="0"/>
              </a:spcAft>
              <a:buNone/>
              <a:defRPr sz="8000">
                <a:solidFill>
                  <a:srgbClr val="EE0000"/>
                </a:solidFill>
              </a:defRPr>
            </a:lvl5pPr>
            <a:lvl6pPr lvl="5" rtl="0" algn="ctr">
              <a:spcBef>
                <a:spcPts val="500"/>
              </a:spcBef>
              <a:spcAft>
                <a:spcPts val="0"/>
              </a:spcAft>
              <a:buNone/>
              <a:defRPr sz="8000">
                <a:solidFill>
                  <a:srgbClr val="EE0000"/>
                </a:solidFill>
              </a:defRPr>
            </a:lvl6pPr>
            <a:lvl7pPr lvl="6" rtl="0" algn="ctr">
              <a:spcBef>
                <a:spcPts val="500"/>
              </a:spcBef>
              <a:spcAft>
                <a:spcPts val="0"/>
              </a:spcAft>
              <a:buNone/>
              <a:defRPr sz="8000">
                <a:solidFill>
                  <a:srgbClr val="EE0000"/>
                </a:solidFill>
              </a:defRPr>
            </a:lvl7pPr>
            <a:lvl8pPr lvl="7" rtl="0" algn="ctr">
              <a:spcBef>
                <a:spcPts val="500"/>
              </a:spcBef>
              <a:spcAft>
                <a:spcPts val="0"/>
              </a:spcAft>
              <a:buNone/>
              <a:defRPr sz="8000">
                <a:solidFill>
                  <a:srgbClr val="EE0000"/>
                </a:solidFill>
              </a:defRPr>
            </a:lvl8pPr>
            <a:lvl9pPr lvl="8" rtl="0" algn="ctr">
              <a:spcBef>
                <a:spcPts val="500"/>
              </a:spcBef>
              <a:spcAft>
                <a:spcPts val="500"/>
              </a:spcAft>
              <a:buNone/>
              <a:defRPr sz="8000">
                <a:solidFill>
                  <a:srgbClr val="EE0000"/>
                </a:solidFill>
              </a:defRPr>
            </a:lvl9pPr>
          </a:lstStyle>
          <a:p/>
        </p:txBody>
      </p:sp>
      <p:sp>
        <p:nvSpPr>
          <p:cNvPr id="1063" name="Google Shape;1063;p7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FFFFFF"/>
                </a:solidFill>
              </a:defRPr>
            </a:lvl2pPr>
            <a:lvl3pPr lvl="2" rtl="0" algn="ctr">
              <a:spcBef>
                <a:spcPts val="500"/>
              </a:spcBef>
              <a:spcAft>
                <a:spcPts val="0"/>
              </a:spcAft>
              <a:buNone/>
              <a:defRPr sz="8000">
                <a:solidFill>
                  <a:srgbClr val="FFFFFF"/>
                </a:solidFill>
              </a:defRPr>
            </a:lvl3pPr>
            <a:lvl4pPr lvl="3" rtl="0" algn="ctr">
              <a:spcBef>
                <a:spcPts val="500"/>
              </a:spcBef>
              <a:spcAft>
                <a:spcPts val="0"/>
              </a:spcAft>
              <a:buNone/>
              <a:defRPr sz="8000">
                <a:solidFill>
                  <a:srgbClr val="FFFFFF"/>
                </a:solidFill>
              </a:defRPr>
            </a:lvl4pPr>
            <a:lvl5pPr lvl="4" rtl="0" algn="ctr">
              <a:spcBef>
                <a:spcPts val="500"/>
              </a:spcBef>
              <a:spcAft>
                <a:spcPts val="0"/>
              </a:spcAft>
              <a:buNone/>
              <a:defRPr sz="8000">
                <a:solidFill>
                  <a:srgbClr val="FFFFFF"/>
                </a:solidFill>
              </a:defRPr>
            </a:lvl5pPr>
            <a:lvl6pPr lvl="5" rtl="0" algn="ctr">
              <a:spcBef>
                <a:spcPts val="500"/>
              </a:spcBef>
              <a:spcAft>
                <a:spcPts val="0"/>
              </a:spcAft>
              <a:buNone/>
              <a:defRPr sz="8000">
                <a:solidFill>
                  <a:srgbClr val="FFFFFF"/>
                </a:solidFill>
              </a:defRPr>
            </a:lvl6pPr>
            <a:lvl7pPr lvl="6" rtl="0" algn="ctr">
              <a:spcBef>
                <a:spcPts val="500"/>
              </a:spcBef>
              <a:spcAft>
                <a:spcPts val="0"/>
              </a:spcAft>
              <a:buNone/>
              <a:defRPr sz="8000">
                <a:solidFill>
                  <a:srgbClr val="FFFFFF"/>
                </a:solidFill>
              </a:defRPr>
            </a:lvl7pPr>
            <a:lvl8pPr lvl="7" rtl="0" algn="ctr">
              <a:spcBef>
                <a:spcPts val="500"/>
              </a:spcBef>
              <a:spcAft>
                <a:spcPts val="0"/>
              </a:spcAft>
              <a:buNone/>
              <a:defRPr sz="8000">
                <a:solidFill>
                  <a:srgbClr val="FFFFFF"/>
                </a:solidFill>
              </a:defRPr>
            </a:lvl8pPr>
            <a:lvl9pPr lvl="8" rtl="0" algn="ctr">
              <a:spcBef>
                <a:spcPts val="500"/>
              </a:spcBef>
              <a:spcAft>
                <a:spcPts val="500"/>
              </a:spcAft>
              <a:buNone/>
              <a:defRPr sz="8000">
                <a:solidFill>
                  <a:srgbClr val="FFFFFF"/>
                </a:solidFill>
              </a:defRPr>
            </a:lvl9pPr>
          </a:lstStyle>
          <a:p/>
        </p:txBody>
      </p:sp>
      <p:sp>
        <p:nvSpPr>
          <p:cNvPr id="1064" name="Google Shape;1064;p7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EE0000"/>
                </a:solidFill>
              </a:defRPr>
            </a:lvl2pPr>
            <a:lvl3pPr lvl="2" rtl="0" algn="ctr">
              <a:spcBef>
                <a:spcPts val="500"/>
              </a:spcBef>
              <a:spcAft>
                <a:spcPts val="0"/>
              </a:spcAft>
              <a:buNone/>
              <a:defRPr sz="8000">
                <a:solidFill>
                  <a:srgbClr val="EE0000"/>
                </a:solidFill>
              </a:defRPr>
            </a:lvl3pPr>
            <a:lvl4pPr lvl="3" rtl="0" algn="ctr">
              <a:spcBef>
                <a:spcPts val="500"/>
              </a:spcBef>
              <a:spcAft>
                <a:spcPts val="0"/>
              </a:spcAft>
              <a:buNone/>
              <a:defRPr sz="8000">
                <a:solidFill>
                  <a:srgbClr val="EE0000"/>
                </a:solidFill>
              </a:defRPr>
            </a:lvl4pPr>
            <a:lvl5pPr lvl="4" rtl="0" algn="ctr">
              <a:spcBef>
                <a:spcPts val="500"/>
              </a:spcBef>
              <a:spcAft>
                <a:spcPts val="0"/>
              </a:spcAft>
              <a:buNone/>
              <a:defRPr sz="8000">
                <a:solidFill>
                  <a:srgbClr val="EE0000"/>
                </a:solidFill>
              </a:defRPr>
            </a:lvl5pPr>
            <a:lvl6pPr lvl="5" rtl="0" algn="ctr">
              <a:spcBef>
                <a:spcPts val="500"/>
              </a:spcBef>
              <a:spcAft>
                <a:spcPts val="0"/>
              </a:spcAft>
              <a:buNone/>
              <a:defRPr sz="8000">
                <a:solidFill>
                  <a:srgbClr val="EE0000"/>
                </a:solidFill>
              </a:defRPr>
            </a:lvl6pPr>
            <a:lvl7pPr lvl="6" rtl="0" algn="ctr">
              <a:spcBef>
                <a:spcPts val="500"/>
              </a:spcBef>
              <a:spcAft>
                <a:spcPts val="0"/>
              </a:spcAft>
              <a:buNone/>
              <a:defRPr sz="8000">
                <a:solidFill>
                  <a:srgbClr val="EE0000"/>
                </a:solidFill>
              </a:defRPr>
            </a:lvl7pPr>
            <a:lvl8pPr lvl="7" rtl="0" algn="ctr">
              <a:spcBef>
                <a:spcPts val="500"/>
              </a:spcBef>
              <a:spcAft>
                <a:spcPts val="0"/>
              </a:spcAft>
              <a:buNone/>
              <a:defRPr sz="8000">
                <a:solidFill>
                  <a:srgbClr val="EE0000"/>
                </a:solidFill>
              </a:defRPr>
            </a:lvl8pPr>
            <a:lvl9pPr lvl="8" rtl="0" algn="ctr">
              <a:spcBef>
                <a:spcPts val="500"/>
              </a:spcBef>
              <a:spcAft>
                <a:spcPts val="500"/>
              </a:spcAft>
              <a:buNone/>
              <a:defRPr sz="8000">
                <a:solidFill>
                  <a:srgbClr val="EE0000"/>
                </a:solidFill>
              </a:defRPr>
            </a:lvl9pPr>
          </a:lstStyle>
          <a:p/>
        </p:txBody>
      </p:sp>
      <p:cxnSp>
        <p:nvCxnSpPr>
          <p:cNvPr id="1065" name="Google Shape;1065;p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66" name="Google Shape;1066;p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67" name="Google Shape;1067;p79"/>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EE0000"/>
                </a:solidFill>
              </a:defRPr>
            </a:lvl1pPr>
            <a:lvl2pPr lvl="1" rtl="0">
              <a:lnSpc>
                <a:spcPct val="115000"/>
              </a:lnSpc>
              <a:spcBef>
                <a:spcPts val="0"/>
              </a:spcBef>
              <a:spcAft>
                <a:spcPts val="0"/>
              </a:spcAft>
              <a:buNone/>
              <a:defRPr sz="800">
                <a:solidFill>
                  <a:srgbClr val="EE0000"/>
                </a:solidFill>
              </a:defRPr>
            </a:lvl2pPr>
            <a:lvl3pPr lvl="2" rtl="0">
              <a:lnSpc>
                <a:spcPct val="115000"/>
              </a:lnSpc>
              <a:spcBef>
                <a:spcPts val="0"/>
              </a:spcBef>
              <a:spcAft>
                <a:spcPts val="0"/>
              </a:spcAft>
              <a:buNone/>
              <a:defRPr sz="800">
                <a:solidFill>
                  <a:srgbClr val="EE0000"/>
                </a:solidFill>
              </a:defRPr>
            </a:lvl3pPr>
            <a:lvl4pPr lvl="3" rtl="0">
              <a:lnSpc>
                <a:spcPct val="115000"/>
              </a:lnSpc>
              <a:spcBef>
                <a:spcPts val="0"/>
              </a:spcBef>
              <a:spcAft>
                <a:spcPts val="0"/>
              </a:spcAft>
              <a:buNone/>
              <a:defRPr sz="800">
                <a:solidFill>
                  <a:srgbClr val="EE0000"/>
                </a:solidFill>
              </a:defRPr>
            </a:lvl4pPr>
            <a:lvl5pPr lvl="4" rtl="0">
              <a:lnSpc>
                <a:spcPct val="115000"/>
              </a:lnSpc>
              <a:spcBef>
                <a:spcPts val="0"/>
              </a:spcBef>
              <a:spcAft>
                <a:spcPts val="0"/>
              </a:spcAft>
              <a:buNone/>
              <a:defRPr sz="800">
                <a:solidFill>
                  <a:srgbClr val="EE0000"/>
                </a:solidFill>
              </a:defRPr>
            </a:lvl5pPr>
            <a:lvl6pPr lvl="5" rtl="0">
              <a:lnSpc>
                <a:spcPct val="115000"/>
              </a:lnSpc>
              <a:spcBef>
                <a:spcPts val="0"/>
              </a:spcBef>
              <a:spcAft>
                <a:spcPts val="0"/>
              </a:spcAft>
              <a:buNone/>
              <a:defRPr sz="800">
                <a:solidFill>
                  <a:srgbClr val="EE0000"/>
                </a:solidFill>
              </a:defRPr>
            </a:lvl6pPr>
            <a:lvl7pPr lvl="6" rtl="0">
              <a:lnSpc>
                <a:spcPct val="115000"/>
              </a:lnSpc>
              <a:spcBef>
                <a:spcPts val="0"/>
              </a:spcBef>
              <a:spcAft>
                <a:spcPts val="0"/>
              </a:spcAft>
              <a:buNone/>
              <a:defRPr sz="800">
                <a:solidFill>
                  <a:srgbClr val="EE0000"/>
                </a:solidFill>
              </a:defRPr>
            </a:lvl7pPr>
            <a:lvl8pPr lvl="7" rtl="0">
              <a:lnSpc>
                <a:spcPct val="115000"/>
              </a:lnSpc>
              <a:spcBef>
                <a:spcPts val="0"/>
              </a:spcBef>
              <a:spcAft>
                <a:spcPts val="0"/>
              </a:spcAft>
              <a:buNone/>
              <a:defRPr sz="800">
                <a:solidFill>
                  <a:srgbClr val="EE0000"/>
                </a:solidFill>
              </a:defRPr>
            </a:lvl8pPr>
            <a:lvl9pPr lvl="8" rtl="0">
              <a:lnSpc>
                <a:spcPct val="115000"/>
              </a:lnSpc>
              <a:spcBef>
                <a:spcPts val="0"/>
              </a:spcBef>
              <a:spcAft>
                <a:spcPts val="0"/>
              </a:spcAft>
              <a:buNone/>
              <a:defRPr sz="800">
                <a:solidFill>
                  <a:srgbClr val="EE0000"/>
                </a:solidFill>
              </a:defRPr>
            </a:lvl9pPr>
          </a:lstStyle>
          <a:p/>
        </p:txBody>
      </p:sp>
      <p:cxnSp>
        <p:nvCxnSpPr>
          <p:cNvPr id="1068" name="Google Shape;1068;p79"/>
          <p:cNvCxnSpPr/>
          <p:nvPr/>
        </p:nvCxnSpPr>
        <p:spPr>
          <a:xfrm>
            <a:off x="4306145" y="2661025"/>
            <a:ext cx="0" cy="2556600"/>
          </a:xfrm>
          <a:prstGeom prst="straightConnector1">
            <a:avLst/>
          </a:prstGeom>
          <a:noFill/>
          <a:ln cap="flat" cmpd="sng" w="9525">
            <a:solidFill>
              <a:srgbClr val="FFFFFF"/>
            </a:solidFill>
            <a:prstDash val="dot"/>
            <a:round/>
            <a:headEnd len="med" w="med" type="none"/>
            <a:tailEnd len="med" w="med" type="none"/>
          </a:ln>
        </p:spPr>
      </p:cxnSp>
      <p:cxnSp>
        <p:nvCxnSpPr>
          <p:cNvPr id="1069" name="Google Shape;1069;p79"/>
          <p:cNvCxnSpPr/>
          <p:nvPr/>
        </p:nvCxnSpPr>
        <p:spPr>
          <a:xfrm>
            <a:off x="7885845" y="2661025"/>
            <a:ext cx="0" cy="2556600"/>
          </a:xfrm>
          <a:prstGeom prst="straightConnector1">
            <a:avLst/>
          </a:prstGeom>
          <a:noFill/>
          <a:ln cap="flat" cmpd="sng" w="9525">
            <a:solidFill>
              <a:srgbClr val="FFFFFF"/>
            </a:solidFill>
            <a:prstDash val="dot"/>
            <a:round/>
            <a:headEnd len="med" w="med" type="none"/>
            <a:tailEnd len="med" w="med" type="none"/>
          </a:ln>
        </p:spPr>
      </p:cxnSp>
      <p:sp>
        <p:nvSpPr>
          <p:cNvPr id="1070" name="Google Shape;1070;p79"/>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071" name="Google Shape;1071;p79"/>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072" name="Google Shape;1072;p79"/>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073" name="Google Shape;1073;p79"/>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074" name="Google Shape;1074;p79"/>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075" name="Google Shape;1075;p79"/>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076" name="Google Shape;1076;p79"/>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077" name="Google Shape;1077;p7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078" name="Google Shape;1078;p7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79" name="Google Shape;1079;p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080" name="Google Shape;1080;p79"/>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bg>
      <p:bgPr>
        <a:solidFill>
          <a:srgbClr val="353535"/>
        </a:solidFill>
      </p:bgPr>
    </p:bg>
    <p:spTree>
      <p:nvGrpSpPr>
        <p:cNvPr id="1081" name="Shape 1081"/>
        <p:cNvGrpSpPr/>
        <p:nvPr/>
      </p:nvGrpSpPr>
      <p:grpSpPr>
        <a:xfrm>
          <a:off x="0" y="0"/>
          <a:ext cx="0" cy="0"/>
          <a:chOff x="0" y="0"/>
          <a:chExt cx="0" cy="0"/>
        </a:xfrm>
      </p:grpSpPr>
      <p:sp>
        <p:nvSpPr>
          <p:cNvPr id="1082" name="Google Shape;1082;p80"/>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083" name="Google Shape;1083;p80"/>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1084" name="Google Shape;1084;p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85" name="Google Shape;1085;p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86" name="Google Shape;1086;p8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087" name="Google Shape;1087;p80"/>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cxnSp>
        <p:nvCxnSpPr>
          <p:cNvPr id="1088" name="Google Shape;1088;p80"/>
          <p:cNvCxnSpPr/>
          <p:nvPr/>
        </p:nvCxnSpPr>
        <p:spPr>
          <a:xfrm>
            <a:off x="7885850" y="3677350"/>
            <a:ext cx="0" cy="1404600"/>
          </a:xfrm>
          <a:prstGeom prst="straightConnector1">
            <a:avLst/>
          </a:prstGeom>
          <a:noFill/>
          <a:ln cap="flat" cmpd="sng" w="9525">
            <a:solidFill>
              <a:srgbClr val="FFFFFF"/>
            </a:solidFill>
            <a:prstDash val="dot"/>
            <a:round/>
            <a:headEnd len="med" w="med" type="none"/>
            <a:tailEnd len="med" w="med" type="none"/>
          </a:ln>
        </p:spPr>
      </p:cxnSp>
      <p:sp>
        <p:nvSpPr>
          <p:cNvPr id="1089" name="Google Shape;1089;p80"/>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090" name="Google Shape;1090;p80"/>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091" name="Google Shape;1091;p80"/>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092" name="Google Shape;1092;p80"/>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093" name="Google Shape;1093;p80"/>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094" name="Google Shape;1094;p8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095" name="Google Shape;1095;p8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96" name="Google Shape;1096;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097" name="Google Shape;1097;p80"/>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bg>
      <p:bgPr>
        <a:solidFill>
          <a:srgbClr val="353535"/>
        </a:solidFill>
      </p:bgPr>
    </p:bg>
    <p:spTree>
      <p:nvGrpSpPr>
        <p:cNvPr id="1098" name="Shape 1098"/>
        <p:cNvGrpSpPr/>
        <p:nvPr/>
      </p:nvGrpSpPr>
      <p:grpSpPr>
        <a:xfrm>
          <a:off x="0" y="0"/>
          <a:ext cx="0" cy="0"/>
          <a:chOff x="0" y="0"/>
          <a:chExt cx="0" cy="0"/>
        </a:xfrm>
      </p:grpSpPr>
      <p:cxnSp>
        <p:nvCxnSpPr>
          <p:cNvPr id="1099" name="Google Shape;1099;p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00" name="Google Shape;1100;p8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01" name="Google Shape;1101;p8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102" name="Google Shape;1102;p81"/>
          <p:cNvCxnSpPr/>
          <p:nvPr/>
        </p:nvCxnSpPr>
        <p:spPr>
          <a:xfrm>
            <a:off x="7885850" y="4439350"/>
            <a:ext cx="0" cy="1404600"/>
          </a:xfrm>
          <a:prstGeom prst="straightConnector1">
            <a:avLst/>
          </a:prstGeom>
          <a:noFill/>
          <a:ln cap="flat" cmpd="sng" w="9525">
            <a:solidFill>
              <a:srgbClr val="FFFFFF"/>
            </a:solidFill>
            <a:prstDash val="dot"/>
            <a:round/>
            <a:headEnd len="med" w="med" type="none"/>
            <a:tailEnd len="med" w="med" type="none"/>
          </a:ln>
        </p:spPr>
      </p:cxnSp>
      <p:sp>
        <p:nvSpPr>
          <p:cNvPr id="1103" name="Google Shape;1103;p81"/>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1104" name="Google Shape;1104;p81"/>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105" name="Google Shape;1105;p81"/>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106" name="Google Shape;1106;p81"/>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107" name="Google Shape;1107;p81"/>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108" name="Google Shape;1108;p81"/>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109" name="Google Shape;1109;p8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110" name="Google Shape;1110;p81"/>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111" name="Google Shape;1111;p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12" name="Google Shape;1112;p81"/>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1">
  <p:cSld name="CUSTOM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5" name="Google Shape;95;p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6" name="Google Shape;96;p9"/>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97" name="Google Shape;97;p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98" name="Google Shape;98;p9"/>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99" name="Google Shape;99;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0" name="Google Shape;100;p9"/>
          <p:cNvPicPr preferRelativeResize="0"/>
          <p:nvPr/>
        </p:nvPicPr>
        <p:blipFill>
          <a:blip r:embed="rId4">
            <a:alphaModFix/>
          </a:blip>
          <a:stretch>
            <a:fillRect/>
          </a:stretch>
        </p:blipFill>
        <p:spPr>
          <a:xfrm>
            <a:off x="872046" y="0"/>
            <a:ext cx="3653358" cy="6857999"/>
          </a:xfrm>
          <a:prstGeom prst="rect">
            <a:avLst/>
          </a:prstGeom>
          <a:noFill/>
          <a:ln>
            <a:noFill/>
          </a:ln>
        </p:spPr>
      </p:pic>
      <p:sp>
        <p:nvSpPr>
          <p:cNvPr id="101" name="Google Shape;101;p9"/>
          <p:cNvSpPr txBox="1"/>
          <p:nvPr/>
        </p:nvSpPr>
        <p:spPr>
          <a:xfrm>
            <a:off x="5903450" y="4742945"/>
            <a:ext cx="29547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youtube.com/c/RedHatEnterpriseLinux</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
        <p:nvSpPr>
          <p:cNvPr id="102" name="Google Shape;102;p9"/>
          <p:cNvSpPr txBox="1"/>
          <p:nvPr/>
        </p:nvSpPr>
        <p:spPr>
          <a:xfrm>
            <a:off x="588960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twitter.com/RHEL</a:t>
            </a:r>
            <a:endParaRPr sz="1200">
              <a:solidFill>
                <a:schemeClr val="dk1"/>
              </a:solidFill>
              <a:latin typeface="Red Hat Display"/>
              <a:ea typeface="Red Hat Display"/>
              <a:cs typeface="Red Hat Display"/>
              <a:sym typeface="Red Hat Display"/>
            </a:endParaRPr>
          </a:p>
        </p:txBody>
      </p:sp>
      <p:pic>
        <p:nvPicPr>
          <p:cNvPr id="103" name="Google Shape;103;p9"/>
          <p:cNvPicPr preferRelativeResize="0"/>
          <p:nvPr/>
        </p:nvPicPr>
        <p:blipFill rotWithShape="1">
          <a:blip r:embed="rId5">
            <a:alphaModFix/>
          </a:blip>
          <a:srcRect b="0" l="2507" r="2498" t="0"/>
          <a:stretch/>
        </p:blipFill>
        <p:spPr>
          <a:xfrm>
            <a:off x="5660534" y="5174306"/>
            <a:ext cx="229074" cy="241150"/>
          </a:xfrm>
          <a:prstGeom prst="rect">
            <a:avLst/>
          </a:prstGeom>
          <a:noFill/>
          <a:ln>
            <a:noFill/>
          </a:ln>
        </p:spPr>
      </p:pic>
      <p:pic>
        <p:nvPicPr>
          <p:cNvPr id="104" name="Google Shape;104;p9"/>
          <p:cNvPicPr preferRelativeResize="0"/>
          <p:nvPr/>
        </p:nvPicPr>
        <p:blipFill rotWithShape="1">
          <a:blip r:embed="rId6">
            <a:alphaModFix/>
          </a:blip>
          <a:srcRect b="0" l="2507" r="2498" t="0"/>
          <a:stretch/>
        </p:blipFill>
        <p:spPr>
          <a:xfrm>
            <a:off x="5660534" y="4669223"/>
            <a:ext cx="229075" cy="241150"/>
          </a:xfrm>
          <a:prstGeom prst="rect">
            <a:avLst/>
          </a:prstGeom>
          <a:noFill/>
          <a:ln>
            <a:noFill/>
          </a:ln>
        </p:spPr>
      </p:pic>
      <p:pic>
        <p:nvPicPr>
          <p:cNvPr id="105" name="Google Shape;105;p9"/>
          <p:cNvPicPr preferRelativeResize="0"/>
          <p:nvPr/>
        </p:nvPicPr>
        <p:blipFill>
          <a:blip r:embed="rId7">
            <a:alphaModFix/>
          </a:blip>
          <a:stretch>
            <a:fillRect/>
          </a:stretch>
        </p:blipFill>
        <p:spPr>
          <a:xfrm>
            <a:off x="5660525" y="5649801"/>
            <a:ext cx="229075" cy="229075"/>
          </a:xfrm>
          <a:prstGeom prst="rect">
            <a:avLst/>
          </a:prstGeom>
          <a:noFill/>
          <a:ln>
            <a:noFill/>
          </a:ln>
        </p:spPr>
      </p:pic>
      <p:sp>
        <p:nvSpPr>
          <p:cNvPr id="106" name="Google Shape;106;p9"/>
          <p:cNvSpPr txBox="1"/>
          <p:nvPr/>
        </p:nvSpPr>
        <p:spPr>
          <a:xfrm>
            <a:off x="5889600" y="5643738"/>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reddit.com/r/redhat</a:t>
            </a:r>
            <a:endParaRPr sz="1200">
              <a:solidFill>
                <a:schemeClr val="dk1"/>
              </a:solidFill>
              <a:latin typeface="Red Hat Display"/>
              <a:ea typeface="Red Hat Display"/>
              <a:cs typeface="Red Hat Display"/>
              <a:sym typeface="Red Hat Display"/>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bg>
      <p:bgPr>
        <a:solidFill>
          <a:srgbClr val="353535"/>
        </a:solidFill>
      </p:bgPr>
    </p:bg>
    <p:spTree>
      <p:nvGrpSpPr>
        <p:cNvPr id="1113" name="Shape 1113"/>
        <p:cNvGrpSpPr/>
        <p:nvPr/>
      </p:nvGrpSpPr>
      <p:grpSpPr>
        <a:xfrm>
          <a:off x="0" y="0"/>
          <a:ext cx="0" cy="0"/>
          <a:chOff x="0" y="0"/>
          <a:chExt cx="0" cy="0"/>
        </a:xfrm>
      </p:grpSpPr>
      <p:cxnSp>
        <p:nvCxnSpPr>
          <p:cNvPr id="1114" name="Google Shape;1114;p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15" name="Google Shape;1115;p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16" name="Google Shape;1116;p8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117" name="Google Shape;1117;p8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1118" name="Google Shape;1118;p82"/>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19" name="Google Shape;1119;p82"/>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20" name="Google Shape;1120;p82"/>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21" name="Google Shape;1121;p82"/>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22" name="Google Shape;1122;p82"/>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23" name="Google Shape;1123;p82"/>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24" name="Google Shape;1124;p82"/>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125" name="Google Shape;1125;p8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126" name="Google Shape;1126;p8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127" name="Google Shape;1127;p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28" name="Google Shape;1128;p82"/>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bg>
      <p:bgPr>
        <a:solidFill>
          <a:srgbClr val="353535"/>
        </a:solidFill>
      </p:bgPr>
    </p:bg>
    <p:spTree>
      <p:nvGrpSpPr>
        <p:cNvPr id="1129" name="Shape 1129"/>
        <p:cNvGrpSpPr/>
        <p:nvPr/>
      </p:nvGrpSpPr>
      <p:grpSpPr>
        <a:xfrm>
          <a:off x="0" y="0"/>
          <a:ext cx="0" cy="0"/>
          <a:chOff x="0" y="0"/>
          <a:chExt cx="0" cy="0"/>
        </a:xfrm>
      </p:grpSpPr>
      <p:cxnSp>
        <p:nvCxnSpPr>
          <p:cNvPr id="1130" name="Google Shape;1130;p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31" name="Google Shape;1131;p8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32" name="Google Shape;1132;p8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133" name="Google Shape;1133;p83"/>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1134" name="Google Shape;1134;p83"/>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135" name="Google Shape;1135;p83"/>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1136" name="Google Shape;1136;p83"/>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9pPr>
          </a:lstStyle>
          <a:p/>
        </p:txBody>
      </p:sp>
      <p:sp>
        <p:nvSpPr>
          <p:cNvPr id="1137" name="Google Shape;1137;p83"/>
          <p:cNvSpPr/>
          <p:nvPr/>
        </p:nvSpPr>
        <p:spPr>
          <a:xfrm>
            <a:off x="8895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3"/>
          <p:cNvSpPr/>
          <p:nvPr/>
        </p:nvSpPr>
        <p:spPr>
          <a:xfrm>
            <a:off x="8895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3"/>
          <p:cNvSpPr/>
          <p:nvPr/>
        </p:nvSpPr>
        <p:spPr>
          <a:xfrm>
            <a:off x="8895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3"/>
          <p:cNvSpPr/>
          <p:nvPr/>
        </p:nvSpPr>
        <p:spPr>
          <a:xfrm>
            <a:off x="8895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3"/>
          <p:cNvSpPr/>
          <p:nvPr/>
        </p:nvSpPr>
        <p:spPr>
          <a:xfrm>
            <a:off x="8895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3"/>
          <p:cNvSpPr/>
          <p:nvPr/>
        </p:nvSpPr>
        <p:spPr>
          <a:xfrm>
            <a:off x="8895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3"/>
          <p:cNvSpPr/>
          <p:nvPr/>
        </p:nvSpPr>
        <p:spPr>
          <a:xfrm>
            <a:off x="8895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3"/>
          <p:cNvSpPr/>
          <p:nvPr/>
        </p:nvSpPr>
        <p:spPr>
          <a:xfrm>
            <a:off x="8895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3"/>
          <p:cNvSpPr/>
          <p:nvPr/>
        </p:nvSpPr>
        <p:spPr>
          <a:xfrm>
            <a:off x="8895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3"/>
          <p:cNvSpPr/>
          <p:nvPr/>
        </p:nvSpPr>
        <p:spPr>
          <a:xfrm>
            <a:off x="8895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3"/>
          <p:cNvSpPr/>
          <p:nvPr/>
        </p:nvSpPr>
        <p:spPr>
          <a:xfrm>
            <a:off x="15860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3"/>
          <p:cNvSpPr/>
          <p:nvPr/>
        </p:nvSpPr>
        <p:spPr>
          <a:xfrm>
            <a:off x="15860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3"/>
          <p:cNvSpPr/>
          <p:nvPr/>
        </p:nvSpPr>
        <p:spPr>
          <a:xfrm>
            <a:off x="15860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3"/>
          <p:cNvSpPr/>
          <p:nvPr/>
        </p:nvSpPr>
        <p:spPr>
          <a:xfrm>
            <a:off x="15860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3"/>
          <p:cNvSpPr/>
          <p:nvPr/>
        </p:nvSpPr>
        <p:spPr>
          <a:xfrm>
            <a:off x="15860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3"/>
          <p:cNvSpPr/>
          <p:nvPr/>
        </p:nvSpPr>
        <p:spPr>
          <a:xfrm>
            <a:off x="15860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3"/>
          <p:cNvSpPr/>
          <p:nvPr/>
        </p:nvSpPr>
        <p:spPr>
          <a:xfrm>
            <a:off x="15860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3"/>
          <p:cNvSpPr/>
          <p:nvPr/>
        </p:nvSpPr>
        <p:spPr>
          <a:xfrm>
            <a:off x="15860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3"/>
          <p:cNvSpPr/>
          <p:nvPr/>
        </p:nvSpPr>
        <p:spPr>
          <a:xfrm>
            <a:off x="15860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3"/>
          <p:cNvSpPr/>
          <p:nvPr/>
        </p:nvSpPr>
        <p:spPr>
          <a:xfrm>
            <a:off x="15860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3"/>
          <p:cNvSpPr/>
          <p:nvPr/>
        </p:nvSpPr>
        <p:spPr>
          <a:xfrm>
            <a:off x="22824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3"/>
          <p:cNvSpPr/>
          <p:nvPr/>
        </p:nvSpPr>
        <p:spPr>
          <a:xfrm>
            <a:off x="22824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3"/>
          <p:cNvSpPr/>
          <p:nvPr/>
        </p:nvSpPr>
        <p:spPr>
          <a:xfrm>
            <a:off x="22824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3"/>
          <p:cNvSpPr/>
          <p:nvPr/>
        </p:nvSpPr>
        <p:spPr>
          <a:xfrm>
            <a:off x="22824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3"/>
          <p:cNvSpPr/>
          <p:nvPr/>
        </p:nvSpPr>
        <p:spPr>
          <a:xfrm>
            <a:off x="22824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3"/>
          <p:cNvSpPr/>
          <p:nvPr/>
        </p:nvSpPr>
        <p:spPr>
          <a:xfrm>
            <a:off x="22824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3"/>
          <p:cNvSpPr/>
          <p:nvPr/>
        </p:nvSpPr>
        <p:spPr>
          <a:xfrm>
            <a:off x="22824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3"/>
          <p:cNvSpPr/>
          <p:nvPr/>
        </p:nvSpPr>
        <p:spPr>
          <a:xfrm>
            <a:off x="22824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3"/>
          <p:cNvSpPr/>
          <p:nvPr/>
        </p:nvSpPr>
        <p:spPr>
          <a:xfrm>
            <a:off x="22824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3"/>
          <p:cNvSpPr/>
          <p:nvPr/>
        </p:nvSpPr>
        <p:spPr>
          <a:xfrm>
            <a:off x="22824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3"/>
          <p:cNvSpPr/>
          <p:nvPr/>
        </p:nvSpPr>
        <p:spPr>
          <a:xfrm>
            <a:off x="29789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3"/>
          <p:cNvSpPr/>
          <p:nvPr/>
        </p:nvSpPr>
        <p:spPr>
          <a:xfrm>
            <a:off x="29789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3"/>
          <p:cNvSpPr/>
          <p:nvPr/>
        </p:nvSpPr>
        <p:spPr>
          <a:xfrm>
            <a:off x="29789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3"/>
          <p:cNvSpPr/>
          <p:nvPr/>
        </p:nvSpPr>
        <p:spPr>
          <a:xfrm>
            <a:off x="29789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3"/>
          <p:cNvSpPr/>
          <p:nvPr/>
        </p:nvSpPr>
        <p:spPr>
          <a:xfrm>
            <a:off x="29789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3"/>
          <p:cNvSpPr/>
          <p:nvPr/>
        </p:nvSpPr>
        <p:spPr>
          <a:xfrm>
            <a:off x="29789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3"/>
          <p:cNvSpPr/>
          <p:nvPr/>
        </p:nvSpPr>
        <p:spPr>
          <a:xfrm>
            <a:off x="29789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3"/>
          <p:cNvSpPr/>
          <p:nvPr/>
        </p:nvSpPr>
        <p:spPr>
          <a:xfrm>
            <a:off x="29789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3"/>
          <p:cNvSpPr/>
          <p:nvPr/>
        </p:nvSpPr>
        <p:spPr>
          <a:xfrm>
            <a:off x="29789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3"/>
          <p:cNvSpPr/>
          <p:nvPr/>
        </p:nvSpPr>
        <p:spPr>
          <a:xfrm>
            <a:off x="29789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3"/>
          <p:cNvSpPr/>
          <p:nvPr/>
        </p:nvSpPr>
        <p:spPr>
          <a:xfrm>
            <a:off x="36754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3"/>
          <p:cNvSpPr/>
          <p:nvPr/>
        </p:nvSpPr>
        <p:spPr>
          <a:xfrm>
            <a:off x="36754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3"/>
          <p:cNvSpPr/>
          <p:nvPr/>
        </p:nvSpPr>
        <p:spPr>
          <a:xfrm>
            <a:off x="36754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3"/>
          <p:cNvSpPr/>
          <p:nvPr/>
        </p:nvSpPr>
        <p:spPr>
          <a:xfrm>
            <a:off x="36754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3"/>
          <p:cNvSpPr/>
          <p:nvPr/>
        </p:nvSpPr>
        <p:spPr>
          <a:xfrm>
            <a:off x="36754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3"/>
          <p:cNvSpPr/>
          <p:nvPr/>
        </p:nvSpPr>
        <p:spPr>
          <a:xfrm>
            <a:off x="36754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3"/>
          <p:cNvSpPr/>
          <p:nvPr/>
        </p:nvSpPr>
        <p:spPr>
          <a:xfrm>
            <a:off x="36754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3"/>
          <p:cNvSpPr/>
          <p:nvPr/>
        </p:nvSpPr>
        <p:spPr>
          <a:xfrm>
            <a:off x="36754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3"/>
          <p:cNvSpPr/>
          <p:nvPr/>
        </p:nvSpPr>
        <p:spPr>
          <a:xfrm>
            <a:off x="36754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3"/>
          <p:cNvSpPr/>
          <p:nvPr/>
        </p:nvSpPr>
        <p:spPr>
          <a:xfrm>
            <a:off x="36754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3"/>
          <p:cNvSpPr/>
          <p:nvPr/>
        </p:nvSpPr>
        <p:spPr>
          <a:xfrm>
            <a:off x="43719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3"/>
          <p:cNvSpPr/>
          <p:nvPr/>
        </p:nvSpPr>
        <p:spPr>
          <a:xfrm>
            <a:off x="43719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3"/>
          <p:cNvSpPr/>
          <p:nvPr/>
        </p:nvSpPr>
        <p:spPr>
          <a:xfrm>
            <a:off x="43719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3"/>
          <p:cNvSpPr/>
          <p:nvPr/>
        </p:nvSpPr>
        <p:spPr>
          <a:xfrm>
            <a:off x="43719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3"/>
          <p:cNvSpPr/>
          <p:nvPr/>
        </p:nvSpPr>
        <p:spPr>
          <a:xfrm>
            <a:off x="43719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3"/>
          <p:cNvSpPr/>
          <p:nvPr/>
        </p:nvSpPr>
        <p:spPr>
          <a:xfrm>
            <a:off x="43719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3"/>
          <p:cNvSpPr/>
          <p:nvPr/>
        </p:nvSpPr>
        <p:spPr>
          <a:xfrm>
            <a:off x="43719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3"/>
          <p:cNvSpPr/>
          <p:nvPr/>
        </p:nvSpPr>
        <p:spPr>
          <a:xfrm>
            <a:off x="43719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3"/>
          <p:cNvSpPr/>
          <p:nvPr/>
        </p:nvSpPr>
        <p:spPr>
          <a:xfrm>
            <a:off x="43719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3"/>
          <p:cNvSpPr/>
          <p:nvPr/>
        </p:nvSpPr>
        <p:spPr>
          <a:xfrm>
            <a:off x="43719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3"/>
          <p:cNvSpPr/>
          <p:nvPr/>
        </p:nvSpPr>
        <p:spPr>
          <a:xfrm>
            <a:off x="50683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3"/>
          <p:cNvSpPr/>
          <p:nvPr/>
        </p:nvSpPr>
        <p:spPr>
          <a:xfrm>
            <a:off x="50683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3"/>
          <p:cNvSpPr/>
          <p:nvPr/>
        </p:nvSpPr>
        <p:spPr>
          <a:xfrm>
            <a:off x="50683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3"/>
          <p:cNvSpPr/>
          <p:nvPr/>
        </p:nvSpPr>
        <p:spPr>
          <a:xfrm>
            <a:off x="50683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3"/>
          <p:cNvSpPr/>
          <p:nvPr/>
        </p:nvSpPr>
        <p:spPr>
          <a:xfrm>
            <a:off x="50683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3"/>
          <p:cNvSpPr/>
          <p:nvPr/>
        </p:nvSpPr>
        <p:spPr>
          <a:xfrm>
            <a:off x="50683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3"/>
          <p:cNvSpPr/>
          <p:nvPr/>
        </p:nvSpPr>
        <p:spPr>
          <a:xfrm>
            <a:off x="50683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3"/>
          <p:cNvSpPr/>
          <p:nvPr/>
        </p:nvSpPr>
        <p:spPr>
          <a:xfrm>
            <a:off x="50683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3"/>
          <p:cNvSpPr/>
          <p:nvPr/>
        </p:nvSpPr>
        <p:spPr>
          <a:xfrm>
            <a:off x="50683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3"/>
          <p:cNvSpPr/>
          <p:nvPr/>
        </p:nvSpPr>
        <p:spPr>
          <a:xfrm>
            <a:off x="50683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3"/>
          <p:cNvSpPr/>
          <p:nvPr/>
        </p:nvSpPr>
        <p:spPr>
          <a:xfrm>
            <a:off x="57648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3"/>
          <p:cNvSpPr/>
          <p:nvPr/>
        </p:nvSpPr>
        <p:spPr>
          <a:xfrm>
            <a:off x="57648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3"/>
          <p:cNvSpPr/>
          <p:nvPr/>
        </p:nvSpPr>
        <p:spPr>
          <a:xfrm>
            <a:off x="57648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3"/>
          <p:cNvSpPr/>
          <p:nvPr/>
        </p:nvSpPr>
        <p:spPr>
          <a:xfrm>
            <a:off x="57648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3"/>
          <p:cNvSpPr/>
          <p:nvPr/>
        </p:nvSpPr>
        <p:spPr>
          <a:xfrm>
            <a:off x="57648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3"/>
          <p:cNvSpPr/>
          <p:nvPr/>
        </p:nvSpPr>
        <p:spPr>
          <a:xfrm>
            <a:off x="57648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3"/>
          <p:cNvSpPr/>
          <p:nvPr/>
        </p:nvSpPr>
        <p:spPr>
          <a:xfrm>
            <a:off x="57648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3"/>
          <p:cNvSpPr/>
          <p:nvPr/>
        </p:nvSpPr>
        <p:spPr>
          <a:xfrm>
            <a:off x="57648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3"/>
          <p:cNvSpPr/>
          <p:nvPr/>
        </p:nvSpPr>
        <p:spPr>
          <a:xfrm>
            <a:off x="57648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3"/>
          <p:cNvSpPr/>
          <p:nvPr/>
        </p:nvSpPr>
        <p:spPr>
          <a:xfrm>
            <a:off x="57648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3"/>
          <p:cNvSpPr/>
          <p:nvPr/>
        </p:nvSpPr>
        <p:spPr>
          <a:xfrm>
            <a:off x="64613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3"/>
          <p:cNvSpPr/>
          <p:nvPr/>
        </p:nvSpPr>
        <p:spPr>
          <a:xfrm>
            <a:off x="64613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3"/>
          <p:cNvSpPr/>
          <p:nvPr/>
        </p:nvSpPr>
        <p:spPr>
          <a:xfrm>
            <a:off x="64613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3"/>
          <p:cNvSpPr/>
          <p:nvPr/>
        </p:nvSpPr>
        <p:spPr>
          <a:xfrm>
            <a:off x="64613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3"/>
          <p:cNvSpPr/>
          <p:nvPr/>
        </p:nvSpPr>
        <p:spPr>
          <a:xfrm>
            <a:off x="64613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3"/>
          <p:cNvSpPr/>
          <p:nvPr/>
        </p:nvSpPr>
        <p:spPr>
          <a:xfrm>
            <a:off x="64613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3"/>
          <p:cNvSpPr/>
          <p:nvPr/>
        </p:nvSpPr>
        <p:spPr>
          <a:xfrm>
            <a:off x="64613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3"/>
          <p:cNvSpPr/>
          <p:nvPr/>
        </p:nvSpPr>
        <p:spPr>
          <a:xfrm>
            <a:off x="64613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3"/>
          <p:cNvSpPr/>
          <p:nvPr/>
        </p:nvSpPr>
        <p:spPr>
          <a:xfrm>
            <a:off x="64613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3"/>
          <p:cNvSpPr/>
          <p:nvPr/>
        </p:nvSpPr>
        <p:spPr>
          <a:xfrm>
            <a:off x="64613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3"/>
          <p:cNvSpPr/>
          <p:nvPr/>
        </p:nvSpPr>
        <p:spPr>
          <a:xfrm>
            <a:off x="71578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3"/>
          <p:cNvSpPr/>
          <p:nvPr/>
        </p:nvSpPr>
        <p:spPr>
          <a:xfrm>
            <a:off x="71578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3"/>
          <p:cNvSpPr/>
          <p:nvPr/>
        </p:nvSpPr>
        <p:spPr>
          <a:xfrm>
            <a:off x="71578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3"/>
          <p:cNvSpPr/>
          <p:nvPr/>
        </p:nvSpPr>
        <p:spPr>
          <a:xfrm>
            <a:off x="71578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3"/>
          <p:cNvSpPr/>
          <p:nvPr/>
        </p:nvSpPr>
        <p:spPr>
          <a:xfrm>
            <a:off x="71578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3"/>
          <p:cNvSpPr/>
          <p:nvPr/>
        </p:nvSpPr>
        <p:spPr>
          <a:xfrm>
            <a:off x="71578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3"/>
          <p:cNvSpPr/>
          <p:nvPr/>
        </p:nvSpPr>
        <p:spPr>
          <a:xfrm>
            <a:off x="71578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3"/>
          <p:cNvSpPr/>
          <p:nvPr/>
        </p:nvSpPr>
        <p:spPr>
          <a:xfrm>
            <a:off x="71578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3"/>
          <p:cNvSpPr/>
          <p:nvPr/>
        </p:nvSpPr>
        <p:spPr>
          <a:xfrm>
            <a:off x="71578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3"/>
          <p:cNvSpPr/>
          <p:nvPr/>
        </p:nvSpPr>
        <p:spPr>
          <a:xfrm>
            <a:off x="71578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3"/>
          <p:cNvSpPr/>
          <p:nvPr/>
        </p:nvSpPr>
        <p:spPr>
          <a:xfrm>
            <a:off x="8895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3"/>
          <p:cNvSpPr/>
          <p:nvPr/>
        </p:nvSpPr>
        <p:spPr>
          <a:xfrm>
            <a:off x="8895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3"/>
          <p:cNvSpPr/>
          <p:nvPr/>
        </p:nvSpPr>
        <p:spPr>
          <a:xfrm>
            <a:off x="8895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3"/>
          <p:cNvSpPr/>
          <p:nvPr/>
        </p:nvSpPr>
        <p:spPr>
          <a:xfrm>
            <a:off x="8895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3"/>
          <p:cNvSpPr/>
          <p:nvPr/>
        </p:nvSpPr>
        <p:spPr>
          <a:xfrm>
            <a:off x="8895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3"/>
          <p:cNvSpPr/>
          <p:nvPr/>
        </p:nvSpPr>
        <p:spPr>
          <a:xfrm>
            <a:off x="8895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3"/>
          <p:cNvSpPr/>
          <p:nvPr/>
        </p:nvSpPr>
        <p:spPr>
          <a:xfrm>
            <a:off x="8895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3"/>
          <p:cNvSpPr/>
          <p:nvPr/>
        </p:nvSpPr>
        <p:spPr>
          <a:xfrm>
            <a:off x="8895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3"/>
          <p:cNvSpPr/>
          <p:nvPr/>
        </p:nvSpPr>
        <p:spPr>
          <a:xfrm>
            <a:off x="8895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3"/>
          <p:cNvSpPr/>
          <p:nvPr/>
        </p:nvSpPr>
        <p:spPr>
          <a:xfrm>
            <a:off x="8895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3"/>
          <p:cNvSpPr/>
          <p:nvPr/>
        </p:nvSpPr>
        <p:spPr>
          <a:xfrm>
            <a:off x="15860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3"/>
          <p:cNvSpPr/>
          <p:nvPr/>
        </p:nvSpPr>
        <p:spPr>
          <a:xfrm>
            <a:off x="15860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3"/>
          <p:cNvSpPr/>
          <p:nvPr/>
        </p:nvSpPr>
        <p:spPr>
          <a:xfrm>
            <a:off x="15860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3"/>
          <p:cNvSpPr/>
          <p:nvPr/>
        </p:nvSpPr>
        <p:spPr>
          <a:xfrm>
            <a:off x="15860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3"/>
          <p:cNvSpPr/>
          <p:nvPr/>
        </p:nvSpPr>
        <p:spPr>
          <a:xfrm>
            <a:off x="15860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3"/>
          <p:cNvSpPr/>
          <p:nvPr/>
        </p:nvSpPr>
        <p:spPr>
          <a:xfrm>
            <a:off x="15860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3"/>
          <p:cNvSpPr/>
          <p:nvPr/>
        </p:nvSpPr>
        <p:spPr>
          <a:xfrm>
            <a:off x="15860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3"/>
          <p:cNvSpPr/>
          <p:nvPr/>
        </p:nvSpPr>
        <p:spPr>
          <a:xfrm>
            <a:off x="15860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3"/>
          <p:cNvSpPr/>
          <p:nvPr/>
        </p:nvSpPr>
        <p:spPr>
          <a:xfrm>
            <a:off x="15860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3"/>
          <p:cNvSpPr/>
          <p:nvPr/>
        </p:nvSpPr>
        <p:spPr>
          <a:xfrm>
            <a:off x="15860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3"/>
          <p:cNvSpPr/>
          <p:nvPr/>
        </p:nvSpPr>
        <p:spPr>
          <a:xfrm>
            <a:off x="22824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3"/>
          <p:cNvSpPr/>
          <p:nvPr/>
        </p:nvSpPr>
        <p:spPr>
          <a:xfrm>
            <a:off x="22824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3"/>
          <p:cNvSpPr/>
          <p:nvPr/>
        </p:nvSpPr>
        <p:spPr>
          <a:xfrm>
            <a:off x="22824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3"/>
          <p:cNvSpPr/>
          <p:nvPr/>
        </p:nvSpPr>
        <p:spPr>
          <a:xfrm>
            <a:off x="22824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3"/>
          <p:cNvSpPr/>
          <p:nvPr/>
        </p:nvSpPr>
        <p:spPr>
          <a:xfrm>
            <a:off x="22824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3"/>
          <p:cNvSpPr/>
          <p:nvPr/>
        </p:nvSpPr>
        <p:spPr>
          <a:xfrm>
            <a:off x="22824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3"/>
          <p:cNvSpPr/>
          <p:nvPr/>
        </p:nvSpPr>
        <p:spPr>
          <a:xfrm>
            <a:off x="22824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3"/>
          <p:cNvSpPr/>
          <p:nvPr/>
        </p:nvSpPr>
        <p:spPr>
          <a:xfrm>
            <a:off x="22824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3"/>
          <p:cNvSpPr/>
          <p:nvPr/>
        </p:nvSpPr>
        <p:spPr>
          <a:xfrm>
            <a:off x="22824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3"/>
          <p:cNvSpPr/>
          <p:nvPr/>
        </p:nvSpPr>
        <p:spPr>
          <a:xfrm>
            <a:off x="22824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3"/>
          <p:cNvSpPr/>
          <p:nvPr/>
        </p:nvSpPr>
        <p:spPr>
          <a:xfrm>
            <a:off x="29789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3"/>
          <p:cNvSpPr/>
          <p:nvPr/>
        </p:nvSpPr>
        <p:spPr>
          <a:xfrm>
            <a:off x="29789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3"/>
          <p:cNvSpPr/>
          <p:nvPr/>
        </p:nvSpPr>
        <p:spPr>
          <a:xfrm>
            <a:off x="29789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3"/>
          <p:cNvSpPr/>
          <p:nvPr/>
        </p:nvSpPr>
        <p:spPr>
          <a:xfrm>
            <a:off x="29789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3"/>
          <p:cNvSpPr/>
          <p:nvPr/>
        </p:nvSpPr>
        <p:spPr>
          <a:xfrm>
            <a:off x="29789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3"/>
          <p:cNvSpPr/>
          <p:nvPr/>
        </p:nvSpPr>
        <p:spPr>
          <a:xfrm>
            <a:off x="29789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3"/>
          <p:cNvSpPr/>
          <p:nvPr/>
        </p:nvSpPr>
        <p:spPr>
          <a:xfrm>
            <a:off x="29789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3"/>
          <p:cNvSpPr/>
          <p:nvPr/>
        </p:nvSpPr>
        <p:spPr>
          <a:xfrm>
            <a:off x="29789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3"/>
          <p:cNvSpPr/>
          <p:nvPr/>
        </p:nvSpPr>
        <p:spPr>
          <a:xfrm>
            <a:off x="29789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3"/>
          <p:cNvSpPr/>
          <p:nvPr/>
        </p:nvSpPr>
        <p:spPr>
          <a:xfrm>
            <a:off x="29789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3"/>
          <p:cNvSpPr/>
          <p:nvPr/>
        </p:nvSpPr>
        <p:spPr>
          <a:xfrm>
            <a:off x="36754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3"/>
          <p:cNvSpPr/>
          <p:nvPr/>
        </p:nvSpPr>
        <p:spPr>
          <a:xfrm>
            <a:off x="36754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3"/>
          <p:cNvSpPr/>
          <p:nvPr/>
        </p:nvSpPr>
        <p:spPr>
          <a:xfrm>
            <a:off x="36754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3"/>
          <p:cNvSpPr/>
          <p:nvPr/>
        </p:nvSpPr>
        <p:spPr>
          <a:xfrm>
            <a:off x="36754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3"/>
          <p:cNvSpPr/>
          <p:nvPr/>
        </p:nvSpPr>
        <p:spPr>
          <a:xfrm>
            <a:off x="36754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3"/>
          <p:cNvSpPr/>
          <p:nvPr/>
        </p:nvSpPr>
        <p:spPr>
          <a:xfrm>
            <a:off x="36754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3"/>
          <p:cNvSpPr/>
          <p:nvPr/>
        </p:nvSpPr>
        <p:spPr>
          <a:xfrm>
            <a:off x="36754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3"/>
          <p:cNvSpPr/>
          <p:nvPr/>
        </p:nvSpPr>
        <p:spPr>
          <a:xfrm>
            <a:off x="36754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3"/>
          <p:cNvSpPr/>
          <p:nvPr/>
        </p:nvSpPr>
        <p:spPr>
          <a:xfrm>
            <a:off x="36754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3"/>
          <p:cNvSpPr/>
          <p:nvPr/>
        </p:nvSpPr>
        <p:spPr>
          <a:xfrm>
            <a:off x="36754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3"/>
          <p:cNvSpPr/>
          <p:nvPr/>
        </p:nvSpPr>
        <p:spPr>
          <a:xfrm>
            <a:off x="43719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3"/>
          <p:cNvSpPr/>
          <p:nvPr/>
        </p:nvSpPr>
        <p:spPr>
          <a:xfrm>
            <a:off x="43719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3"/>
          <p:cNvSpPr/>
          <p:nvPr/>
        </p:nvSpPr>
        <p:spPr>
          <a:xfrm>
            <a:off x="43719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3"/>
          <p:cNvSpPr/>
          <p:nvPr/>
        </p:nvSpPr>
        <p:spPr>
          <a:xfrm>
            <a:off x="43719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3"/>
          <p:cNvSpPr/>
          <p:nvPr/>
        </p:nvSpPr>
        <p:spPr>
          <a:xfrm>
            <a:off x="43719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3"/>
          <p:cNvSpPr/>
          <p:nvPr/>
        </p:nvSpPr>
        <p:spPr>
          <a:xfrm>
            <a:off x="43719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3"/>
          <p:cNvSpPr/>
          <p:nvPr/>
        </p:nvSpPr>
        <p:spPr>
          <a:xfrm>
            <a:off x="43719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3"/>
          <p:cNvSpPr/>
          <p:nvPr/>
        </p:nvSpPr>
        <p:spPr>
          <a:xfrm>
            <a:off x="43719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3"/>
          <p:cNvSpPr/>
          <p:nvPr/>
        </p:nvSpPr>
        <p:spPr>
          <a:xfrm>
            <a:off x="43719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3"/>
          <p:cNvSpPr/>
          <p:nvPr/>
        </p:nvSpPr>
        <p:spPr>
          <a:xfrm>
            <a:off x="43719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3"/>
          <p:cNvSpPr/>
          <p:nvPr/>
        </p:nvSpPr>
        <p:spPr>
          <a:xfrm>
            <a:off x="50683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3"/>
          <p:cNvSpPr/>
          <p:nvPr/>
        </p:nvSpPr>
        <p:spPr>
          <a:xfrm>
            <a:off x="50683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3"/>
          <p:cNvSpPr/>
          <p:nvPr/>
        </p:nvSpPr>
        <p:spPr>
          <a:xfrm>
            <a:off x="50683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3"/>
          <p:cNvSpPr/>
          <p:nvPr/>
        </p:nvSpPr>
        <p:spPr>
          <a:xfrm>
            <a:off x="50683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3"/>
          <p:cNvSpPr/>
          <p:nvPr/>
        </p:nvSpPr>
        <p:spPr>
          <a:xfrm>
            <a:off x="50683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3"/>
          <p:cNvSpPr/>
          <p:nvPr/>
        </p:nvSpPr>
        <p:spPr>
          <a:xfrm>
            <a:off x="50683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3"/>
          <p:cNvSpPr/>
          <p:nvPr/>
        </p:nvSpPr>
        <p:spPr>
          <a:xfrm>
            <a:off x="50683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3"/>
          <p:cNvSpPr/>
          <p:nvPr/>
        </p:nvSpPr>
        <p:spPr>
          <a:xfrm>
            <a:off x="50683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3"/>
          <p:cNvSpPr/>
          <p:nvPr/>
        </p:nvSpPr>
        <p:spPr>
          <a:xfrm>
            <a:off x="50683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3"/>
          <p:cNvSpPr/>
          <p:nvPr/>
        </p:nvSpPr>
        <p:spPr>
          <a:xfrm>
            <a:off x="50683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3"/>
          <p:cNvSpPr/>
          <p:nvPr/>
        </p:nvSpPr>
        <p:spPr>
          <a:xfrm>
            <a:off x="57648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3"/>
          <p:cNvSpPr/>
          <p:nvPr/>
        </p:nvSpPr>
        <p:spPr>
          <a:xfrm>
            <a:off x="57648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3"/>
          <p:cNvSpPr/>
          <p:nvPr/>
        </p:nvSpPr>
        <p:spPr>
          <a:xfrm>
            <a:off x="57648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3"/>
          <p:cNvSpPr/>
          <p:nvPr/>
        </p:nvSpPr>
        <p:spPr>
          <a:xfrm>
            <a:off x="57648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3"/>
          <p:cNvSpPr/>
          <p:nvPr/>
        </p:nvSpPr>
        <p:spPr>
          <a:xfrm>
            <a:off x="57648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3"/>
          <p:cNvSpPr/>
          <p:nvPr/>
        </p:nvSpPr>
        <p:spPr>
          <a:xfrm>
            <a:off x="57648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3"/>
          <p:cNvSpPr/>
          <p:nvPr/>
        </p:nvSpPr>
        <p:spPr>
          <a:xfrm>
            <a:off x="57648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3"/>
          <p:cNvSpPr/>
          <p:nvPr/>
        </p:nvSpPr>
        <p:spPr>
          <a:xfrm>
            <a:off x="57648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3"/>
          <p:cNvSpPr/>
          <p:nvPr/>
        </p:nvSpPr>
        <p:spPr>
          <a:xfrm>
            <a:off x="57648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3"/>
          <p:cNvSpPr/>
          <p:nvPr/>
        </p:nvSpPr>
        <p:spPr>
          <a:xfrm>
            <a:off x="57648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3"/>
          <p:cNvSpPr/>
          <p:nvPr/>
        </p:nvSpPr>
        <p:spPr>
          <a:xfrm>
            <a:off x="64613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3"/>
          <p:cNvSpPr/>
          <p:nvPr/>
        </p:nvSpPr>
        <p:spPr>
          <a:xfrm>
            <a:off x="64613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3"/>
          <p:cNvSpPr/>
          <p:nvPr/>
        </p:nvSpPr>
        <p:spPr>
          <a:xfrm>
            <a:off x="64613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3"/>
          <p:cNvSpPr/>
          <p:nvPr/>
        </p:nvSpPr>
        <p:spPr>
          <a:xfrm>
            <a:off x="64613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3"/>
          <p:cNvSpPr/>
          <p:nvPr/>
        </p:nvSpPr>
        <p:spPr>
          <a:xfrm>
            <a:off x="64613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3"/>
          <p:cNvSpPr/>
          <p:nvPr/>
        </p:nvSpPr>
        <p:spPr>
          <a:xfrm>
            <a:off x="64613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3"/>
          <p:cNvSpPr/>
          <p:nvPr/>
        </p:nvSpPr>
        <p:spPr>
          <a:xfrm>
            <a:off x="64613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3"/>
          <p:cNvSpPr/>
          <p:nvPr/>
        </p:nvSpPr>
        <p:spPr>
          <a:xfrm>
            <a:off x="64613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3"/>
          <p:cNvSpPr/>
          <p:nvPr/>
        </p:nvSpPr>
        <p:spPr>
          <a:xfrm>
            <a:off x="64613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3"/>
          <p:cNvSpPr/>
          <p:nvPr/>
        </p:nvSpPr>
        <p:spPr>
          <a:xfrm>
            <a:off x="64613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3"/>
          <p:cNvSpPr/>
          <p:nvPr/>
        </p:nvSpPr>
        <p:spPr>
          <a:xfrm>
            <a:off x="71578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3"/>
          <p:cNvSpPr/>
          <p:nvPr/>
        </p:nvSpPr>
        <p:spPr>
          <a:xfrm>
            <a:off x="71578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3"/>
          <p:cNvSpPr/>
          <p:nvPr/>
        </p:nvSpPr>
        <p:spPr>
          <a:xfrm>
            <a:off x="71578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3"/>
          <p:cNvSpPr/>
          <p:nvPr/>
        </p:nvSpPr>
        <p:spPr>
          <a:xfrm>
            <a:off x="71578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3"/>
          <p:cNvSpPr/>
          <p:nvPr/>
        </p:nvSpPr>
        <p:spPr>
          <a:xfrm>
            <a:off x="71578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3"/>
          <p:cNvSpPr/>
          <p:nvPr/>
        </p:nvSpPr>
        <p:spPr>
          <a:xfrm>
            <a:off x="71578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3"/>
          <p:cNvSpPr/>
          <p:nvPr/>
        </p:nvSpPr>
        <p:spPr>
          <a:xfrm>
            <a:off x="71578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3"/>
          <p:cNvSpPr/>
          <p:nvPr/>
        </p:nvSpPr>
        <p:spPr>
          <a:xfrm>
            <a:off x="71578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3"/>
          <p:cNvSpPr/>
          <p:nvPr/>
        </p:nvSpPr>
        <p:spPr>
          <a:xfrm>
            <a:off x="71578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3"/>
          <p:cNvSpPr/>
          <p:nvPr/>
        </p:nvSpPr>
        <p:spPr>
          <a:xfrm>
            <a:off x="71578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3"/>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338" name="Google Shape;1338;p8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339" name="Google Shape;1339;p8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340" name="Google Shape;1340;p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341" name="Google Shape;1341;p83"/>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bg>
      <p:bgPr>
        <a:solidFill>
          <a:srgbClr val="353535"/>
        </a:solidFill>
      </p:bgPr>
    </p:bg>
    <p:spTree>
      <p:nvGrpSpPr>
        <p:cNvPr id="1342" name="Shape 1342"/>
        <p:cNvGrpSpPr/>
        <p:nvPr/>
      </p:nvGrpSpPr>
      <p:grpSpPr>
        <a:xfrm>
          <a:off x="0" y="0"/>
          <a:ext cx="0" cy="0"/>
          <a:chOff x="0" y="0"/>
          <a:chExt cx="0" cy="0"/>
        </a:xfrm>
      </p:grpSpPr>
      <p:pic>
        <p:nvPicPr>
          <p:cNvPr id="1343" name="Google Shape;1343;p84"/>
          <p:cNvPicPr preferRelativeResize="0"/>
          <p:nvPr/>
        </p:nvPicPr>
        <p:blipFill rotWithShape="1">
          <a:blip r:embed="rId2">
            <a:alphaModFix/>
          </a:blip>
          <a:srcRect b="0" l="0" r="0" t="0"/>
          <a:stretch/>
        </p:blipFill>
        <p:spPr>
          <a:xfrm>
            <a:off x="8210700" y="2217200"/>
            <a:ext cx="553225" cy="553209"/>
          </a:xfrm>
          <a:prstGeom prst="rect">
            <a:avLst/>
          </a:prstGeom>
          <a:noFill/>
          <a:ln>
            <a:noFill/>
          </a:ln>
        </p:spPr>
      </p:pic>
      <p:pic>
        <p:nvPicPr>
          <p:cNvPr id="1344" name="Google Shape;1344;p84"/>
          <p:cNvPicPr preferRelativeResize="0"/>
          <p:nvPr/>
        </p:nvPicPr>
        <p:blipFill rotWithShape="1">
          <a:blip r:embed="rId2">
            <a:alphaModFix/>
          </a:blip>
          <a:srcRect b="0" l="0" r="0" t="0"/>
          <a:stretch/>
        </p:blipFill>
        <p:spPr>
          <a:xfrm>
            <a:off x="4627750" y="2217200"/>
            <a:ext cx="553225" cy="553209"/>
          </a:xfrm>
          <a:prstGeom prst="rect">
            <a:avLst/>
          </a:prstGeom>
          <a:noFill/>
          <a:ln>
            <a:noFill/>
          </a:ln>
        </p:spPr>
      </p:pic>
      <p:pic>
        <p:nvPicPr>
          <p:cNvPr id="1345" name="Google Shape;1345;p84"/>
          <p:cNvPicPr preferRelativeResize="0"/>
          <p:nvPr/>
        </p:nvPicPr>
        <p:blipFill rotWithShape="1">
          <a:blip r:embed="rId2">
            <a:alphaModFix/>
          </a:blip>
          <a:srcRect b="0" l="0" r="0" t="0"/>
          <a:stretch/>
        </p:blipFill>
        <p:spPr>
          <a:xfrm>
            <a:off x="1044800" y="2217200"/>
            <a:ext cx="553225" cy="553209"/>
          </a:xfrm>
          <a:prstGeom prst="rect">
            <a:avLst/>
          </a:prstGeom>
          <a:noFill/>
          <a:ln>
            <a:noFill/>
          </a:ln>
        </p:spPr>
      </p:pic>
      <p:cxnSp>
        <p:nvCxnSpPr>
          <p:cNvPr id="1346" name="Google Shape;1346;p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47" name="Google Shape;1347;p8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48" name="Google Shape;1348;p8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349" name="Google Shape;1349;p84"/>
          <p:cNvCxnSpPr/>
          <p:nvPr/>
        </p:nvCxnSpPr>
        <p:spPr>
          <a:xfrm>
            <a:off x="4307600" y="2776950"/>
            <a:ext cx="0" cy="2302500"/>
          </a:xfrm>
          <a:prstGeom prst="straightConnector1">
            <a:avLst/>
          </a:prstGeom>
          <a:noFill/>
          <a:ln cap="flat" cmpd="sng" w="9525">
            <a:solidFill>
              <a:srgbClr val="FFFFFF"/>
            </a:solidFill>
            <a:prstDash val="dot"/>
            <a:round/>
            <a:headEnd len="med" w="med" type="none"/>
            <a:tailEnd len="med" w="med" type="none"/>
          </a:ln>
        </p:spPr>
      </p:cxnSp>
      <p:cxnSp>
        <p:nvCxnSpPr>
          <p:cNvPr id="1350" name="Google Shape;1350;p84"/>
          <p:cNvCxnSpPr/>
          <p:nvPr/>
        </p:nvCxnSpPr>
        <p:spPr>
          <a:xfrm>
            <a:off x="7890550" y="2776950"/>
            <a:ext cx="0" cy="2302500"/>
          </a:xfrm>
          <a:prstGeom prst="straightConnector1">
            <a:avLst/>
          </a:prstGeom>
          <a:noFill/>
          <a:ln cap="flat" cmpd="sng" w="9525">
            <a:solidFill>
              <a:srgbClr val="FFFFFF"/>
            </a:solidFill>
            <a:prstDash val="dot"/>
            <a:round/>
            <a:headEnd len="med" w="med" type="none"/>
            <a:tailEnd len="med" w="med" type="none"/>
          </a:ln>
        </p:spPr>
      </p:cxnSp>
      <p:sp>
        <p:nvSpPr>
          <p:cNvPr id="1351" name="Google Shape;1351;p84"/>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352" name="Google Shape;1352;p84"/>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1353" name="Google Shape;1353;p84"/>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1354" name="Google Shape;1354;p84"/>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1355" name="Google Shape;1355;p84"/>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356" name="Google Shape;1356;p84"/>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357" name="Google Shape;1357;p8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358" name="Google Shape;1358;p8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359" name="Google Shape;1359;p84"/>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360" name="Google Shape;1360;p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361" name="Google Shape;1361;p8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bg>
      <p:bgPr>
        <a:solidFill>
          <a:srgbClr val="353535"/>
        </a:solidFill>
      </p:bgPr>
    </p:bg>
    <p:spTree>
      <p:nvGrpSpPr>
        <p:cNvPr id="1362" name="Shape 1362"/>
        <p:cNvGrpSpPr/>
        <p:nvPr/>
      </p:nvGrpSpPr>
      <p:grpSpPr>
        <a:xfrm>
          <a:off x="0" y="0"/>
          <a:ext cx="0" cy="0"/>
          <a:chOff x="0" y="0"/>
          <a:chExt cx="0" cy="0"/>
        </a:xfrm>
      </p:grpSpPr>
      <p:pic>
        <p:nvPicPr>
          <p:cNvPr id="1363" name="Google Shape;1363;p85"/>
          <p:cNvPicPr preferRelativeResize="0"/>
          <p:nvPr/>
        </p:nvPicPr>
        <p:blipFill rotWithShape="1">
          <a:blip r:embed="rId2">
            <a:alphaModFix/>
          </a:blip>
          <a:srcRect b="0" l="0" r="0" t="0"/>
          <a:stretch/>
        </p:blipFill>
        <p:spPr>
          <a:xfrm>
            <a:off x="6413275" y="2044900"/>
            <a:ext cx="731700" cy="731678"/>
          </a:xfrm>
          <a:prstGeom prst="rect">
            <a:avLst/>
          </a:prstGeom>
          <a:noFill/>
          <a:ln>
            <a:noFill/>
          </a:ln>
        </p:spPr>
      </p:pic>
      <p:pic>
        <p:nvPicPr>
          <p:cNvPr id="1364" name="Google Shape;1364;p85"/>
          <p:cNvPicPr preferRelativeResize="0"/>
          <p:nvPr/>
        </p:nvPicPr>
        <p:blipFill rotWithShape="1">
          <a:blip r:embed="rId2">
            <a:alphaModFix/>
          </a:blip>
          <a:srcRect b="0" l="0" r="0" t="0"/>
          <a:stretch/>
        </p:blipFill>
        <p:spPr>
          <a:xfrm>
            <a:off x="1227075" y="2044900"/>
            <a:ext cx="731700" cy="731678"/>
          </a:xfrm>
          <a:prstGeom prst="rect">
            <a:avLst/>
          </a:prstGeom>
          <a:noFill/>
          <a:ln>
            <a:noFill/>
          </a:ln>
        </p:spPr>
      </p:pic>
      <p:cxnSp>
        <p:nvCxnSpPr>
          <p:cNvPr id="1365" name="Google Shape;1365;p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66" name="Google Shape;1366;p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67" name="Google Shape;1367;p8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368" name="Google Shape;1368;p85"/>
          <p:cNvCxnSpPr/>
          <p:nvPr/>
        </p:nvCxnSpPr>
        <p:spPr>
          <a:xfrm>
            <a:off x="6098909" y="2796200"/>
            <a:ext cx="0" cy="2923500"/>
          </a:xfrm>
          <a:prstGeom prst="straightConnector1">
            <a:avLst/>
          </a:prstGeom>
          <a:noFill/>
          <a:ln cap="flat" cmpd="sng" w="9525">
            <a:solidFill>
              <a:srgbClr val="FFFFFF"/>
            </a:solidFill>
            <a:prstDash val="dot"/>
            <a:round/>
            <a:headEnd len="med" w="med" type="none"/>
            <a:tailEnd len="med" w="med" type="none"/>
          </a:ln>
        </p:spPr>
      </p:cxnSp>
      <p:sp>
        <p:nvSpPr>
          <p:cNvPr id="1369" name="Google Shape;1369;p85"/>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370" name="Google Shape;1370;p85"/>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1371" name="Google Shape;1371;p85"/>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372" name="Google Shape;1372;p85"/>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1373" name="Google Shape;1373;p85"/>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374" name="Google Shape;1374;p8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375" name="Google Shape;1375;p85"/>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376" name="Google Shape;1376;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1377" name="Google Shape;1377;p85"/>
          <p:cNvCxnSpPr/>
          <p:nvPr/>
        </p:nvCxnSpPr>
        <p:spPr>
          <a:xfrm>
            <a:off x="1366500" y="4884332"/>
            <a:ext cx="156000" cy="0"/>
          </a:xfrm>
          <a:prstGeom prst="straightConnector1">
            <a:avLst/>
          </a:prstGeom>
          <a:noFill/>
          <a:ln cap="flat" cmpd="sng" w="28575">
            <a:solidFill>
              <a:srgbClr val="EE0000"/>
            </a:solidFill>
            <a:prstDash val="solid"/>
            <a:round/>
            <a:headEnd len="med" w="med" type="none"/>
            <a:tailEnd len="med" w="med" type="none"/>
          </a:ln>
        </p:spPr>
      </p:cxnSp>
      <p:cxnSp>
        <p:nvCxnSpPr>
          <p:cNvPr id="1378" name="Google Shape;1378;p85"/>
          <p:cNvCxnSpPr/>
          <p:nvPr/>
        </p:nvCxnSpPr>
        <p:spPr>
          <a:xfrm>
            <a:off x="6552700" y="4884332"/>
            <a:ext cx="156000" cy="0"/>
          </a:xfrm>
          <a:prstGeom prst="straightConnector1">
            <a:avLst/>
          </a:prstGeom>
          <a:noFill/>
          <a:ln cap="flat" cmpd="sng" w="28575">
            <a:solidFill>
              <a:srgbClr val="EE0000"/>
            </a:solidFill>
            <a:prstDash val="solid"/>
            <a:round/>
            <a:headEnd len="med" w="med" type="none"/>
            <a:tailEnd len="med" w="med" type="none"/>
          </a:ln>
        </p:spPr>
      </p:cxnSp>
      <p:sp>
        <p:nvSpPr>
          <p:cNvPr id="1379" name="Google Shape;1379;p85"/>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bg>
      <p:bgPr>
        <a:solidFill>
          <a:srgbClr val="353535"/>
        </a:solidFill>
      </p:bgPr>
    </p:bg>
    <p:spTree>
      <p:nvGrpSpPr>
        <p:cNvPr id="1380" name="Shape 1380"/>
        <p:cNvGrpSpPr/>
        <p:nvPr/>
      </p:nvGrpSpPr>
      <p:grpSpPr>
        <a:xfrm>
          <a:off x="0" y="0"/>
          <a:ext cx="0" cy="0"/>
          <a:chOff x="0" y="0"/>
          <a:chExt cx="0" cy="0"/>
        </a:xfrm>
      </p:grpSpPr>
      <p:pic>
        <p:nvPicPr>
          <p:cNvPr id="1381" name="Google Shape;1381;p86"/>
          <p:cNvPicPr preferRelativeResize="0"/>
          <p:nvPr/>
        </p:nvPicPr>
        <p:blipFill rotWithShape="1">
          <a:blip r:embed="rId2">
            <a:alphaModFix/>
          </a:blip>
          <a:srcRect b="0" l="0" r="0" t="0"/>
          <a:stretch/>
        </p:blipFill>
        <p:spPr>
          <a:xfrm>
            <a:off x="3419450" y="1298450"/>
            <a:ext cx="731700" cy="731678"/>
          </a:xfrm>
          <a:prstGeom prst="rect">
            <a:avLst/>
          </a:prstGeom>
          <a:noFill/>
          <a:ln>
            <a:noFill/>
          </a:ln>
        </p:spPr>
      </p:pic>
      <p:sp>
        <p:nvSpPr>
          <p:cNvPr id="1382" name="Google Shape;1382;p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1383" name="Google Shape;1383;p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84" name="Google Shape;1384;p8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85" name="Google Shape;1385;p8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386" name="Google Shape;1386;p86"/>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387" name="Google Shape;1387;p86"/>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solidFill>
                  <a:srgbClr val="FFFFFF"/>
                </a:solidFill>
              </a:defRPr>
            </a:lvl1pPr>
            <a:lvl2pPr lvl="1" rtl="0">
              <a:lnSpc>
                <a:spcPct val="114000"/>
              </a:lnSpc>
              <a:spcBef>
                <a:spcPts val="0"/>
              </a:spcBef>
              <a:spcAft>
                <a:spcPts val="0"/>
              </a:spcAft>
              <a:buNone/>
              <a:defRPr sz="1400">
                <a:solidFill>
                  <a:srgbClr val="FFFFFF"/>
                </a:solidFill>
              </a:defRPr>
            </a:lvl2pPr>
            <a:lvl3pPr lvl="2" rtl="0">
              <a:lnSpc>
                <a:spcPct val="114000"/>
              </a:lnSpc>
              <a:spcBef>
                <a:spcPts val="0"/>
              </a:spcBef>
              <a:spcAft>
                <a:spcPts val="0"/>
              </a:spcAft>
              <a:buNone/>
              <a:defRPr sz="1400">
                <a:solidFill>
                  <a:srgbClr val="FFFFFF"/>
                </a:solidFill>
              </a:defRPr>
            </a:lvl3pPr>
            <a:lvl4pPr lvl="3" rtl="0">
              <a:lnSpc>
                <a:spcPct val="114000"/>
              </a:lnSpc>
              <a:spcBef>
                <a:spcPts val="0"/>
              </a:spcBef>
              <a:spcAft>
                <a:spcPts val="0"/>
              </a:spcAft>
              <a:buNone/>
              <a:defRPr sz="1400">
                <a:solidFill>
                  <a:srgbClr val="FFFFFF"/>
                </a:solidFill>
              </a:defRPr>
            </a:lvl4pPr>
            <a:lvl5pPr lvl="4" rtl="0">
              <a:lnSpc>
                <a:spcPct val="114000"/>
              </a:lnSpc>
              <a:spcBef>
                <a:spcPts val="0"/>
              </a:spcBef>
              <a:spcAft>
                <a:spcPts val="0"/>
              </a:spcAft>
              <a:buNone/>
              <a:defRPr sz="1400">
                <a:solidFill>
                  <a:srgbClr val="FFFFFF"/>
                </a:solidFill>
              </a:defRPr>
            </a:lvl5pPr>
            <a:lvl6pPr lvl="5" rtl="0">
              <a:lnSpc>
                <a:spcPct val="114000"/>
              </a:lnSpc>
              <a:spcBef>
                <a:spcPts val="0"/>
              </a:spcBef>
              <a:spcAft>
                <a:spcPts val="0"/>
              </a:spcAft>
              <a:buNone/>
              <a:defRPr sz="1400">
                <a:solidFill>
                  <a:srgbClr val="FFFFFF"/>
                </a:solidFill>
              </a:defRPr>
            </a:lvl6pPr>
            <a:lvl7pPr lvl="6" rtl="0">
              <a:lnSpc>
                <a:spcPct val="114000"/>
              </a:lnSpc>
              <a:spcBef>
                <a:spcPts val="0"/>
              </a:spcBef>
              <a:spcAft>
                <a:spcPts val="0"/>
              </a:spcAft>
              <a:buNone/>
              <a:defRPr sz="1400">
                <a:solidFill>
                  <a:srgbClr val="FFFFFF"/>
                </a:solidFill>
              </a:defRPr>
            </a:lvl7pPr>
            <a:lvl8pPr lvl="7" rtl="0">
              <a:lnSpc>
                <a:spcPct val="114000"/>
              </a:lnSpc>
              <a:spcBef>
                <a:spcPts val="0"/>
              </a:spcBef>
              <a:spcAft>
                <a:spcPts val="0"/>
              </a:spcAft>
              <a:buNone/>
              <a:defRPr sz="1400">
                <a:solidFill>
                  <a:srgbClr val="FFFFFF"/>
                </a:solidFill>
              </a:defRPr>
            </a:lvl8pPr>
            <a:lvl9pPr lvl="8" rtl="0">
              <a:lnSpc>
                <a:spcPct val="114000"/>
              </a:lnSpc>
              <a:spcBef>
                <a:spcPts val="0"/>
              </a:spcBef>
              <a:spcAft>
                <a:spcPts val="0"/>
              </a:spcAft>
              <a:buNone/>
              <a:defRPr sz="1400">
                <a:solidFill>
                  <a:srgbClr val="FFFFFF"/>
                </a:solidFill>
              </a:defRPr>
            </a:lvl9pPr>
          </a:lstStyle>
          <a:p/>
        </p:txBody>
      </p:sp>
      <p:pic>
        <p:nvPicPr>
          <p:cNvPr id="1388" name="Google Shape;1388;p86"/>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389" name="Google Shape;1389;p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1390" name="Google Shape;1390;p86"/>
          <p:cNvCxnSpPr/>
          <p:nvPr/>
        </p:nvCxnSpPr>
        <p:spPr>
          <a:xfrm>
            <a:off x="4488930" y="4884332"/>
            <a:ext cx="156000" cy="0"/>
          </a:xfrm>
          <a:prstGeom prst="straightConnector1">
            <a:avLst/>
          </a:prstGeom>
          <a:noFill/>
          <a:ln cap="flat" cmpd="sng" w="28575">
            <a:solidFill>
              <a:srgbClr val="EE0000"/>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bg>
      <p:bgPr>
        <a:solidFill>
          <a:srgbClr val="353535"/>
        </a:solidFill>
      </p:bgPr>
    </p:bg>
    <p:spTree>
      <p:nvGrpSpPr>
        <p:cNvPr id="1391" name="Shape 1391"/>
        <p:cNvGrpSpPr/>
        <p:nvPr/>
      </p:nvGrpSpPr>
      <p:grpSpPr>
        <a:xfrm>
          <a:off x="0" y="0"/>
          <a:ext cx="0" cy="0"/>
          <a:chOff x="0" y="0"/>
          <a:chExt cx="0" cy="0"/>
        </a:xfrm>
      </p:grpSpPr>
      <p:cxnSp>
        <p:nvCxnSpPr>
          <p:cNvPr id="1392" name="Google Shape;1392;p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93" name="Google Shape;1393;p8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94" name="Google Shape;1394;p8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395" name="Google Shape;1395;p87"/>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396" name="Google Shape;1396;p87"/>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97" name="Google Shape;1397;p87"/>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398" name="Google Shape;1398;p87"/>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99" name="Google Shape;1399;p87"/>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400" name="Google Shape;1400;p87"/>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401" name="Google Shape;1401;p87"/>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402" name="Google Shape;1402;p87"/>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403" name="Google Shape;1403;p87"/>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404" name="Google Shape;1404;p8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405" name="Google Shape;1405;p8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06" name="Google Shape;1406;p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407" name="Google Shape;1407;p87"/>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bg>
      <p:bgPr>
        <a:solidFill>
          <a:srgbClr val="353535"/>
        </a:solidFill>
      </p:bgPr>
    </p:bg>
    <p:spTree>
      <p:nvGrpSpPr>
        <p:cNvPr id="1408" name="Shape 1408"/>
        <p:cNvGrpSpPr/>
        <p:nvPr/>
      </p:nvGrpSpPr>
      <p:grpSpPr>
        <a:xfrm>
          <a:off x="0" y="0"/>
          <a:ext cx="0" cy="0"/>
          <a:chOff x="0" y="0"/>
          <a:chExt cx="0" cy="0"/>
        </a:xfrm>
      </p:grpSpPr>
      <p:cxnSp>
        <p:nvCxnSpPr>
          <p:cNvPr id="1409" name="Google Shape;1409;p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10" name="Google Shape;1410;p8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11" name="Google Shape;1411;p8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412" name="Google Shape;1412;p88"/>
          <p:cNvCxnSpPr/>
          <p:nvPr/>
        </p:nvCxnSpPr>
        <p:spPr>
          <a:xfrm>
            <a:off x="3416583"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1413" name="Google Shape;1413;p88"/>
          <p:cNvCxnSpPr/>
          <p:nvPr/>
        </p:nvCxnSpPr>
        <p:spPr>
          <a:xfrm>
            <a:off x="6096100"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1414" name="Google Shape;1414;p88"/>
          <p:cNvCxnSpPr/>
          <p:nvPr/>
        </p:nvCxnSpPr>
        <p:spPr>
          <a:xfrm>
            <a:off x="8775617" y="3678000"/>
            <a:ext cx="0" cy="1527600"/>
          </a:xfrm>
          <a:prstGeom prst="straightConnector1">
            <a:avLst/>
          </a:prstGeom>
          <a:noFill/>
          <a:ln cap="flat" cmpd="sng" w="9525">
            <a:solidFill>
              <a:srgbClr val="FFFFFF"/>
            </a:solidFill>
            <a:prstDash val="dot"/>
            <a:round/>
            <a:headEnd len="med" w="med" type="none"/>
            <a:tailEnd len="med" w="med" type="none"/>
          </a:ln>
        </p:spPr>
      </p:cxnSp>
      <p:sp>
        <p:nvSpPr>
          <p:cNvPr id="1415" name="Google Shape;1415;p88"/>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416" name="Google Shape;1416;p88"/>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417" name="Google Shape;1417;p88"/>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418" name="Google Shape;1418;p88"/>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419" name="Google Shape;1419;p88"/>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420" name="Google Shape;1420;p88"/>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421" name="Google Shape;1421;p88"/>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422" name="Google Shape;1422;p88"/>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423" name="Google Shape;1423;p8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424" name="Google Shape;1424;p8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425" name="Google Shape;1425;p8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26" name="Google Shape;1426;p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427" name="Google Shape;1427;p8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bg>
      <p:bgPr>
        <a:solidFill>
          <a:srgbClr val="353535"/>
        </a:solidFill>
      </p:bgPr>
    </p:bg>
    <p:spTree>
      <p:nvGrpSpPr>
        <p:cNvPr id="1428" name="Shape 1428"/>
        <p:cNvGrpSpPr/>
        <p:nvPr/>
      </p:nvGrpSpPr>
      <p:grpSpPr>
        <a:xfrm>
          <a:off x="0" y="0"/>
          <a:ext cx="0" cy="0"/>
          <a:chOff x="0" y="0"/>
          <a:chExt cx="0" cy="0"/>
        </a:xfrm>
      </p:grpSpPr>
      <p:sp>
        <p:nvSpPr>
          <p:cNvPr id="1429" name="Google Shape;1429;p89"/>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rgbClr val="FFFFFF"/>
                </a:solidFill>
              </a:defRPr>
            </a:lvl2pPr>
            <a:lvl3pPr lvl="2" rtl="0">
              <a:lnSpc>
                <a:spcPct val="150000"/>
              </a:lnSpc>
              <a:spcBef>
                <a:spcPts val="500"/>
              </a:spcBef>
              <a:spcAft>
                <a:spcPts val="0"/>
              </a:spcAft>
              <a:buNone/>
              <a:defRPr>
                <a:solidFill>
                  <a:srgbClr val="FFFFFF"/>
                </a:solidFill>
              </a:defRPr>
            </a:lvl3pPr>
            <a:lvl4pPr lvl="3" rtl="0">
              <a:lnSpc>
                <a:spcPct val="150000"/>
              </a:lnSpc>
              <a:spcBef>
                <a:spcPts val="500"/>
              </a:spcBef>
              <a:spcAft>
                <a:spcPts val="0"/>
              </a:spcAft>
              <a:buNone/>
              <a:defRPr>
                <a:solidFill>
                  <a:srgbClr val="FFFFFF"/>
                </a:solidFill>
              </a:defRPr>
            </a:lvl4pPr>
            <a:lvl5pPr lvl="4" rtl="0">
              <a:lnSpc>
                <a:spcPct val="150000"/>
              </a:lnSpc>
              <a:spcBef>
                <a:spcPts val="500"/>
              </a:spcBef>
              <a:spcAft>
                <a:spcPts val="0"/>
              </a:spcAft>
              <a:buNone/>
              <a:defRPr>
                <a:solidFill>
                  <a:srgbClr val="FFFFFF"/>
                </a:solidFill>
              </a:defRPr>
            </a:lvl5pPr>
            <a:lvl6pPr lvl="5" rtl="0">
              <a:lnSpc>
                <a:spcPct val="150000"/>
              </a:lnSpc>
              <a:spcBef>
                <a:spcPts val="500"/>
              </a:spcBef>
              <a:spcAft>
                <a:spcPts val="0"/>
              </a:spcAft>
              <a:buNone/>
              <a:defRPr>
                <a:solidFill>
                  <a:srgbClr val="FFFFFF"/>
                </a:solidFill>
              </a:defRPr>
            </a:lvl6pPr>
            <a:lvl7pPr lvl="6" rtl="0">
              <a:lnSpc>
                <a:spcPct val="150000"/>
              </a:lnSpc>
              <a:spcBef>
                <a:spcPts val="500"/>
              </a:spcBef>
              <a:spcAft>
                <a:spcPts val="0"/>
              </a:spcAft>
              <a:buNone/>
              <a:defRPr>
                <a:solidFill>
                  <a:srgbClr val="FFFFFF"/>
                </a:solidFill>
              </a:defRPr>
            </a:lvl7pPr>
            <a:lvl8pPr lvl="7" rtl="0">
              <a:lnSpc>
                <a:spcPct val="150000"/>
              </a:lnSpc>
              <a:spcBef>
                <a:spcPts val="500"/>
              </a:spcBef>
              <a:spcAft>
                <a:spcPts val="0"/>
              </a:spcAft>
              <a:buNone/>
              <a:defRPr>
                <a:solidFill>
                  <a:srgbClr val="FFFFFF"/>
                </a:solidFill>
              </a:defRPr>
            </a:lvl8pPr>
            <a:lvl9pPr lvl="8" rtl="0">
              <a:lnSpc>
                <a:spcPct val="150000"/>
              </a:lnSpc>
              <a:spcBef>
                <a:spcPts val="500"/>
              </a:spcBef>
              <a:spcAft>
                <a:spcPts val="500"/>
              </a:spcAft>
              <a:buNone/>
              <a:defRPr>
                <a:solidFill>
                  <a:srgbClr val="FFFFFF"/>
                </a:solidFill>
              </a:defRPr>
            </a:lvl9pPr>
          </a:lstStyle>
          <a:p/>
        </p:txBody>
      </p:sp>
      <p:sp>
        <p:nvSpPr>
          <p:cNvPr id="1430" name="Google Shape;1430;p89"/>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nSpc>
                <a:spcPct val="140000"/>
              </a:lnSpc>
              <a:spcBef>
                <a:spcPts val="0"/>
              </a:spcBef>
              <a:spcAft>
                <a:spcPts val="0"/>
              </a:spcAft>
              <a:buNone/>
              <a:defRPr sz="2400">
                <a:solidFill>
                  <a:srgbClr val="FFFFFF"/>
                </a:solidFill>
              </a:defRPr>
            </a:lvl2pPr>
            <a:lvl3pPr lvl="2" rtl="0">
              <a:lnSpc>
                <a:spcPct val="140000"/>
              </a:lnSpc>
              <a:spcBef>
                <a:spcPts val="0"/>
              </a:spcBef>
              <a:spcAft>
                <a:spcPts val="0"/>
              </a:spcAft>
              <a:buNone/>
              <a:defRPr sz="2400">
                <a:solidFill>
                  <a:srgbClr val="FFFFFF"/>
                </a:solidFill>
              </a:defRPr>
            </a:lvl3pPr>
            <a:lvl4pPr lvl="3" rtl="0">
              <a:lnSpc>
                <a:spcPct val="140000"/>
              </a:lnSpc>
              <a:spcBef>
                <a:spcPts val="0"/>
              </a:spcBef>
              <a:spcAft>
                <a:spcPts val="0"/>
              </a:spcAft>
              <a:buNone/>
              <a:defRPr sz="2400">
                <a:solidFill>
                  <a:srgbClr val="FFFFFF"/>
                </a:solidFill>
              </a:defRPr>
            </a:lvl4pPr>
            <a:lvl5pPr lvl="4" rtl="0">
              <a:lnSpc>
                <a:spcPct val="140000"/>
              </a:lnSpc>
              <a:spcBef>
                <a:spcPts val="0"/>
              </a:spcBef>
              <a:spcAft>
                <a:spcPts val="0"/>
              </a:spcAft>
              <a:buNone/>
              <a:defRPr sz="2400">
                <a:solidFill>
                  <a:srgbClr val="FFFFFF"/>
                </a:solidFill>
              </a:defRPr>
            </a:lvl5pPr>
            <a:lvl6pPr lvl="5" rtl="0">
              <a:lnSpc>
                <a:spcPct val="140000"/>
              </a:lnSpc>
              <a:spcBef>
                <a:spcPts val="0"/>
              </a:spcBef>
              <a:spcAft>
                <a:spcPts val="0"/>
              </a:spcAft>
              <a:buNone/>
              <a:defRPr sz="2400">
                <a:solidFill>
                  <a:srgbClr val="FFFFFF"/>
                </a:solidFill>
              </a:defRPr>
            </a:lvl6pPr>
            <a:lvl7pPr lvl="6" rtl="0">
              <a:lnSpc>
                <a:spcPct val="140000"/>
              </a:lnSpc>
              <a:spcBef>
                <a:spcPts val="0"/>
              </a:spcBef>
              <a:spcAft>
                <a:spcPts val="0"/>
              </a:spcAft>
              <a:buNone/>
              <a:defRPr sz="2400">
                <a:solidFill>
                  <a:srgbClr val="FFFFFF"/>
                </a:solidFill>
              </a:defRPr>
            </a:lvl7pPr>
            <a:lvl8pPr lvl="7" rtl="0">
              <a:lnSpc>
                <a:spcPct val="140000"/>
              </a:lnSpc>
              <a:spcBef>
                <a:spcPts val="0"/>
              </a:spcBef>
              <a:spcAft>
                <a:spcPts val="0"/>
              </a:spcAft>
              <a:buNone/>
              <a:defRPr sz="2400">
                <a:solidFill>
                  <a:srgbClr val="FFFFFF"/>
                </a:solidFill>
              </a:defRPr>
            </a:lvl8pPr>
            <a:lvl9pPr lvl="8" rtl="0">
              <a:lnSpc>
                <a:spcPct val="140000"/>
              </a:lnSpc>
              <a:spcBef>
                <a:spcPts val="0"/>
              </a:spcBef>
              <a:spcAft>
                <a:spcPts val="0"/>
              </a:spcAft>
              <a:buNone/>
              <a:defRPr sz="2400">
                <a:solidFill>
                  <a:srgbClr val="FFFFFF"/>
                </a:solidFill>
              </a:defRPr>
            </a:lvl9pPr>
          </a:lstStyle>
          <a:p/>
        </p:txBody>
      </p:sp>
      <p:sp>
        <p:nvSpPr>
          <p:cNvPr id="1431" name="Google Shape;1431;p8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cxnSp>
        <p:nvCxnSpPr>
          <p:cNvPr id="1432" name="Google Shape;1432;p8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33" name="Google Shape;1433;p8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34" name="Google Shape;1434;p8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435" name="Google Shape;1435;p89"/>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436" name="Google Shape;1436;p89"/>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437" name="Google Shape;1437;p89"/>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438" name="Google Shape;1438;p89"/>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439" name="Google Shape;1439;p89"/>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440" name="Google Shape;1440;p89"/>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pic>
        <p:nvPicPr>
          <p:cNvPr id="1441" name="Google Shape;1441;p8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42" name="Google Shape;1442;p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bg>
      <p:bgPr>
        <a:solidFill>
          <a:srgbClr val="353535"/>
        </a:solidFill>
      </p:bgPr>
    </p:bg>
    <p:spTree>
      <p:nvGrpSpPr>
        <p:cNvPr id="1443" name="Shape 1443"/>
        <p:cNvGrpSpPr/>
        <p:nvPr/>
      </p:nvGrpSpPr>
      <p:grpSpPr>
        <a:xfrm>
          <a:off x="0" y="0"/>
          <a:ext cx="0" cy="0"/>
          <a:chOff x="0" y="0"/>
          <a:chExt cx="0" cy="0"/>
        </a:xfrm>
      </p:grpSpPr>
      <p:cxnSp>
        <p:nvCxnSpPr>
          <p:cNvPr id="1444" name="Google Shape;1444;p9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45" name="Google Shape;1445;p9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46" name="Google Shape;1446;p9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447" name="Google Shape;1447;p90"/>
          <p:cNvCxnSpPr/>
          <p:nvPr/>
        </p:nvCxnSpPr>
        <p:spPr>
          <a:xfrm>
            <a:off x="4306150" y="4229725"/>
            <a:ext cx="0" cy="1557600"/>
          </a:xfrm>
          <a:prstGeom prst="straightConnector1">
            <a:avLst/>
          </a:prstGeom>
          <a:noFill/>
          <a:ln cap="flat" cmpd="sng" w="9525">
            <a:solidFill>
              <a:srgbClr val="FFFFFF"/>
            </a:solidFill>
            <a:prstDash val="dot"/>
            <a:round/>
            <a:headEnd len="med" w="med" type="none"/>
            <a:tailEnd len="med" w="med" type="none"/>
          </a:ln>
        </p:spPr>
      </p:cxnSp>
      <p:cxnSp>
        <p:nvCxnSpPr>
          <p:cNvPr id="1448" name="Google Shape;1448;p90"/>
          <p:cNvCxnSpPr/>
          <p:nvPr/>
        </p:nvCxnSpPr>
        <p:spPr>
          <a:xfrm>
            <a:off x="7885850" y="4229725"/>
            <a:ext cx="0" cy="1557600"/>
          </a:xfrm>
          <a:prstGeom prst="straightConnector1">
            <a:avLst/>
          </a:prstGeom>
          <a:noFill/>
          <a:ln cap="flat" cmpd="sng" w="9525">
            <a:solidFill>
              <a:srgbClr val="FFFFFF"/>
            </a:solidFill>
            <a:prstDash val="dot"/>
            <a:round/>
            <a:headEnd len="med" w="med" type="none"/>
            <a:tailEnd len="med" w="med" type="none"/>
          </a:ln>
        </p:spPr>
      </p:cxnSp>
      <p:sp>
        <p:nvSpPr>
          <p:cNvPr id="1449" name="Google Shape;1449;p90"/>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450" name="Google Shape;1450;p90"/>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451" name="Google Shape;1451;p90"/>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452" name="Google Shape;1452;p90"/>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453" name="Google Shape;1453;p90"/>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454" name="Google Shape;1454;p90"/>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455" name="Google Shape;1455;p9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456" name="Google Shape;1456;p9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457" name="Google Shape;1457;p9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58" name="Google Shape;1458;p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459" name="Google Shape;1459;p9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bg>
      <p:bgPr>
        <a:solidFill>
          <a:srgbClr val="353535"/>
        </a:solidFill>
      </p:bgPr>
    </p:bg>
    <p:spTree>
      <p:nvGrpSpPr>
        <p:cNvPr id="1460" name="Shape 1460"/>
        <p:cNvGrpSpPr/>
        <p:nvPr/>
      </p:nvGrpSpPr>
      <p:grpSpPr>
        <a:xfrm>
          <a:off x="0" y="0"/>
          <a:ext cx="0" cy="0"/>
          <a:chOff x="0" y="0"/>
          <a:chExt cx="0" cy="0"/>
        </a:xfrm>
      </p:grpSpPr>
      <p:cxnSp>
        <p:nvCxnSpPr>
          <p:cNvPr id="1461" name="Google Shape;1461;p9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62" name="Google Shape;1462;p9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63" name="Google Shape;1463;p9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464" name="Google Shape;1464;p91"/>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solidFill>
                  <a:srgbClr val="FFFFFF"/>
                </a:solidFill>
              </a:defRPr>
            </a:lvl1pPr>
            <a:lvl2pPr lvl="1" rtl="0">
              <a:lnSpc>
                <a:spcPct val="113000"/>
              </a:lnSpc>
              <a:spcBef>
                <a:spcPts val="2000"/>
              </a:spcBef>
              <a:spcAft>
                <a:spcPts val="0"/>
              </a:spcAft>
              <a:buNone/>
              <a:defRPr>
                <a:solidFill>
                  <a:srgbClr val="FFFFFF"/>
                </a:solidFill>
              </a:defRPr>
            </a:lvl2pPr>
            <a:lvl3pPr lvl="2" rtl="0">
              <a:lnSpc>
                <a:spcPct val="113000"/>
              </a:lnSpc>
              <a:spcBef>
                <a:spcPts val="2000"/>
              </a:spcBef>
              <a:spcAft>
                <a:spcPts val="0"/>
              </a:spcAft>
              <a:buNone/>
              <a:defRPr>
                <a:solidFill>
                  <a:srgbClr val="FFFFFF"/>
                </a:solidFill>
              </a:defRPr>
            </a:lvl3pPr>
            <a:lvl4pPr lvl="3" rtl="0">
              <a:lnSpc>
                <a:spcPct val="113000"/>
              </a:lnSpc>
              <a:spcBef>
                <a:spcPts val="2000"/>
              </a:spcBef>
              <a:spcAft>
                <a:spcPts val="0"/>
              </a:spcAft>
              <a:buNone/>
              <a:defRPr>
                <a:solidFill>
                  <a:srgbClr val="FFFFFF"/>
                </a:solidFill>
              </a:defRPr>
            </a:lvl4pPr>
            <a:lvl5pPr lvl="4" rtl="0">
              <a:lnSpc>
                <a:spcPct val="113000"/>
              </a:lnSpc>
              <a:spcBef>
                <a:spcPts val="2000"/>
              </a:spcBef>
              <a:spcAft>
                <a:spcPts val="0"/>
              </a:spcAft>
              <a:buNone/>
              <a:defRPr>
                <a:solidFill>
                  <a:srgbClr val="FFFFFF"/>
                </a:solidFill>
              </a:defRPr>
            </a:lvl5pPr>
            <a:lvl6pPr lvl="5" rtl="0">
              <a:lnSpc>
                <a:spcPct val="113000"/>
              </a:lnSpc>
              <a:spcBef>
                <a:spcPts val="2000"/>
              </a:spcBef>
              <a:spcAft>
                <a:spcPts val="0"/>
              </a:spcAft>
              <a:buNone/>
              <a:defRPr>
                <a:solidFill>
                  <a:srgbClr val="FFFFFF"/>
                </a:solidFill>
              </a:defRPr>
            </a:lvl6pPr>
            <a:lvl7pPr lvl="6" rtl="0">
              <a:lnSpc>
                <a:spcPct val="113000"/>
              </a:lnSpc>
              <a:spcBef>
                <a:spcPts val="2000"/>
              </a:spcBef>
              <a:spcAft>
                <a:spcPts val="0"/>
              </a:spcAft>
              <a:buNone/>
              <a:defRPr>
                <a:solidFill>
                  <a:srgbClr val="FFFFFF"/>
                </a:solidFill>
              </a:defRPr>
            </a:lvl7pPr>
            <a:lvl8pPr lvl="7" rtl="0">
              <a:lnSpc>
                <a:spcPct val="113000"/>
              </a:lnSpc>
              <a:spcBef>
                <a:spcPts val="2000"/>
              </a:spcBef>
              <a:spcAft>
                <a:spcPts val="0"/>
              </a:spcAft>
              <a:buNone/>
              <a:defRPr>
                <a:solidFill>
                  <a:srgbClr val="FFFFFF"/>
                </a:solidFill>
              </a:defRPr>
            </a:lvl8pPr>
            <a:lvl9pPr lvl="8" rtl="0">
              <a:lnSpc>
                <a:spcPct val="113000"/>
              </a:lnSpc>
              <a:spcBef>
                <a:spcPts val="2000"/>
              </a:spcBef>
              <a:spcAft>
                <a:spcPts val="2000"/>
              </a:spcAft>
              <a:buNone/>
              <a:defRPr>
                <a:solidFill>
                  <a:srgbClr val="FFFFFF"/>
                </a:solidFill>
              </a:defRPr>
            </a:lvl9pPr>
          </a:lstStyle>
          <a:p/>
        </p:txBody>
      </p:sp>
      <p:sp>
        <p:nvSpPr>
          <p:cNvPr id="1465" name="Google Shape;1465;p9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466" name="Google Shape;1466;p9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467" name="Google Shape;1467;p91"/>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68" name="Google Shape;1468;p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469" name="Google Shape;1469;p9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107" name="Shape 107"/>
        <p:cNvGrpSpPr/>
        <p:nvPr/>
      </p:nvGrpSpPr>
      <p:grpSpPr>
        <a:xfrm>
          <a:off x="0" y="0"/>
          <a:ext cx="0" cy="0"/>
          <a:chOff x="0" y="0"/>
          <a:chExt cx="0" cy="0"/>
        </a:xfrm>
      </p:grpSpPr>
      <p:pic>
        <p:nvPicPr>
          <p:cNvPr id="108" name="Google Shape;108;p10"/>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109" name="Google Shape;109;p10"/>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10" name="Google Shape;110;p10"/>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8000">
                <a:solidFill>
                  <a:schemeClr val="lt1"/>
                </a:solidFill>
              </a:defRPr>
            </a:lvl2pPr>
            <a:lvl3pPr lvl="2" rtl="0">
              <a:lnSpc>
                <a:spcPct val="105000"/>
              </a:lnSpc>
              <a:spcBef>
                <a:spcPts val="0"/>
              </a:spcBef>
              <a:spcAft>
                <a:spcPts val="0"/>
              </a:spcAft>
              <a:buNone/>
              <a:defRPr b="1" sz="8000">
                <a:solidFill>
                  <a:schemeClr val="lt1"/>
                </a:solidFill>
              </a:defRPr>
            </a:lvl3pPr>
            <a:lvl4pPr lvl="3" rtl="0">
              <a:lnSpc>
                <a:spcPct val="105000"/>
              </a:lnSpc>
              <a:spcBef>
                <a:spcPts val="0"/>
              </a:spcBef>
              <a:spcAft>
                <a:spcPts val="0"/>
              </a:spcAft>
              <a:buNone/>
              <a:defRPr b="1" sz="8000">
                <a:solidFill>
                  <a:schemeClr val="lt1"/>
                </a:solidFill>
              </a:defRPr>
            </a:lvl4pPr>
            <a:lvl5pPr lvl="4" rtl="0">
              <a:lnSpc>
                <a:spcPct val="105000"/>
              </a:lnSpc>
              <a:spcBef>
                <a:spcPts val="0"/>
              </a:spcBef>
              <a:spcAft>
                <a:spcPts val="0"/>
              </a:spcAft>
              <a:buNone/>
              <a:defRPr b="1" sz="8000">
                <a:solidFill>
                  <a:schemeClr val="lt1"/>
                </a:solidFill>
              </a:defRPr>
            </a:lvl5pPr>
            <a:lvl6pPr lvl="5" rtl="0">
              <a:lnSpc>
                <a:spcPct val="105000"/>
              </a:lnSpc>
              <a:spcBef>
                <a:spcPts val="0"/>
              </a:spcBef>
              <a:spcAft>
                <a:spcPts val="0"/>
              </a:spcAft>
              <a:buNone/>
              <a:defRPr b="1" sz="8000">
                <a:solidFill>
                  <a:schemeClr val="lt1"/>
                </a:solidFill>
              </a:defRPr>
            </a:lvl6pPr>
            <a:lvl7pPr lvl="6" rtl="0">
              <a:lnSpc>
                <a:spcPct val="105000"/>
              </a:lnSpc>
              <a:spcBef>
                <a:spcPts val="0"/>
              </a:spcBef>
              <a:spcAft>
                <a:spcPts val="0"/>
              </a:spcAft>
              <a:buNone/>
              <a:defRPr b="1" sz="8000">
                <a:solidFill>
                  <a:schemeClr val="lt1"/>
                </a:solidFill>
              </a:defRPr>
            </a:lvl7pPr>
            <a:lvl8pPr lvl="7" rtl="0">
              <a:lnSpc>
                <a:spcPct val="105000"/>
              </a:lnSpc>
              <a:spcBef>
                <a:spcPts val="0"/>
              </a:spcBef>
              <a:spcAft>
                <a:spcPts val="0"/>
              </a:spcAft>
              <a:buNone/>
              <a:defRPr b="1" sz="8000">
                <a:solidFill>
                  <a:schemeClr val="lt1"/>
                </a:solidFill>
              </a:defRPr>
            </a:lvl8pPr>
            <a:lvl9pPr lvl="8" rtl="0">
              <a:lnSpc>
                <a:spcPct val="105000"/>
              </a:lnSpc>
              <a:spcBef>
                <a:spcPts val="0"/>
              </a:spcBef>
              <a:spcAft>
                <a:spcPts val="0"/>
              </a:spcAft>
              <a:buNone/>
              <a:defRPr b="1" sz="8000">
                <a:solidFill>
                  <a:schemeClr val="lt1"/>
                </a:solidFill>
              </a:defRPr>
            </a:lvl9pPr>
          </a:lstStyle>
          <a:p/>
        </p:txBody>
      </p:sp>
      <p:sp>
        <p:nvSpPr>
          <p:cNvPr id="111" name="Google Shape;111;p10"/>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112" name="Google Shape;112;p10"/>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113" name="Google Shape;113;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4" name="Google Shape;114;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bg>
      <p:bgPr>
        <a:solidFill>
          <a:srgbClr val="353535"/>
        </a:solidFill>
      </p:bgPr>
    </p:bg>
    <p:spTree>
      <p:nvGrpSpPr>
        <p:cNvPr id="1470" name="Shape 1470"/>
        <p:cNvGrpSpPr/>
        <p:nvPr/>
      </p:nvGrpSpPr>
      <p:grpSpPr>
        <a:xfrm>
          <a:off x="0" y="0"/>
          <a:ext cx="0" cy="0"/>
          <a:chOff x="0" y="0"/>
          <a:chExt cx="0" cy="0"/>
        </a:xfrm>
      </p:grpSpPr>
      <p:cxnSp>
        <p:nvCxnSpPr>
          <p:cNvPr id="1471" name="Google Shape;1471;p9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72" name="Google Shape;1472;p9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73" name="Google Shape;1473;p9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474" name="Google Shape;1474;p92"/>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rgbClr val="FFFFFF"/>
                </a:solidFill>
              </a:defRPr>
            </a:lvl1pPr>
            <a:lvl2pPr lvl="1" rtl="0">
              <a:spcBef>
                <a:spcPts val="500"/>
              </a:spcBef>
              <a:spcAft>
                <a:spcPts val="0"/>
              </a:spcAft>
              <a:buNone/>
              <a:defRPr>
                <a:solidFill>
                  <a:srgbClr val="FFFFFF"/>
                </a:solidFill>
              </a:defRPr>
            </a:lvl2pPr>
            <a:lvl3pPr lvl="2" rtl="0">
              <a:spcBef>
                <a:spcPts val="500"/>
              </a:spcBef>
              <a:spcAft>
                <a:spcPts val="0"/>
              </a:spcAft>
              <a:buNone/>
              <a:defRPr>
                <a:solidFill>
                  <a:srgbClr val="FFFFFF"/>
                </a:solidFill>
              </a:defRPr>
            </a:lvl3pPr>
            <a:lvl4pPr lvl="3" rtl="0">
              <a:spcBef>
                <a:spcPts val="500"/>
              </a:spcBef>
              <a:spcAft>
                <a:spcPts val="0"/>
              </a:spcAft>
              <a:buNone/>
              <a:defRPr>
                <a:solidFill>
                  <a:srgbClr val="FFFFFF"/>
                </a:solidFill>
              </a:defRPr>
            </a:lvl4pPr>
            <a:lvl5pPr lvl="4" rtl="0">
              <a:spcBef>
                <a:spcPts val="500"/>
              </a:spcBef>
              <a:spcAft>
                <a:spcPts val="0"/>
              </a:spcAft>
              <a:buNone/>
              <a:defRPr>
                <a:solidFill>
                  <a:srgbClr val="FFFFFF"/>
                </a:solidFill>
              </a:defRPr>
            </a:lvl5pPr>
            <a:lvl6pPr lvl="5" rtl="0">
              <a:spcBef>
                <a:spcPts val="500"/>
              </a:spcBef>
              <a:spcAft>
                <a:spcPts val="0"/>
              </a:spcAft>
              <a:buNone/>
              <a:defRPr>
                <a:solidFill>
                  <a:srgbClr val="FFFFFF"/>
                </a:solidFill>
              </a:defRPr>
            </a:lvl6pPr>
            <a:lvl7pPr lvl="6" rtl="0">
              <a:spcBef>
                <a:spcPts val="500"/>
              </a:spcBef>
              <a:spcAft>
                <a:spcPts val="0"/>
              </a:spcAft>
              <a:buNone/>
              <a:defRPr>
                <a:solidFill>
                  <a:srgbClr val="FFFFFF"/>
                </a:solidFill>
              </a:defRPr>
            </a:lvl7pPr>
            <a:lvl8pPr lvl="7" rtl="0">
              <a:spcBef>
                <a:spcPts val="500"/>
              </a:spcBef>
              <a:spcAft>
                <a:spcPts val="0"/>
              </a:spcAft>
              <a:buNone/>
              <a:defRPr>
                <a:solidFill>
                  <a:srgbClr val="FFFFFF"/>
                </a:solidFill>
              </a:defRPr>
            </a:lvl8pPr>
            <a:lvl9pPr lvl="8" rtl="0">
              <a:spcBef>
                <a:spcPts val="500"/>
              </a:spcBef>
              <a:spcAft>
                <a:spcPts val="500"/>
              </a:spcAft>
              <a:buNone/>
              <a:defRPr>
                <a:solidFill>
                  <a:srgbClr val="FFFFFF"/>
                </a:solidFill>
              </a:defRPr>
            </a:lvl9pPr>
          </a:lstStyle>
          <a:p/>
        </p:txBody>
      </p:sp>
      <p:sp>
        <p:nvSpPr>
          <p:cNvPr id="1475" name="Google Shape;1475;p9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476" name="Google Shape;1476;p9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477" name="Google Shape;1477;p9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78" name="Google Shape;1478;p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479" name="Google Shape;1479;p9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bg>
      <p:bgPr>
        <a:solidFill>
          <a:srgbClr val="353535"/>
        </a:solidFill>
      </p:bgPr>
    </p:bg>
    <p:spTree>
      <p:nvGrpSpPr>
        <p:cNvPr id="1480" name="Shape 1480"/>
        <p:cNvGrpSpPr/>
        <p:nvPr/>
      </p:nvGrpSpPr>
      <p:grpSpPr>
        <a:xfrm>
          <a:off x="0" y="0"/>
          <a:ext cx="0" cy="0"/>
          <a:chOff x="0" y="0"/>
          <a:chExt cx="0" cy="0"/>
        </a:xfrm>
      </p:grpSpPr>
      <p:sp>
        <p:nvSpPr>
          <p:cNvPr id="1481" name="Google Shape;1481;p93"/>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rgbClr val="FFFFFF"/>
                </a:solidFill>
              </a:defRPr>
            </a:lvl1pPr>
            <a:lvl2pPr lvl="1" rtl="0">
              <a:lnSpc>
                <a:spcPct val="115000"/>
              </a:lnSpc>
              <a:spcBef>
                <a:spcPts val="0"/>
              </a:spcBef>
              <a:spcAft>
                <a:spcPts val="0"/>
              </a:spcAft>
              <a:buNone/>
              <a:defRPr sz="2600">
                <a:solidFill>
                  <a:srgbClr val="FFFFFF"/>
                </a:solidFill>
                <a:latin typeface="Red Hat Text"/>
                <a:ea typeface="Red Hat Text"/>
                <a:cs typeface="Red Hat Text"/>
                <a:sym typeface="Red Hat Text"/>
              </a:defRPr>
            </a:lvl2pPr>
            <a:lvl3pPr lvl="2" rtl="0">
              <a:lnSpc>
                <a:spcPct val="115000"/>
              </a:lnSpc>
              <a:spcBef>
                <a:spcPts val="0"/>
              </a:spcBef>
              <a:spcAft>
                <a:spcPts val="0"/>
              </a:spcAft>
              <a:buNone/>
              <a:defRPr sz="2600">
                <a:solidFill>
                  <a:srgbClr val="FFFFFF"/>
                </a:solidFill>
                <a:latin typeface="Red Hat Text"/>
                <a:ea typeface="Red Hat Text"/>
                <a:cs typeface="Red Hat Text"/>
                <a:sym typeface="Red Hat Text"/>
              </a:defRPr>
            </a:lvl3pPr>
            <a:lvl4pPr lvl="3" rtl="0">
              <a:lnSpc>
                <a:spcPct val="115000"/>
              </a:lnSpc>
              <a:spcBef>
                <a:spcPts val="0"/>
              </a:spcBef>
              <a:spcAft>
                <a:spcPts val="0"/>
              </a:spcAft>
              <a:buNone/>
              <a:defRPr sz="2600">
                <a:solidFill>
                  <a:srgbClr val="FFFFFF"/>
                </a:solidFill>
                <a:latin typeface="Red Hat Text"/>
                <a:ea typeface="Red Hat Text"/>
                <a:cs typeface="Red Hat Text"/>
                <a:sym typeface="Red Hat Text"/>
              </a:defRPr>
            </a:lvl4pPr>
            <a:lvl5pPr lvl="4" rtl="0">
              <a:lnSpc>
                <a:spcPct val="115000"/>
              </a:lnSpc>
              <a:spcBef>
                <a:spcPts val="0"/>
              </a:spcBef>
              <a:spcAft>
                <a:spcPts val="0"/>
              </a:spcAft>
              <a:buNone/>
              <a:defRPr sz="2600">
                <a:solidFill>
                  <a:srgbClr val="FFFFFF"/>
                </a:solidFill>
                <a:latin typeface="Red Hat Text"/>
                <a:ea typeface="Red Hat Text"/>
                <a:cs typeface="Red Hat Text"/>
                <a:sym typeface="Red Hat Text"/>
              </a:defRPr>
            </a:lvl5pPr>
            <a:lvl6pPr lvl="5" rtl="0">
              <a:lnSpc>
                <a:spcPct val="115000"/>
              </a:lnSpc>
              <a:spcBef>
                <a:spcPts val="0"/>
              </a:spcBef>
              <a:spcAft>
                <a:spcPts val="0"/>
              </a:spcAft>
              <a:buNone/>
              <a:defRPr sz="2600">
                <a:solidFill>
                  <a:srgbClr val="FFFFFF"/>
                </a:solidFill>
                <a:latin typeface="Red Hat Text"/>
                <a:ea typeface="Red Hat Text"/>
                <a:cs typeface="Red Hat Text"/>
                <a:sym typeface="Red Hat Text"/>
              </a:defRPr>
            </a:lvl6pPr>
            <a:lvl7pPr lvl="6" rtl="0">
              <a:lnSpc>
                <a:spcPct val="115000"/>
              </a:lnSpc>
              <a:spcBef>
                <a:spcPts val="0"/>
              </a:spcBef>
              <a:spcAft>
                <a:spcPts val="0"/>
              </a:spcAft>
              <a:buNone/>
              <a:defRPr sz="2600">
                <a:solidFill>
                  <a:srgbClr val="FFFFFF"/>
                </a:solidFill>
                <a:latin typeface="Red Hat Text"/>
                <a:ea typeface="Red Hat Text"/>
                <a:cs typeface="Red Hat Text"/>
                <a:sym typeface="Red Hat Text"/>
              </a:defRPr>
            </a:lvl7pPr>
            <a:lvl8pPr lvl="7" rtl="0">
              <a:lnSpc>
                <a:spcPct val="115000"/>
              </a:lnSpc>
              <a:spcBef>
                <a:spcPts val="0"/>
              </a:spcBef>
              <a:spcAft>
                <a:spcPts val="0"/>
              </a:spcAft>
              <a:buNone/>
              <a:defRPr sz="2600">
                <a:solidFill>
                  <a:srgbClr val="FFFFFF"/>
                </a:solidFill>
                <a:latin typeface="Red Hat Text"/>
                <a:ea typeface="Red Hat Text"/>
                <a:cs typeface="Red Hat Text"/>
                <a:sym typeface="Red Hat Text"/>
              </a:defRPr>
            </a:lvl8pPr>
            <a:lvl9pPr lvl="8" rtl="0">
              <a:lnSpc>
                <a:spcPct val="115000"/>
              </a:lnSpc>
              <a:spcBef>
                <a:spcPts val="0"/>
              </a:spcBef>
              <a:spcAft>
                <a:spcPts val="0"/>
              </a:spcAft>
              <a:buNone/>
              <a:defRPr sz="2600">
                <a:solidFill>
                  <a:srgbClr val="FFFFFF"/>
                </a:solidFill>
                <a:latin typeface="Red Hat Text"/>
                <a:ea typeface="Red Hat Text"/>
                <a:cs typeface="Red Hat Text"/>
                <a:sym typeface="Red Hat Text"/>
              </a:defRPr>
            </a:lvl9pPr>
          </a:lstStyle>
          <a:p/>
        </p:txBody>
      </p:sp>
      <p:sp>
        <p:nvSpPr>
          <p:cNvPr id="1482" name="Google Shape;1482;p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1483" name="Google Shape;1483;p9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84" name="Google Shape;1484;p9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85" name="Google Shape;1485;p9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pic>
        <p:nvPicPr>
          <p:cNvPr id="1486" name="Google Shape;1486;p9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87" name="Google Shape;1487;p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488" name="Shape 1488"/>
        <p:cNvGrpSpPr/>
        <p:nvPr/>
      </p:nvGrpSpPr>
      <p:grpSpPr>
        <a:xfrm>
          <a:off x="0" y="0"/>
          <a:ext cx="0" cy="0"/>
          <a:chOff x="0" y="0"/>
          <a:chExt cx="0" cy="0"/>
        </a:xfrm>
      </p:grpSpPr>
      <p:sp>
        <p:nvSpPr>
          <p:cNvPr id="1489" name="Google Shape;1489;p94"/>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490" name="Google Shape;1490;p94"/>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491" name="Google Shape;1491;p94"/>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492" name="Google Shape;1492;p9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93" name="Google Shape;1493;p9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494" name="Google Shape;1494;p9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1495" name="Google Shape;1495;p9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96" name="Google Shape;1496;p94"/>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1497" name="Google Shape;1497;p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rgbClr val="353535"/>
        </a:solidFill>
      </p:bgPr>
    </p:bg>
    <p:spTree>
      <p:nvGrpSpPr>
        <p:cNvPr id="1498" name="Shape 1498"/>
        <p:cNvGrpSpPr/>
        <p:nvPr/>
      </p:nvGrpSpPr>
      <p:grpSpPr>
        <a:xfrm>
          <a:off x="0" y="0"/>
          <a:ext cx="0" cy="0"/>
          <a:chOff x="0" y="0"/>
          <a:chExt cx="0" cy="0"/>
        </a:xfrm>
      </p:grpSpPr>
      <p:cxnSp>
        <p:nvCxnSpPr>
          <p:cNvPr id="1499" name="Google Shape;1499;p9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00" name="Google Shape;1500;p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1501" name="Google Shape;1501;p9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02" name="Google Shape;1502;p9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503" name="Google Shape;1503;p95"/>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504" name="Google Shape;1504;p95"/>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pic>
        <p:nvPicPr>
          <p:cNvPr id="1505" name="Google Shape;1505;p9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506" name="Google Shape;1506;p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spTree>
      <p:nvGrpSpPr>
        <p:cNvPr id="1507" name="Shape 1507"/>
        <p:cNvGrpSpPr/>
        <p:nvPr/>
      </p:nvGrpSpPr>
      <p:grpSpPr>
        <a:xfrm>
          <a:off x="0" y="0"/>
          <a:ext cx="0" cy="0"/>
          <a:chOff x="0" y="0"/>
          <a:chExt cx="0" cy="0"/>
        </a:xfrm>
      </p:grpSpPr>
      <p:cxnSp>
        <p:nvCxnSpPr>
          <p:cNvPr id="1508" name="Google Shape;1508;p9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09" name="Google Shape;1509;p9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10" name="Google Shape;1510;p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11" name="Google Shape;1511;p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12" name="Google Shape;1512;p9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513" name="Google Shape;1513;p96"/>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514" name="Google Shape;1514;p96"/>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515" name="Google Shape;1515;p96"/>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516" name="Google Shape;1516;p96"/>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517" name="Google Shape;1517;p96"/>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518" name="Google Shape;1518;p96"/>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519" name="Google Shape;1519;p96"/>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520" name="Google Shape;1520;p96"/>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521" name="Google Shape;1521;p96"/>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522" name="Google Shape;1522;p9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523" name="Google Shape;1523;p96"/>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theme" Target="../theme/theme2.xml"/><Relationship Id="rId43" Type="http://schemas.openxmlformats.org/officeDocument/2006/relationships/slideLayout" Target="../slideLayouts/slideLayout94.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96" name="Shape 796"/>
        <p:cNvGrpSpPr/>
        <p:nvPr/>
      </p:nvGrpSpPr>
      <p:grpSpPr>
        <a:xfrm>
          <a:off x="0" y="0"/>
          <a:ext cx="0" cy="0"/>
          <a:chOff x="0" y="0"/>
          <a:chExt cx="0" cy="0"/>
        </a:xfrm>
      </p:grpSpPr>
      <p:sp>
        <p:nvSpPr>
          <p:cNvPr id="797" name="Google Shape;797;p53"/>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98" name="Google Shape;798;p53"/>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1.xml"/><Relationship Id="rId3" Type="http://schemas.openxmlformats.org/officeDocument/2006/relationships/image" Target="../media/image9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69.png"/><Relationship Id="rId4" Type="http://schemas.openxmlformats.org/officeDocument/2006/relationships/image" Target="../media/image72.png"/><Relationship Id="rId5" Type="http://schemas.openxmlformats.org/officeDocument/2006/relationships/image" Target="../media/image8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image" Target="../media/image6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9.xml"/><Relationship Id="rId3" Type="http://schemas.openxmlformats.org/officeDocument/2006/relationships/image" Target="../media/image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0.xml"/><Relationship Id="rId3" Type="http://schemas.openxmlformats.org/officeDocument/2006/relationships/image" Target="../media/image101.png"/><Relationship Id="rId4" Type="http://schemas.openxmlformats.org/officeDocument/2006/relationships/image" Target="../media/image10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1.xml"/><Relationship Id="rId3" Type="http://schemas.openxmlformats.org/officeDocument/2006/relationships/hyperlink" Target="https://docs.google.com/document/u/0/d/1b3xUnbqYmQ2MUtQ9v8bYGg8SgPph3ig79cSJFVgMJU4/edit" TargetMode="External"/><Relationship Id="rId4" Type="http://schemas.openxmlformats.org/officeDocument/2006/relationships/hyperlink" Target="https://docs.google.com/document/u/0/d/1A9PR31AT0YKDrJ29sKU8sKHWIZzHLAXV81obhUw1sN8/edit" TargetMode="External"/><Relationship Id="rId9" Type="http://schemas.openxmlformats.org/officeDocument/2006/relationships/image" Target="../media/image99.png"/><Relationship Id="rId5" Type="http://schemas.openxmlformats.org/officeDocument/2006/relationships/hyperlink" Target="https://docs.google.com/presentation/u/0/d/1jNb9DRWoixiaMfq6Py3eLPokRoazYdssHIk8bg4_SWE/edit" TargetMode="External"/><Relationship Id="rId6" Type="http://schemas.openxmlformats.org/officeDocument/2006/relationships/hyperlink" Target="https://docs.google.com/presentation/u/0/d/15REbHQ1j36zHPhp7CcLVTAkI_ALX3gF5SB_yLJu5iW8/edit" TargetMode="External"/><Relationship Id="rId7" Type="http://schemas.openxmlformats.org/officeDocument/2006/relationships/hyperlink" Target="https://docs.google.com/presentation/u/0/d/1u8NpGkYiPfWEhoEtFapA4bWqWmSGOblMLsGmgVsplmg/edit" TargetMode="External"/><Relationship Id="rId8" Type="http://schemas.openxmlformats.org/officeDocument/2006/relationships/hyperlink" Target="https://docs.google.com/presentation/d/1G7PmD2gWHvqIe6WFyBSIEQCt567Kur1ENQkjZT3ViZ0/edit#slide=id.g23aab50acb5_0_183"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2.xml"/><Relationship Id="rId3" Type="http://schemas.openxmlformats.org/officeDocument/2006/relationships/image" Target="../media/image2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3.xml"/><Relationship Id="rId3" Type="http://schemas.openxmlformats.org/officeDocument/2006/relationships/image" Target="../media/image102.png"/><Relationship Id="rId4" Type="http://schemas.openxmlformats.org/officeDocument/2006/relationships/image" Target="../media/image103.png"/><Relationship Id="rId9" Type="http://schemas.openxmlformats.org/officeDocument/2006/relationships/image" Target="../media/image100.png"/><Relationship Id="rId5" Type="http://schemas.openxmlformats.org/officeDocument/2006/relationships/image" Target="../media/image105.png"/><Relationship Id="rId6" Type="http://schemas.openxmlformats.org/officeDocument/2006/relationships/image" Target="../media/image104.png"/><Relationship Id="rId7" Type="http://schemas.openxmlformats.org/officeDocument/2006/relationships/image" Target="../media/image106.png"/><Relationship Id="rId8" Type="http://schemas.openxmlformats.org/officeDocument/2006/relationships/image" Target="../media/image10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4.xml"/><Relationship Id="rId3"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18.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13.png"/><Relationship Id="rId8" Type="http://schemas.openxmlformats.org/officeDocument/2006/relationships/image" Target="../media/image11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5.xml"/><Relationship Id="rId3" Type="http://schemas.openxmlformats.org/officeDocument/2006/relationships/image" Target="../media/image109.png"/><Relationship Id="rId4" Type="http://schemas.openxmlformats.org/officeDocument/2006/relationships/image" Target="../media/image12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7.xml"/><Relationship Id="rId3" Type="http://schemas.openxmlformats.org/officeDocument/2006/relationships/image" Target="../media/image10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8.xml"/><Relationship Id="rId3" Type="http://schemas.openxmlformats.org/officeDocument/2006/relationships/hyperlink" Target="http://www.youtube.com/watch?v=JlPyVnhCc9w" TargetMode="External"/><Relationship Id="rId4" Type="http://schemas.openxmlformats.org/officeDocument/2006/relationships/image" Target="../media/image116.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9.xml"/><Relationship Id="rId3" Type="http://schemas.openxmlformats.org/officeDocument/2006/relationships/hyperlink" Target="http://www.youtube.com/watch?v=0FVIf-ISs3U" TargetMode="External"/><Relationship Id="rId4" Type="http://schemas.openxmlformats.org/officeDocument/2006/relationships/image" Target="../media/image1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41.xml"/><Relationship Id="rId3" Type="http://schemas.openxmlformats.org/officeDocument/2006/relationships/image" Target="../media/image111.png"/><Relationship Id="rId4" Type="http://schemas.openxmlformats.org/officeDocument/2006/relationships/image" Target="../media/image115.png"/><Relationship Id="rId5" Type="http://schemas.openxmlformats.org/officeDocument/2006/relationships/image" Target="../media/image12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2.xml"/><Relationship Id="rId3" Type="http://schemas.openxmlformats.org/officeDocument/2006/relationships/image" Target="../media/image12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3.xml"/><Relationship Id="rId3" Type="http://schemas.openxmlformats.org/officeDocument/2006/relationships/image" Target="../media/image112.png"/><Relationship Id="rId4" Type="http://schemas.openxmlformats.org/officeDocument/2006/relationships/image" Target="../media/image124.png"/><Relationship Id="rId5" Type="http://schemas.openxmlformats.org/officeDocument/2006/relationships/image" Target="../media/image117.png"/><Relationship Id="rId6" Type="http://schemas.openxmlformats.org/officeDocument/2006/relationships/image" Target="../media/image11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5.xml"/><Relationship Id="rId3" Type="http://schemas.openxmlformats.org/officeDocument/2006/relationships/image" Target="../media/image7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6.xml"/><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7.xml"/><Relationship Id="rId3" Type="http://schemas.openxmlformats.org/officeDocument/2006/relationships/image" Target="../media/image13.png"/><Relationship Id="rId4" Type="http://schemas.openxmlformats.org/officeDocument/2006/relationships/hyperlink" Target="https://red.ht/advisor-lab" TargetMode="External"/><Relationship Id="rId5" Type="http://schemas.openxmlformats.org/officeDocument/2006/relationships/image" Target="../media/image123.png"/><Relationship Id="rId6" Type="http://schemas.openxmlformats.org/officeDocument/2006/relationships/image" Target="../media/image13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8.xml"/><Relationship Id="rId3" Type="http://schemas.openxmlformats.org/officeDocument/2006/relationships/image" Target="../media/image106.png"/><Relationship Id="rId4" Type="http://schemas.openxmlformats.org/officeDocument/2006/relationships/image" Target="../media/image68.png"/><Relationship Id="rId5" Type="http://schemas.openxmlformats.org/officeDocument/2006/relationships/image" Target="../media/image10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9.xml"/><Relationship Id="rId3" Type="http://schemas.openxmlformats.org/officeDocument/2006/relationships/image" Target="../media/image13.png"/><Relationship Id="rId4" Type="http://schemas.openxmlformats.org/officeDocument/2006/relationships/hyperlink" Target="http://red.ht/web-console-system-updates" TargetMode="External"/><Relationship Id="rId5" Type="http://schemas.openxmlformats.org/officeDocument/2006/relationships/image" Target="../media/image123.png"/><Relationship Id="rId6" Type="http://schemas.openxmlformats.org/officeDocument/2006/relationships/image" Target="../media/image1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0.xml"/><Relationship Id="rId3" Type="http://schemas.openxmlformats.org/officeDocument/2006/relationships/image" Target="../media/image106.png"/><Relationship Id="rId4" Type="http://schemas.openxmlformats.org/officeDocument/2006/relationships/image" Target="../media/image68.png"/><Relationship Id="rId5" Type="http://schemas.openxmlformats.org/officeDocument/2006/relationships/image" Target="../media/image10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1.xml"/><Relationship Id="rId3" Type="http://schemas.openxmlformats.org/officeDocument/2006/relationships/image" Target="../media/image71.png"/><Relationship Id="rId4" Type="http://schemas.openxmlformats.org/officeDocument/2006/relationships/image" Target="../media/image78.png"/><Relationship Id="rId5" Type="http://schemas.openxmlformats.org/officeDocument/2006/relationships/image" Target="../media/image7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2.xml"/><Relationship Id="rId3" Type="http://schemas.openxmlformats.org/officeDocument/2006/relationships/image" Target="../media/image82.png"/><Relationship Id="rId4" Type="http://schemas.openxmlformats.org/officeDocument/2006/relationships/image" Target="../media/image101.png"/><Relationship Id="rId5" Type="http://schemas.openxmlformats.org/officeDocument/2006/relationships/image" Target="../media/image12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3.xml"/><Relationship Id="rId3" Type="http://schemas.openxmlformats.org/officeDocument/2006/relationships/image" Target="../media/image131.png"/><Relationship Id="rId4" Type="http://schemas.openxmlformats.org/officeDocument/2006/relationships/image" Target="../media/image8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 Id="rId3"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 Id="rId3" Type="http://schemas.openxmlformats.org/officeDocument/2006/relationships/image" Target="../media/image82.png"/><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 Id="rId3" Type="http://schemas.openxmlformats.org/officeDocument/2006/relationships/image" Target="../media/image79.png"/><Relationship Id="rId4" Type="http://schemas.openxmlformats.org/officeDocument/2006/relationships/image" Target="../media/image7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9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71.png"/><Relationship Id="rId4" Type="http://schemas.openxmlformats.org/officeDocument/2006/relationships/image" Target="../media/image78.png"/><Relationship Id="rId5" Type="http://schemas.openxmlformats.org/officeDocument/2006/relationships/image" Target="../media/image7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8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8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7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hyperlink" Target="http://code.py"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7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7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Relationship Id="rId3"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1.xml"/><Relationship Id="rId3"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Relationship Id="rId3" Type="http://schemas.openxmlformats.org/officeDocument/2006/relationships/image" Target="../media/image9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Relationship Id="rId3"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Relationship Id="rId3" Type="http://schemas.openxmlformats.org/officeDocument/2006/relationships/image" Target="../media/image94.png"/><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7.xml"/><Relationship Id="rId3" Type="http://schemas.openxmlformats.org/officeDocument/2006/relationships/image" Target="../media/image9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9.xml"/><Relationship Id="rId3"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97"/>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600"/>
              <a:t>Red Hat System Administration I</a:t>
            </a:r>
            <a:endParaRPr sz="2800">
              <a:latin typeface="Red Hat Display"/>
              <a:ea typeface="Red Hat Display"/>
              <a:cs typeface="Red Hat Display"/>
              <a:sym typeface="Red Hat Display"/>
            </a:endParaRPr>
          </a:p>
        </p:txBody>
      </p:sp>
      <p:sp>
        <p:nvSpPr>
          <p:cNvPr id="1529" name="Google Shape;1529;p97"/>
          <p:cNvSpPr txBox="1"/>
          <p:nvPr>
            <p:ph type="title"/>
          </p:nvPr>
        </p:nvSpPr>
        <p:spPr>
          <a:xfrm>
            <a:off x="2083875" y="1743625"/>
            <a:ext cx="7533300" cy="16002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DO124</a:t>
            </a:r>
            <a:endParaRPr sz="4800">
              <a:latin typeface="Red Hat Display Medium"/>
              <a:ea typeface="Red Hat Display Medium"/>
              <a:cs typeface="Red Hat Display Medium"/>
              <a:sym typeface="Red Hat Display Medium"/>
            </a:endParaRPr>
          </a:p>
        </p:txBody>
      </p:sp>
      <p:sp>
        <p:nvSpPr>
          <p:cNvPr id="1530" name="Google Shape;1530;p97"/>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Francesco</a:t>
            </a:r>
            <a:endParaRPr/>
          </a:p>
          <a:p>
            <a:pPr indent="0" lvl="0" marL="0" rtl="0" algn="l">
              <a:spcBef>
                <a:spcPts val="0"/>
              </a:spcBef>
              <a:spcAft>
                <a:spcPts val="0"/>
              </a:spcAft>
              <a:buNone/>
            </a:pPr>
            <a:r>
              <a:rPr lang="en"/>
              <a:t>Marchioni</a:t>
            </a:r>
            <a:endParaRPr/>
          </a:p>
        </p:txBody>
      </p:sp>
      <p:pic>
        <p:nvPicPr>
          <p:cNvPr id="1531" name="Google Shape;1531;p97"/>
          <p:cNvPicPr preferRelativeResize="0"/>
          <p:nvPr/>
        </p:nvPicPr>
        <p:blipFill>
          <a:blip r:embed="rId3">
            <a:alphaModFix/>
          </a:blip>
          <a:stretch>
            <a:fillRect/>
          </a:stretch>
        </p:blipFill>
        <p:spPr>
          <a:xfrm>
            <a:off x="1602712" y="941056"/>
            <a:ext cx="2095500" cy="505315"/>
          </a:xfrm>
          <a:prstGeom prst="rect">
            <a:avLst/>
          </a:prstGeom>
          <a:noFill/>
          <a:ln>
            <a:noFill/>
          </a:ln>
        </p:spPr>
      </p:pic>
      <p:sp>
        <p:nvSpPr>
          <p:cNvPr id="1532" name="Google Shape;1532;p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0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29" name="Google Shape;1629;p10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1630" name="Google Shape;1630;p106"/>
          <p:cNvSpPr txBox="1"/>
          <p:nvPr>
            <p:ph type="title"/>
          </p:nvPr>
        </p:nvSpPr>
        <p:spPr>
          <a:xfrm>
            <a:off x="5674100" y="2514600"/>
            <a:ext cx="5037300" cy="16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a:t> </a:t>
            </a:r>
            <a:r>
              <a:rPr lang="en" sz="4200"/>
              <a:t>Getting Help from Local Documentation</a:t>
            </a:r>
            <a:endParaRPr sz="4200"/>
          </a:p>
        </p:txBody>
      </p:sp>
      <p:sp>
        <p:nvSpPr>
          <p:cNvPr id="1631" name="Google Shape;1631;p106"/>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632" name="Google Shape;1632;p106"/>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633" name="Google Shape;1633;p106"/>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1634" name="Google Shape;1634;p106"/>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3</a:t>
            </a:r>
            <a:endParaRPr b="1">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1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Networking</a:t>
            </a:r>
            <a:endParaRPr/>
          </a:p>
        </p:txBody>
      </p:sp>
      <p:sp>
        <p:nvSpPr>
          <p:cNvPr id="2469" name="Google Shape;2469;p1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70" name="Google Shape;2470;p196"/>
          <p:cNvSpPr txBox="1"/>
          <p:nvPr>
            <p:ph idx="4" type="body"/>
          </p:nvPr>
        </p:nvSpPr>
        <p:spPr>
          <a:xfrm>
            <a:off x="1689207" y="1724745"/>
            <a:ext cx="8305800" cy="381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Routing:</a:t>
            </a:r>
            <a:endParaRPr/>
          </a:p>
          <a:p>
            <a:pPr indent="-342900" lvl="1" marL="914400" rtl="0" algn="l">
              <a:spcBef>
                <a:spcPts val="0"/>
              </a:spcBef>
              <a:spcAft>
                <a:spcPts val="0"/>
              </a:spcAft>
              <a:buSzPts val="1800"/>
              <a:buChar char="･"/>
            </a:pPr>
            <a:r>
              <a:rPr lang="en"/>
              <a:t>Ogni host usa una routing table per scegliere l’interfaccia e il router.</a:t>
            </a:r>
            <a:endParaRPr/>
          </a:p>
          <a:p>
            <a:pPr indent="-342900" lvl="1" marL="914400" rtl="0" algn="l">
              <a:spcBef>
                <a:spcPts val="0"/>
              </a:spcBef>
              <a:spcAft>
                <a:spcPts val="0"/>
              </a:spcAft>
              <a:buSzPts val="1800"/>
              <a:buChar char="･"/>
            </a:pPr>
            <a:r>
              <a:rPr lang="en"/>
              <a:t>Entry più specifica (prefisso più lungo) ha priorità.</a:t>
            </a:r>
            <a:endParaRPr/>
          </a:p>
          <a:p>
            <a:pPr indent="-342900" lvl="1" marL="914400" rtl="0" algn="l">
              <a:spcBef>
                <a:spcPts val="0"/>
              </a:spcBef>
              <a:spcAft>
                <a:spcPts val="0"/>
              </a:spcAft>
              <a:buSzPts val="1800"/>
              <a:buChar char="･"/>
            </a:pPr>
            <a:r>
              <a:rPr lang="en"/>
              <a:t>Default route = 0.0.0.0/0 → invio a gateway predefinito.</a:t>
            </a:r>
            <a:endParaRPr/>
          </a:p>
          <a:p>
            <a:pPr indent="-342900" lvl="0" marL="457200" rtl="0" algn="l">
              <a:spcBef>
                <a:spcPts val="0"/>
              </a:spcBef>
              <a:spcAft>
                <a:spcPts val="0"/>
              </a:spcAft>
              <a:buSzPts val="1800"/>
              <a:buChar char="▸"/>
            </a:pPr>
            <a:r>
              <a:rPr lang="en"/>
              <a:t>Configurazione IP:</a:t>
            </a:r>
            <a:endParaRPr/>
          </a:p>
          <a:p>
            <a:pPr indent="-342900" lvl="1" marL="914400" rtl="0" algn="l">
              <a:spcBef>
                <a:spcPts val="0"/>
              </a:spcBef>
              <a:spcAft>
                <a:spcPts val="0"/>
              </a:spcAft>
              <a:buSzPts val="1800"/>
              <a:buChar char="･"/>
            </a:pPr>
            <a:r>
              <a:rPr lang="en"/>
              <a:t>DHCP → assegnazione automatica IP, netmask, gateway, DNS</a:t>
            </a:r>
            <a:endParaRPr/>
          </a:p>
          <a:p>
            <a:pPr indent="-342900" lvl="1" marL="914400" rtl="0" algn="l">
              <a:spcBef>
                <a:spcPts val="0"/>
              </a:spcBef>
              <a:spcAft>
                <a:spcPts val="0"/>
              </a:spcAft>
              <a:buSzPts val="1800"/>
              <a:buChar char="･"/>
            </a:pPr>
            <a:r>
              <a:rPr lang="en"/>
              <a:t>Static IP → configurazione manuale tramite file di configurazione</a:t>
            </a:r>
            <a:endParaRPr/>
          </a:p>
          <a:p>
            <a:pPr indent="-342900" lvl="1" marL="914400" rtl="0" algn="l">
              <a:spcBef>
                <a:spcPts val="0"/>
              </a:spcBef>
              <a:spcAft>
                <a:spcPts val="0"/>
              </a:spcAft>
              <a:buSzPts val="1800"/>
              <a:buChar char="･"/>
            </a:pPr>
            <a:r>
              <a:rPr lang="en"/>
              <a:t>Strumento utile: ipcalc → calcola rete, broadcast e range host.</a:t>
            </a:r>
            <a:endParaRPr/>
          </a:p>
        </p:txBody>
      </p:sp>
      <p:sp>
        <p:nvSpPr>
          <p:cNvPr id="2471" name="Google Shape;2471;p19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Network Interface Naming</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p1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Networking</a:t>
            </a:r>
            <a:endParaRPr/>
          </a:p>
        </p:txBody>
      </p:sp>
      <p:sp>
        <p:nvSpPr>
          <p:cNvPr id="2477" name="Google Shape;2477;p1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78" name="Google Shape;2478;p197"/>
          <p:cNvSpPr txBox="1"/>
          <p:nvPr>
            <p:ph idx="4" type="body"/>
          </p:nvPr>
        </p:nvSpPr>
        <p:spPr>
          <a:xfrm>
            <a:off x="1112899" y="1638300"/>
            <a:ext cx="9106800" cy="381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128-bit, 8 gruppi di 4 cifre esadecimali separati da :</a:t>
            </a:r>
            <a:endParaRPr/>
          </a:p>
          <a:p>
            <a:pPr indent="-342900" lvl="0" marL="457200" rtl="0" algn="l">
              <a:spcBef>
                <a:spcPts val="0"/>
              </a:spcBef>
              <a:spcAft>
                <a:spcPts val="0"/>
              </a:spcAft>
              <a:buSzPts val="1800"/>
              <a:buChar char="▸"/>
            </a:pPr>
            <a:r>
              <a:rPr lang="en"/>
              <a:t>Riduzioni:</a:t>
            </a:r>
            <a:endParaRPr/>
          </a:p>
          <a:p>
            <a:pPr indent="-342900" lvl="0" marL="457200" rtl="0" algn="l">
              <a:spcBef>
                <a:spcPts val="0"/>
              </a:spcBef>
              <a:spcAft>
                <a:spcPts val="0"/>
              </a:spcAft>
              <a:buSzPts val="1800"/>
              <a:buChar char="▸"/>
            </a:pPr>
            <a:r>
              <a:rPr lang="en"/>
              <a:t>Rimuovere zeri iniziali: 0010 → 10</a:t>
            </a:r>
            <a:endParaRPr/>
          </a:p>
          <a:p>
            <a:pPr indent="-342900" lvl="0" marL="457200" rtl="0" algn="l">
              <a:spcBef>
                <a:spcPts val="0"/>
              </a:spcBef>
              <a:spcAft>
                <a:spcPts val="0"/>
              </a:spcAft>
              <a:buSzPts val="1800"/>
              <a:buChar char="▸"/>
            </a:pPr>
            <a:r>
              <a:rPr lang="en"/>
              <a:t>Gruppi consecutivi di zeri → :: (una sola volta)</a:t>
            </a:r>
            <a:endParaRPr/>
          </a:p>
          <a:p>
            <a:pPr indent="-342900" lvl="0" marL="457200" rtl="0" algn="l">
              <a:spcBef>
                <a:spcPts val="0"/>
              </a:spcBef>
              <a:spcAft>
                <a:spcPts val="0"/>
              </a:spcAft>
              <a:buSzPts val="1800"/>
              <a:buChar char="▸"/>
            </a:pPr>
            <a:r>
              <a:rPr lang="en"/>
              <a:t>Notazione porta: [2001:db8::1]:80</a:t>
            </a:r>
            <a:endParaRPr/>
          </a:p>
          <a:p>
            <a:pPr indent="-342900" lvl="0" marL="457200" rtl="0" algn="l">
              <a:spcBef>
                <a:spcPts val="0"/>
              </a:spcBef>
              <a:spcAft>
                <a:spcPts val="0"/>
              </a:spcAft>
              <a:buSzPts val="1800"/>
              <a:buChar char="▸"/>
            </a:pPr>
            <a:r>
              <a:rPr lang="en"/>
              <a:t>Subnetting IPv6:</a:t>
            </a:r>
            <a:endParaRPr/>
          </a:p>
          <a:p>
            <a:pPr indent="-342900" lvl="0" marL="457200" rtl="0" algn="l">
              <a:spcBef>
                <a:spcPts val="0"/>
              </a:spcBef>
              <a:spcAft>
                <a:spcPts val="0"/>
              </a:spcAft>
              <a:buSzPts val="1800"/>
              <a:buChar char="▸"/>
            </a:pPr>
            <a:r>
              <a:rPr lang="en"/>
              <a:t>Standard: /64 → 64 bit per host, fino a 2^64 dispositivi</a:t>
            </a:r>
            <a:endParaRPr/>
          </a:p>
          <a:p>
            <a:pPr indent="-342900" lvl="0" marL="457200" rtl="0" algn="l">
              <a:spcBef>
                <a:spcPts val="0"/>
              </a:spcBef>
              <a:spcAft>
                <a:spcPts val="0"/>
              </a:spcAft>
              <a:buSzPts val="1800"/>
              <a:buChar char="▸"/>
            </a:pPr>
            <a:r>
              <a:rPr lang="en"/>
              <a:t>ISP tipico: /48 → 16 bit per sottoreti → 65,536 subnet</a:t>
            </a:r>
            <a:endParaRPr/>
          </a:p>
        </p:txBody>
      </p:sp>
      <p:sp>
        <p:nvSpPr>
          <p:cNvPr id="2479" name="Google Shape;2479;p19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IPv6 Networking</a:t>
            </a:r>
            <a:endParaRPr/>
          </a:p>
        </p:txBody>
      </p:sp>
      <p:pic>
        <p:nvPicPr>
          <p:cNvPr id="2480" name="Google Shape;2480;p197"/>
          <p:cNvPicPr preferRelativeResize="0"/>
          <p:nvPr/>
        </p:nvPicPr>
        <p:blipFill>
          <a:blip r:embed="rId3">
            <a:alphaModFix/>
          </a:blip>
          <a:stretch>
            <a:fillRect/>
          </a:stretch>
        </p:blipFill>
        <p:spPr>
          <a:xfrm>
            <a:off x="7138249" y="1974877"/>
            <a:ext cx="4654301" cy="24530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p1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486" name="Google Shape;2486;p1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87" name="Google Shape;2487;p198"/>
          <p:cNvSpPr txBox="1"/>
          <p:nvPr>
            <p:ph idx="4" type="body"/>
          </p:nvPr>
        </p:nvSpPr>
        <p:spPr>
          <a:xfrm>
            <a:off x="2438400" y="1638300"/>
            <a:ext cx="7315200" cy="16764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Mostra tutte le interfacce di rete disponibili.</a:t>
            </a:r>
            <a:endParaRPr/>
          </a:p>
          <a:p>
            <a:pPr indent="-342900" lvl="0" marL="457200" rtl="0" algn="l">
              <a:spcBef>
                <a:spcPts val="0"/>
              </a:spcBef>
              <a:spcAft>
                <a:spcPts val="0"/>
              </a:spcAft>
              <a:buSzPts val="1800"/>
              <a:buChar char="▸"/>
            </a:pPr>
            <a:r>
              <a:rPr lang="en"/>
              <a:t>Include nome interfaccia, stato (UP/DOWN) e MAC address.</a:t>
            </a:r>
            <a:endParaRPr/>
          </a:p>
          <a:p>
            <a:pPr indent="-342900" lvl="0" marL="457200" rtl="0" algn="l">
              <a:spcBef>
                <a:spcPts val="0"/>
              </a:spcBef>
              <a:spcAft>
                <a:spcPts val="0"/>
              </a:spcAft>
              <a:buSzPts val="1800"/>
              <a:buChar char="▸"/>
            </a:pPr>
            <a:r>
              <a:rPr lang="en"/>
              <a:t>Importante per identificare quale interfaccia è collegata a quale rete.</a:t>
            </a:r>
            <a:endParaRPr/>
          </a:p>
        </p:txBody>
      </p:sp>
      <p:sp>
        <p:nvSpPr>
          <p:cNvPr id="2488" name="Google Shape;2488;p19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Commando</a:t>
            </a:r>
            <a:r>
              <a:rPr lang="en"/>
              <a:t> iplink</a:t>
            </a:r>
            <a:endParaRPr/>
          </a:p>
        </p:txBody>
      </p:sp>
      <p:sp>
        <p:nvSpPr>
          <p:cNvPr id="2489" name="Google Shape;2489;p198"/>
          <p:cNvSpPr txBox="1"/>
          <p:nvPr/>
        </p:nvSpPr>
        <p:spPr>
          <a:xfrm>
            <a:off x="2286000" y="3517800"/>
            <a:ext cx="8627400" cy="11685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user@host:~$ ip link show</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1: lo: &lt;LOOPBACK,UP,LOWER_UP&gt; mtu 65536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2: ens3: &lt;BROADCAST,MULTICAST,UP,LOWER_UP&gt; mtu 1500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3: ens4: &lt;BROADCAST,MULTICAST,UP,LOWER_UP&gt; mtu 8942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1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495" name="Google Shape;2495;p1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96" name="Google Shape;2496;p199"/>
          <p:cNvSpPr txBox="1"/>
          <p:nvPr>
            <p:ph idx="4" type="body"/>
          </p:nvPr>
        </p:nvSpPr>
        <p:spPr>
          <a:xfrm>
            <a:off x="2438400" y="1638300"/>
            <a:ext cx="7315200" cy="16764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Mostra gli indirizzi IPv4 e IPv6 assegnati a una interfaccia.</a:t>
            </a:r>
            <a:endParaRPr/>
          </a:p>
          <a:p>
            <a:pPr indent="-342900" lvl="0" marL="457200" rtl="0" algn="l">
              <a:spcBef>
                <a:spcPts val="0"/>
              </a:spcBef>
              <a:spcAft>
                <a:spcPts val="0"/>
              </a:spcAft>
              <a:buSzPts val="1800"/>
              <a:buChar char="▸"/>
            </a:pPr>
            <a:r>
              <a:rPr lang="en"/>
              <a:t>Indica lo stato dell’interfaccia, il MAC, e eventuali alias.</a:t>
            </a:r>
            <a:endParaRPr/>
          </a:p>
          <a:p>
            <a:pPr indent="-342900" lvl="0" marL="457200" rtl="0" algn="l">
              <a:spcBef>
                <a:spcPts val="0"/>
              </a:spcBef>
              <a:spcAft>
                <a:spcPts val="0"/>
              </a:spcAft>
              <a:buSzPts val="1800"/>
              <a:buChar char="▸"/>
            </a:pPr>
            <a:r>
              <a:rPr lang="en"/>
              <a:t>Distinguere tra scope globale e link-local.</a:t>
            </a:r>
            <a:endParaRPr/>
          </a:p>
        </p:txBody>
      </p:sp>
      <p:sp>
        <p:nvSpPr>
          <p:cNvPr id="2497" name="Google Shape;2497;p19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Commando ipaddr</a:t>
            </a:r>
            <a:endParaRPr/>
          </a:p>
        </p:txBody>
      </p:sp>
      <p:sp>
        <p:nvSpPr>
          <p:cNvPr id="2498" name="Google Shape;2498;p199"/>
          <p:cNvSpPr txBox="1"/>
          <p:nvPr/>
        </p:nvSpPr>
        <p:spPr>
          <a:xfrm>
            <a:off x="2286000" y="3517800"/>
            <a:ext cx="8627400" cy="11685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user@host:~$ ip addr show ens3</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inet 172.25.250.10/24 brd 172.25.250.255 scope global ens3</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inet6 2001:db8:0:1:5054:ff:fe00:b/64 scope global</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inet6 fe80::5054:ff:fe00:fa0a/64 scope link</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p2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504" name="Google Shape;2504;p2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05" name="Google Shape;2505;p200"/>
          <p:cNvSpPr txBox="1"/>
          <p:nvPr>
            <p:ph idx="4" type="body"/>
          </p:nvPr>
        </p:nvSpPr>
        <p:spPr>
          <a:xfrm>
            <a:off x="2438400" y="1638300"/>
            <a:ext cx="7315200" cy="16764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Mostra statistiche RX/TX: pacchetti ricevuti/inviati, errori, pacchetti persi.</a:t>
            </a:r>
            <a:endParaRPr/>
          </a:p>
          <a:p>
            <a:pPr indent="-342900" lvl="0" marL="457200" rtl="0" algn="l">
              <a:spcBef>
                <a:spcPts val="0"/>
              </a:spcBef>
              <a:spcAft>
                <a:spcPts val="0"/>
              </a:spcAft>
              <a:buSzPts val="1800"/>
              <a:buChar char="▸"/>
            </a:pPr>
            <a:r>
              <a:rPr lang="en"/>
              <a:t>Utile per diagnosticare problemi di rete o congestione.</a:t>
            </a:r>
            <a:endParaRPr/>
          </a:p>
        </p:txBody>
      </p:sp>
      <p:sp>
        <p:nvSpPr>
          <p:cNvPr id="2506" name="Google Shape;2506;p20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Commando ip -s link</a:t>
            </a:r>
            <a:endParaRPr/>
          </a:p>
        </p:txBody>
      </p:sp>
      <p:sp>
        <p:nvSpPr>
          <p:cNvPr id="2507" name="Google Shape;2507;p200"/>
          <p:cNvSpPr txBox="1"/>
          <p:nvPr/>
        </p:nvSpPr>
        <p:spPr>
          <a:xfrm>
            <a:off x="2286000" y="3517800"/>
            <a:ext cx="8627400" cy="11685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user@host:~$ ip -s link show ens3</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RX:  bytes packets errors dropped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TX:  bytes packets errors dropped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2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513" name="Google Shape;2513;p2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14" name="Google Shape;2514;p201"/>
          <p:cNvSpPr txBox="1"/>
          <p:nvPr>
            <p:ph idx="4" type="body"/>
          </p:nvPr>
        </p:nvSpPr>
        <p:spPr>
          <a:xfrm>
            <a:off x="2438400" y="1638300"/>
            <a:ext cx="7315200" cy="16764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Verifica la connettività IPv4/IPv6 verso un host remoto.</a:t>
            </a:r>
            <a:endParaRPr/>
          </a:p>
          <a:p>
            <a:pPr indent="-342900" lvl="0" marL="457200" rtl="0" algn="l">
              <a:spcBef>
                <a:spcPts val="0"/>
              </a:spcBef>
              <a:spcAft>
                <a:spcPts val="0"/>
              </a:spcAft>
              <a:buSzPts val="1800"/>
              <a:buChar char="▸"/>
            </a:pPr>
            <a:r>
              <a:rPr lang="en"/>
              <a:t>-c N limita il numero di pacchetti inviati.</a:t>
            </a:r>
            <a:endParaRPr/>
          </a:p>
          <a:p>
            <a:pPr indent="-342900" lvl="0" marL="457200" rtl="0" algn="l">
              <a:spcBef>
                <a:spcPts val="0"/>
              </a:spcBef>
              <a:spcAft>
                <a:spcPts val="0"/>
              </a:spcAft>
              <a:buSzPts val="1800"/>
              <a:buChar char="▸"/>
            </a:pPr>
            <a:r>
              <a:rPr lang="en"/>
              <a:t>Mostra RTT (round-trip time) e eventuali perdite di pacchetti.</a:t>
            </a:r>
            <a:endParaRPr/>
          </a:p>
          <a:p>
            <a:pPr indent="0" lvl="0" marL="0" rtl="0" algn="l">
              <a:spcBef>
                <a:spcPts val="1000"/>
              </a:spcBef>
              <a:spcAft>
                <a:spcPts val="1000"/>
              </a:spcAft>
              <a:buNone/>
            </a:pPr>
            <a:r>
              <a:t/>
            </a:r>
            <a:endParaRPr/>
          </a:p>
        </p:txBody>
      </p:sp>
      <p:sp>
        <p:nvSpPr>
          <p:cNvPr id="2515" name="Google Shape;2515;p20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Commando ping / ping6</a:t>
            </a:r>
            <a:endParaRPr/>
          </a:p>
        </p:txBody>
      </p:sp>
      <p:sp>
        <p:nvSpPr>
          <p:cNvPr id="2516" name="Google Shape;2516;p201"/>
          <p:cNvSpPr txBox="1"/>
          <p:nvPr/>
        </p:nvSpPr>
        <p:spPr>
          <a:xfrm>
            <a:off x="2286000" y="3517800"/>
            <a:ext cx="8627400" cy="11685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user@host:~$ ping -c3 192.0.2.254</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3 packets transmitted, 3 received, 0% packet loss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p2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522" name="Google Shape;2522;p2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23" name="Google Shape;2523;p202"/>
          <p:cNvSpPr txBox="1"/>
          <p:nvPr>
            <p:ph idx="4" type="body"/>
          </p:nvPr>
        </p:nvSpPr>
        <p:spPr>
          <a:xfrm>
            <a:off x="2438400" y="1638300"/>
            <a:ext cx="7315200" cy="16764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Mostra le route per reti locali e default gateway.</a:t>
            </a:r>
            <a:endParaRPr/>
          </a:p>
          <a:p>
            <a:pPr indent="-342900" lvl="0" marL="457200" rtl="0" algn="l">
              <a:spcBef>
                <a:spcPts val="0"/>
              </a:spcBef>
              <a:spcAft>
                <a:spcPts val="0"/>
              </a:spcAft>
              <a:buSzPts val="1800"/>
              <a:buChar char="▸"/>
            </a:pPr>
            <a:r>
              <a:rPr lang="en"/>
              <a:t>Determina quale interfaccia invia i pacchetti verso una destinazione.</a:t>
            </a:r>
            <a:endParaRPr/>
          </a:p>
          <a:p>
            <a:pPr indent="0" lvl="0" marL="0" rtl="0" algn="l">
              <a:spcBef>
                <a:spcPts val="1000"/>
              </a:spcBef>
              <a:spcAft>
                <a:spcPts val="1000"/>
              </a:spcAft>
              <a:buNone/>
            </a:pPr>
            <a:r>
              <a:t/>
            </a:r>
            <a:endParaRPr/>
          </a:p>
        </p:txBody>
      </p:sp>
      <p:sp>
        <p:nvSpPr>
          <p:cNvPr id="2524" name="Google Shape;2524;p20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Commando iproute /ip 6 route</a:t>
            </a:r>
            <a:endParaRPr/>
          </a:p>
        </p:txBody>
      </p:sp>
      <p:sp>
        <p:nvSpPr>
          <p:cNvPr id="2525" name="Google Shape;2525;p202"/>
          <p:cNvSpPr txBox="1"/>
          <p:nvPr/>
        </p:nvSpPr>
        <p:spPr>
          <a:xfrm>
            <a:off x="2286000" y="3258464"/>
            <a:ext cx="8627400" cy="11685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user@host:~$ ip route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default via 192.0.2.254 dev ens3</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192.0.2.0/24 dev ens3 src 192.0.2.2</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10.0.0.0/8 dev ens4 src 10.0.0.11</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2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531" name="Google Shape;2531;p20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32" name="Google Shape;2532;p203"/>
          <p:cNvSpPr txBox="1"/>
          <p:nvPr>
            <p:ph idx="4" type="body"/>
          </p:nvPr>
        </p:nvSpPr>
        <p:spPr>
          <a:xfrm>
            <a:off x="2438400" y="1638300"/>
            <a:ext cx="7315200" cy="16764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Mostra i router intermedi tra host sorgente e destinazione.</a:t>
            </a:r>
            <a:endParaRPr/>
          </a:p>
          <a:p>
            <a:pPr indent="-342900" lvl="0" marL="457200" rtl="0" algn="l">
              <a:spcBef>
                <a:spcPts val="0"/>
              </a:spcBef>
              <a:spcAft>
                <a:spcPts val="0"/>
              </a:spcAft>
              <a:buSzPts val="1800"/>
              <a:buChar char="▸"/>
            </a:pPr>
            <a:r>
              <a:rPr lang="en"/>
              <a:t>Utile per diagnosticare problemi di routing o latenze.</a:t>
            </a:r>
            <a:r>
              <a:rPr lang="en"/>
              <a:t>.</a:t>
            </a:r>
            <a:endParaRPr/>
          </a:p>
          <a:p>
            <a:pPr indent="0" lvl="0" marL="0" rtl="0" algn="l">
              <a:spcBef>
                <a:spcPts val="1000"/>
              </a:spcBef>
              <a:spcAft>
                <a:spcPts val="1000"/>
              </a:spcAft>
              <a:buNone/>
            </a:pPr>
            <a:r>
              <a:t/>
            </a:r>
            <a:endParaRPr/>
          </a:p>
        </p:txBody>
      </p:sp>
      <p:sp>
        <p:nvSpPr>
          <p:cNvPr id="2533" name="Google Shape;2533;p20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Commando </a:t>
            </a:r>
            <a:r>
              <a:rPr lang="en"/>
              <a:t>tracepath</a:t>
            </a:r>
            <a:r>
              <a:rPr lang="en"/>
              <a:t> /</a:t>
            </a:r>
            <a:r>
              <a:rPr lang="en"/>
              <a:t>tracepath6</a:t>
            </a:r>
            <a:endParaRPr/>
          </a:p>
        </p:txBody>
      </p:sp>
      <p:sp>
        <p:nvSpPr>
          <p:cNvPr id="2534" name="Google Shape;2534;p203"/>
          <p:cNvSpPr txBox="1"/>
          <p:nvPr/>
        </p:nvSpPr>
        <p:spPr>
          <a:xfrm>
            <a:off x="2286000" y="3258464"/>
            <a:ext cx="8627400" cy="11685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user@host:~$ tracepath access.redhat.com</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4:  71-32-28-145.rcmt.qwest.net 48.853ms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5:  dcp-brdr-04.inet.qwest.net 100.732ms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2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540" name="Google Shape;2540;p2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41" name="Google Shape;2541;p204"/>
          <p:cNvSpPr txBox="1"/>
          <p:nvPr>
            <p:ph idx="4" type="body"/>
          </p:nvPr>
        </p:nvSpPr>
        <p:spPr>
          <a:xfrm>
            <a:off x="2438400" y="1638300"/>
            <a:ext cx="7315200" cy="16764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Mostra socket TCP/UDP, stato, indirizzi locali e remoti.</a:t>
            </a:r>
            <a:endParaRPr/>
          </a:p>
          <a:p>
            <a:pPr indent="-342900" lvl="0" marL="457200" rtl="0" algn="l">
              <a:spcBef>
                <a:spcPts val="0"/>
              </a:spcBef>
              <a:spcAft>
                <a:spcPts val="0"/>
              </a:spcAft>
              <a:buSzPts val="1800"/>
              <a:buChar char="▸"/>
            </a:pPr>
            <a:r>
              <a:rPr lang="en"/>
              <a:t>Sostituisce il vecchio netstat.</a:t>
            </a:r>
            <a:endParaRPr/>
          </a:p>
          <a:p>
            <a:pPr indent="-342900" lvl="0" marL="457200" rtl="0" algn="l">
              <a:spcBef>
                <a:spcPts val="0"/>
              </a:spcBef>
              <a:spcAft>
                <a:spcPts val="0"/>
              </a:spcAft>
              <a:buSzPts val="1800"/>
              <a:buChar char="▸"/>
            </a:pPr>
            <a:r>
              <a:rPr lang="en"/>
              <a:t>Utile per diagnosticare servizi in ascolto o connessioni attive.</a:t>
            </a:r>
            <a:endParaRPr/>
          </a:p>
          <a:p>
            <a:pPr indent="0" lvl="0" marL="0" rtl="0" algn="l">
              <a:spcBef>
                <a:spcPts val="1000"/>
              </a:spcBef>
              <a:spcAft>
                <a:spcPts val="1000"/>
              </a:spcAft>
              <a:buNone/>
            </a:pPr>
            <a:r>
              <a:t/>
            </a:r>
            <a:endParaRPr/>
          </a:p>
        </p:txBody>
      </p:sp>
      <p:sp>
        <p:nvSpPr>
          <p:cNvPr id="2542" name="Google Shape;2542;p20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Commando ss</a:t>
            </a:r>
            <a:endParaRPr/>
          </a:p>
        </p:txBody>
      </p:sp>
      <p:sp>
        <p:nvSpPr>
          <p:cNvPr id="2543" name="Google Shape;2543;p204"/>
          <p:cNvSpPr txBox="1"/>
          <p:nvPr/>
        </p:nvSpPr>
        <p:spPr>
          <a:xfrm>
            <a:off x="2286000" y="3258464"/>
            <a:ext cx="8627400" cy="11685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user@host:~$ ss -tan</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LISTEN 0 100 127.0.0.1:25 0.0.0.0:*</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ESTAB  0 52 172.25.250.10:22 172.25.250.9:57560</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2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549" name="Google Shape;2549;p2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50" name="Google Shape;2550;p205"/>
          <p:cNvSpPr txBox="1"/>
          <p:nvPr>
            <p:ph idx="4" type="body"/>
          </p:nvPr>
        </p:nvSpPr>
        <p:spPr>
          <a:xfrm>
            <a:off x="1980550" y="1371600"/>
            <a:ext cx="8627400" cy="30861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Il nome host identifica il sistema all’interno di una rete. Può essere modificato temporaneamente o permanentemente usando hostname o hostnamectl.</a:t>
            </a:r>
            <a:endParaRPr/>
          </a:p>
          <a:p>
            <a:pPr indent="-342900" lvl="0" marL="457200" rtl="0" algn="l">
              <a:spcBef>
                <a:spcPts val="1000"/>
              </a:spcBef>
              <a:spcAft>
                <a:spcPts val="0"/>
              </a:spcAft>
              <a:buSzPts val="1800"/>
              <a:buChar char="▸"/>
            </a:pPr>
            <a:r>
              <a:rPr lang="en"/>
              <a:t>Visualizzare il nome host corrente: </a:t>
            </a:r>
            <a:r>
              <a:rPr b="1" lang="en"/>
              <a:t>hostname</a:t>
            </a:r>
            <a:r>
              <a:rPr lang="en"/>
              <a:t> o </a:t>
            </a:r>
            <a:r>
              <a:rPr b="1" lang="en"/>
              <a:t>hostnamectl</a:t>
            </a:r>
            <a:r>
              <a:rPr lang="en"/>
              <a:t> status</a:t>
            </a:r>
            <a:endParaRPr/>
          </a:p>
          <a:p>
            <a:pPr indent="-342900" lvl="0" marL="457200" rtl="0" algn="l">
              <a:spcBef>
                <a:spcPts val="0"/>
              </a:spcBef>
              <a:spcAft>
                <a:spcPts val="0"/>
              </a:spcAft>
              <a:buSzPts val="1800"/>
              <a:buChar char="▸"/>
            </a:pPr>
            <a:r>
              <a:rPr lang="en"/>
              <a:t>Modifica temporanea: </a:t>
            </a:r>
            <a:r>
              <a:rPr b="1" lang="en"/>
              <a:t>hostname</a:t>
            </a:r>
            <a:r>
              <a:rPr lang="en"/>
              <a:t> nuovo-hostname (resettabile al riavvio)</a:t>
            </a:r>
            <a:endParaRPr/>
          </a:p>
          <a:p>
            <a:pPr indent="-342900" lvl="0" marL="457200" rtl="0" algn="l">
              <a:spcBef>
                <a:spcPts val="0"/>
              </a:spcBef>
              <a:spcAft>
                <a:spcPts val="0"/>
              </a:spcAft>
              <a:buSzPts val="1800"/>
              <a:buChar char="▸"/>
            </a:pPr>
            <a:r>
              <a:rPr lang="en"/>
              <a:t>Modifica permanente: sudo </a:t>
            </a:r>
            <a:r>
              <a:rPr b="1" lang="en"/>
              <a:t>hostnamectl</a:t>
            </a:r>
            <a:r>
              <a:rPr lang="en"/>
              <a:t> set-hostname nuovo-hostname</a:t>
            </a:r>
            <a:endParaRPr/>
          </a:p>
          <a:p>
            <a:pPr indent="-342900" lvl="0" marL="457200" rtl="0" algn="l">
              <a:spcBef>
                <a:spcPts val="0"/>
              </a:spcBef>
              <a:spcAft>
                <a:spcPts val="0"/>
              </a:spcAft>
              <a:buSzPts val="1800"/>
              <a:buChar char="▸"/>
            </a:pPr>
            <a:r>
              <a:rPr lang="en"/>
              <a:t>Aggiornare /etc/hosts se necessario</a:t>
            </a:r>
            <a:endParaRPr/>
          </a:p>
          <a:p>
            <a:pPr indent="0" lvl="0" marL="0" rtl="0" algn="l">
              <a:spcBef>
                <a:spcPts val="1000"/>
              </a:spcBef>
              <a:spcAft>
                <a:spcPts val="1000"/>
              </a:spcAft>
              <a:buNone/>
            </a:pPr>
            <a:r>
              <a:rPr lang="en"/>
              <a:t>Nessun riavvio richiesto per la modifica permanente</a:t>
            </a:r>
            <a:endParaRPr/>
          </a:p>
        </p:txBody>
      </p:sp>
      <p:sp>
        <p:nvSpPr>
          <p:cNvPr id="2551" name="Google Shape;2551;p205"/>
          <p:cNvSpPr txBox="1"/>
          <p:nvPr>
            <p:ph type="title"/>
          </p:nvPr>
        </p:nvSpPr>
        <p:spPr>
          <a:xfrm>
            <a:off x="885000" y="86640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Aggiornare il Nome Host</a:t>
            </a:r>
            <a:endParaRPr/>
          </a:p>
        </p:txBody>
      </p:sp>
      <p:sp>
        <p:nvSpPr>
          <p:cNvPr id="2552" name="Google Shape;2552;p205"/>
          <p:cNvSpPr txBox="1"/>
          <p:nvPr/>
        </p:nvSpPr>
        <p:spPr>
          <a:xfrm>
            <a:off x="1980550" y="4366050"/>
            <a:ext cx="8257200" cy="2012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Temporaneo</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hostname webserver01</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Permanente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sudo hostnamectl set-hostname webserver01.example.com</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Verifica</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hostnamectl</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0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alla Command Line</a:t>
            </a:r>
            <a:endParaRPr/>
          </a:p>
        </p:txBody>
      </p:sp>
      <p:sp>
        <p:nvSpPr>
          <p:cNvPr id="1640" name="Google Shape;1640;p1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41" name="Google Shape;1641;p107"/>
          <p:cNvSpPr txBox="1"/>
          <p:nvPr>
            <p:ph idx="3" type="body"/>
          </p:nvPr>
        </p:nvSpPr>
        <p:spPr>
          <a:xfrm>
            <a:off x="1507675" y="1981200"/>
            <a:ext cx="8915400" cy="33909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Documentazione ufficiale dei comandi e delle funzioni in Linux.</a:t>
            </a:r>
            <a:endParaRPr/>
          </a:p>
          <a:p>
            <a:pPr indent="-342900" lvl="0" marL="457200" rtl="0" algn="l">
              <a:spcBef>
                <a:spcPts val="0"/>
              </a:spcBef>
              <a:spcAft>
                <a:spcPts val="0"/>
              </a:spcAft>
              <a:buSzPts val="1800"/>
              <a:buChar char="▸"/>
            </a:pPr>
            <a:r>
              <a:rPr lang="en"/>
              <a:t>Abbreviazione di manual page.</a:t>
            </a:r>
            <a:endParaRPr/>
          </a:p>
          <a:p>
            <a:pPr indent="-342900" lvl="0" marL="457200" rtl="0" algn="l">
              <a:spcBef>
                <a:spcPts val="0"/>
              </a:spcBef>
              <a:spcAft>
                <a:spcPts val="0"/>
              </a:spcAft>
              <a:buSzPts val="1800"/>
              <a:buChar char="▸"/>
            </a:pPr>
            <a:r>
              <a:rPr lang="en"/>
              <a:t>Fornisce descrizione, sintassi, opzioni, esempi, riferimenti.</a:t>
            </a:r>
            <a:endParaRPr/>
          </a:p>
          <a:p>
            <a:pPr indent="-342900" lvl="0" marL="457200" rtl="0" algn="l">
              <a:spcBef>
                <a:spcPts val="0"/>
              </a:spcBef>
              <a:spcAft>
                <a:spcPts val="0"/>
              </a:spcAft>
              <a:buSzPts val="1800"/>
              <a:buChar char="▸"/>
            </a:pPr>
            <a:r>
              <a:rPr lang="en"/>
              <a:t>Utilità per l’amministratore:</a:t>
            </a:r>
            <a:endParaRPr/>
          </a:p>
          <a:p>
            <a:pPr indent="-342900" lvl="1" marL="914400" rtl="0" algn="l">
              <a:spcBef>
                <a:spcPts val="0"/>
              </a:spcBef>
              <a:spcAft>
                <a:spcPts val="0"/>
              </a:spcAft>
              <a:buSzPts val="1800"/>
              <a:buChar char="･"/>
            </a:pPr>
            <a:r>
              <a:rPr lang="en"/>
              <a:t>Accesso immediato alla documentazione offline </a:t>
            </a:r>
            <a:endParaRPr/>
          </a:p>
          <a:p>
            <a:pPr indent="-342900" lvl="1" marL="914400" rtl="0" algn="l">
              <a:spcBef>
                <a:spcPts val="0"/>
              </a:spcBef>
              <a:spcAft>
                <a:spcPts val="0"/>
              </a:spcAft>
              <a:buSzPts val="1800"/>
              <a:buChar char="･"/>
            </a:pPr>
            <a:r>
              <a:rPr lang="en"/>
              <a:t>Standardizzato in tutto l’ecosistema Unix/Linux </a:t>
            </a:r>
            <a:endParaRPr/>
          </a:p>
          <a:p>
            <a:pPr indent="-342900" lvl="1" marL="914400" rtl="0" algn="l">
              <a:spcBef>
                <a:spcPts val="0"/>
              </a:spcBef>
              <a:spcAft>
                <a:spcPts val="0"/>
              </a:spcAft>
              <a:buSzPts val="1800"/>
              <a:buChar char="･"/>
            </a:pPr>
            <a:r>
              <a:rPr lang="en"/>
              <a:t>Fonte primaria per troubleshooting e uso corretto dei comandi</a:t>
            </a:r>
            <a:endParaRPr/>
          </a:p>
          <a:p>
            <a:pPr indent="0" lvl="0" marL="342900" rtl="0" algn="l">
              <a:spcBef>
                <a:spcPts val="1000"/>
              </a:spcBef>
              <a:spcAft>
                <a:spcPts val="1000"/>
              </a:spcAft>
              <a:buNone/>
            </a:pPr>
            <a:r>
              <a:t/>
            </a:r>
            <a:endParaRPr/>
          </a:p>
        </p:txBody>
      </p:sp>
      <p:sp>
        <p:nvSpPr>
          <p:cNvPr id="1642" name="Google Shape;1642;p10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Accesso alla documentazione (man)</a:t>
            </a:r>
            <a:endParaRPr sz="28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20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558" name="Google Shape;2558;p206"/>
          <p:cNvSpPr txBox="1"/>
          <p:nvPr>
            <p:ph type="title"/>
          </p:nvPr>
        </p:nvSpPr>
        <p:spPr>
          <a:xfrm>
            <a:off x="5674100" y="2514600"/>
            <a:ext cx="5037300" cy="346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a:t>
            </a:r>
            <a:r>
              <a:rPr lang="en" sz="4200"/>
              <a:t>Managing Network Configuration</a:t>
            </a:r>
            <a:endParaRPr sz="4200"/>
          </a:p>
        </p:txBody>
      </p:sp>
      <p:sp>
        <p:nvSpPr>
          <p:cNvPr id="2559" name="Google Shape;2559;p206"/>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560" name="Google Shape;2560;p206"/>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2561" name="Google Shape;2561;p206"/>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2562" name="Google Shape;2562;p206"/>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18</a:t>
            </a:r>
            <a:endParaRPr b="1">
              <a:solidFill>
                <a:schemeClr val="lt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2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nmcli</a:t>
            </a:r>
            <a:endParaRPr/>
          </a:p>
        </p:txBody>
      </p:sp>
      <p:sp>
        <p:nvSpPr>
          <p:cNvPr id="2568" name="Google Shape;2568;p2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69" name="Google Shape;2569;p207"/>
          <p:cNvSpPr txBox="1"/>
          <p:nvPr>
            <p:ph idx="4" type="body"/>
          </p:nvPr>
        </p:nvSpPr>
        <p:spPr>
          <a:xfrm>
            <a:off x="2438400" y="1638300"/>
            <a:ext cx="7315200" cy="16764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Strumento a riga di comando per gestire la rete su RHEL e sistemi basati su NetworkManager.</a:t>
            </a:r>
            <a:endParaRPr/>
          </a:p>
          <a:p>
            <a:pPr indent="-342900" lvl="0" marL="457200" rtl="0" algn="l">
              <a:spcBef>
                <a:spcPts val="0"/>
              </a:spcBef>
              <a:spcAft>
                <a:spcPts val="0"/>
              </a:spcAft>
              <a:buSzPts val="1800"/>
              <a:buChar char="▸"/>
            </a:pPr>
            <a:r>
              <a:rPr lang="en"/>
              <a:t>Permette di visualizzare, creare, modificare, attivare e disattivare connessioni di rete.</a:t>
            </a:r>
            <a:endParaRPr/>
          </a:p>
          <a:p>
            <a:pPr indent="-342900" lvl="0" marL="457200" rtl="0" algn="l">
              <a:spcBef>
                <a:spcPts val="0"/>
              </a:spcBef>
              <a:spcAft>
                <a:spcPts val="0"/>
              </a:spcAft>
              <a:buSzPts val="1800"/>
              <a:buChar char="▸"/>
            </a:pPr>
            <a:r>
              <a:rPr lang="en"/>
              <a:t>Alternativa alla GUI, utile su server o in automazione.</a:t>
            </a:r>
            <a:endParaRPr/>
          </a:p>
        </p:txBody>
      </p:sp>
      <p:sp>
        <p:nvSpPr>
          <p:cNvPr id="2570" name="Google Shape;2570;p20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Network Manager Command Line Interface (nmcli)</a:t>
            </a:r>
            <a:endParaRPr/>
          </a:p>
        </p:txBody>
      </p:sp>
      <p:sp>
        <p:nvSpPr>
          <p:cNvPr id="2571" name="Google Shape;2571;p207"/>
          <p:cNvSpPr txBox="1"/>
          <p:nvPr/>
        </p:nvSpPr>
        <p:spPr>
          <a:xfrm>
            <a:off x="1782350" y="3873445"/>
            <a:ext cx="8627400" cy="5532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nmcli –help</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2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nmcli</a:t>
            </a:r>
            <a:endParaRPr/>
          </a:p>
        </p:txBody>
      </p:sp>
      <p:sp>
        <p:nvSpPr>
          <p:cNvPr id="2577" name="Google Shape;2577;p2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78" name="Google Shape;2578;p208"/>
          <p:cNvSpPr txBox="1"/>
          <p:nvPr>
            <p:ph idx="4" type="body"/>
          </p:nvPr>
        </p:nvSpPr>
        <p:spPr>
          <a:xfrm>
            <a:off x="2438400" y="1638300"/>
            <a:ext cx="7315200" cy="16764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Mostra tutte le connessioni conosciute da NetworkManager.</a:t>
            </a:r>
            <a:endParaRPr/>
          </a:p>
          <a:p>
            <a:pPr indent="-342900" lvl="0" marL="457200" rtl="0" algn="l">
              <a:spcBef>
                <a:spcPts val="0"/>
              </a:spcBef>
              <a:spcAft>
                <a:spcPts val="0"/>
              </a:spcAft>
              <a:buSzPts val="1800"/>
              <a:buChar char="▸"/>
            </a:pPr>
            <a:r>
              <a:rPr lang="en"/>
              <a:t>Include tipo di connessione, interfaccia associata, stato e UUID.</a:t>
            </a:r>
            <a:endParaRPr/>
          </a:p>
        </p:txBody>
      </p:sp>
      <p:sp>
        <p:nvSpPr>
          <p:cNvPr id="2579" name="Google Shape;2579;p20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Visualizzazione network connections</a:t>
            </a:r>
            <a:endParaRPr/>
          </a:p>
        </p:txBody>
      </p:sp>
      <p:sp>
        <p:nvSpPr>
          <p:cNvPr id="2580" name="Google Shape;2580;p208"/>
          <p:cNvSpPr txBox="1"/>
          <p:nvPr/>
        </p:nvSpPr>
        <p:spPr>
          <a:xfrm>
            <a:off x="1782350" y="3873439"/>
            <a:ext cx="8627400" cy="11685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user@host:~$ nmcli connection show</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NAME  	UUID                              	TYPE  	DEVICE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ens3  	1a2b3c4d-5e6f-7a8b-9c0d-1234567890ab  ethernet  ens3</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ens4  	2b3c4d5e-6f7a-8b9c-0d1e-234567890abc  ethernet  ens4</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p2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nmcli</a:t>
            </a:r>
            <a:endParaRPr/>
          </a:p>
        </p:txBody>
      </p:sp>
      <p:sp>
        <p:nvSpPr>
          <p:cNvPr id="2586" name="Google Shape;2586;p2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87" name="Google Shape;2587;p209"/>
          <p:cNvSpPr txBox="1"/>
          <p:nvPr>
            <p:ph idx="4" type="body"/>
          </p:nvPr>
        </p:nvSpPr>
        <p:spPr>
          <a:xfrm>
            <a:off x="2438400" y="1638300"/>
            <a:ext cx="7315200" cy="16764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Mostra lo stato attuale delle interfacce: attiva, inattiva, disconnessa.</a:t>
            </a:r>
            <a:endParaRPr/>
          </a:p>
          <a:p>
            <a:pPr indent="-342900" lvl="0" marL="457200" rtl="0" algn="l">
              <a:spcBef>
                <a:spcPts val="0"/>
              </a:spcBef>
              <a:spcAft>
                <a:spcPts val="0"/>
              </a:spcAft>
              <a:buSzPts val="1800"/>
              <a:buChar char="▸"/>
            </a:pPr>
            <a:r>
              <a:rPr lang="en"/>
              <a:t>Include tipo di dispositivo, stato e connessione attiva.</a:t>
            </a:r>
            <a:endParaRPr/>
          </a:p>
        </p:txBody>
      </p:sp>
      <p:sp>
        <p:nvSpPr>
          <p:cNvPr id="2588" name="Google Shape;2588;p20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Visualizzazione stato interfacce</a:t>
            </a:r>
            <a:endParaRPr/>
          </a:p>
        </p:txBody>
      </p:sp>
      <p:sp>
        <p:nvSpPr>
          <p:cNvPr id="2589" name="Google Shape;2589;p209"/>
          <p:cNvSpPr txBox="1"/>
          <p:nvPr/>
        </p:nvSpPr>
        <p:spPr>
          <a:xfrm>
            <a:off x="1782350" y="3322717"/>
            <a:ext cx="8627400" cy="17289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user@host:~$ nmcli device status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DEVICE  TYPE  	STATE  	CONNECTION</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ens3	ethernet  connected  ens3</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ens4	ethernet  disconnected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lo  	loopback unmanaged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2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nmcli</a:t>
            </a:r>
            <a:endParaRPr/>
          </a:p>
        </p:txBody>
      </p:sp>
      <p:sp>
        <p:nvSpPr>
          <p:cNvPr id="2595" name="Google Shape;2595;p2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96" name="Google Shape;2596;p210"/>
          <p:cNvSpPr txBox="1"/>
          <p:nvPr>
            <p:ph idx="4" type="body"/>
          </p:nvPr>
        </p:nvSpPr>
        <p:spPr>
          <a:xfrm>
            <a:off x="2438400" y="1638300"/>
            <a:ext cx="7315200" cy="25908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Con nmcli connection up a</a:t>
            </a:r>
            <a:r>
              <a:rPr lang="en"/>
              <a:t>ttiva una connessione di rete già configurata.</a:t>
            </a:r>
            <a:endParaRPr/>
          </a:p>
          <a:p>
            <a:pPr indent="-342900" lvl="0" marL="457200" rtl="0" algn="l">
              <a:spcBef>
                <a:spcPts val="0"/>
              </a:spcBef>
              <a:spcAft>
                <a:spcPts val="0"/>
              </a:spcAft>
              <a:buSzPts val="1800"/>
              <a:buChar char="▸"/>
            </a:pPr>
            <a:r>
              <a:rPr lang="en"/>
              <a:t>Necessario quando si crea o modifica una connessione o dopo un reboot.</a:t>
            </a:r>
            <a:endParaRPr/>
          </a:p>
          <a:p>
            <a:pPr indent="-342900" lvl="0" marL="457200" rtl="0" algn="l">
              <a:spcBef>
                <a:spcPts val="0"/>
              </a:spcBef>
              <a:spcAft>
                <a:spcPts val="0"/>
              </a:spcAft>
              <a:buSzPts val="1800"/>
              <a:buChar char="▸"/>
            </a:pPr>
            <a:r>
              <a:rPr lang="en">
                <a:solidFill>
                  <a:schemeClr val="dk1"/>
                </a:solidFill>
              </a:rPr>
              <a:t>Con nmcli connection down disattiva una connessione di rete già configurata.</a:t>
            </a:r>
            <a:endParaRPr>
              <a:solidFill>
                <a:schemeClr val="dk1"/>
              </a:solidFill>
            </a:endParaRPr>
          </a:p>
          <a:p>
            <a:pPr indent="0" lvl="0" marL="0" rtl="0" algn="l">
              <a:spcBef>
                <a:spcPts val="1000"/>
              </a:spcBef>
              <a:spcAft>
                <a:spcPts val="1000"/>
              </a:spcAft>
              <a:buNone/>
            </a:pPr>
            <a:r>
              <a:t/>
            </a:r>
            <a:endParaRPr/>
          </a:p>
        </p:txBody>
      </p:sp>
      <p:sp>
        <p:nvSpPr>
          <p:cNvPr id="2597" name="Google Shape;2597;p21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Connessione e disconnessione ad interfaccia</a:t>
            </a:r>
            <a:endParaRPr/>
          </a:p>
        </p:txBody>
      </p:sp>
      <p:sp>
        <p:nvSpPr>
          <p:cNvPr id="2598" name="Google Shape;2598;p210"/>
          <p:cNvSpPr txBox="1"/>
          <p:nvPr/>
        </p:nvSpPr>
        <p:spPr>
          <a:xfrm>
            <a:off x="1858500" y="4737742"/>
            <a:ext cx="8627400" cy="17289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user@host:~$ nmcli connection up ens4</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Connection 'ens4' successfully activated (DUID: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user@host:~$ nmcli connection down ens4</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Connection 'ens4' successfully deactivated (DUID: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21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604" name="Google Shape;2604;p211"/>
          <p:cNvSpPr txBox="1"/>
          <p:nvPr>
            <p:ph type="title"/>
          </p:nvPr>
        </p:nvSpPr>
        <p:spPr>
          <a:xfrm>
            <a:off x="5674100" y="2514600"/>
            <a:ext cx="5037300" cy="346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a:t>
            </a:r>
            <a:r>
              <a:rPr lang="en" sz="4200"/>
              <a:t>Configuring and Securing SSH</a:t>
            </a:r>
            <a:endParaRPr sz="4200"/>
          </a:p>
        </p:txBody>
      </p:sp>
      <p:sp>
        <p:nvSpPr>
          <p:cNvPr id="2605" name="Google Shape;2605;p211"/>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606" name="Google Shape;2606;p211"/>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2607" name="Google Shape;2607;p211"/>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2608" name="Google Shape;2608;p211"/>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19</a:t>
            </a:r>
            <a:endParaRPr b="1">
              <a:solidFill>
                <a:schemeClr val="lt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2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Configuring and Securing SSH</a:t>
            </a:r>
            <a:endParaRPr/>
          </a:p>
        </p:txBody>
      </p:sp>
      <p:sp>
        <p:nvSpPr>
          <p:cNvPr id="2614" name="Google Shape;2614;p2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15" name="Google Shape;2615;p212"/>
          <p:cNvSpPr txBox="1"/>
          <p:nvPr>
            <p:ph idx="4" type="body"/>
          </p:nvPr>
        </p:nvSpPr>
        <p:spPr>
          <a:xfrm>
            <a:off x="2438400" y="1638300"/>
            <a:ext cx="7315200" cy="25908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Le chiavi host SSH identificano un server in modo univoco e permettono di garantire la sicurezza delle connessioni SSH.</a:t>
            </a:r>
            <a:endParaRPr/>
          </a:p>
          <a:p>
            <a:pPr indent="-342900" lvl="0" marL="457200" rtl="0" algn="l">
              <a:spcBef>
                <a:spcPts val="1000"/>
              </a:spcBef>
              <a:spcAft>
                <a:spcPts val="0"/>
              </a:spcAft>
              <a:buSzPts val="1800"/>
              <a:buChar char="▸"/>
            </a:pPr>
            <a:r>
              <a:rPr lang="en"/>
              <a:t>Identificano il server al client</a:t>
            </a:r>
            <a:endParaRPr/>
          </a:p>
          <a:p>
            <a:pPr indent="-342900" lvl="0" marL="457200" rtl="0" algn="l">
              <a:spcBef>
                <a:spcPts val="0"/>
              </a:spcBef>
              <a:spcAft>
                <a:spcPts val="0"/>
              </a:spcAft>
              <a:buSzPts val="1800"/>
              <a:buChar char="▸"/>
            </a:pPr>
            <a:r>
              <a:rPr lang="en"/>
              <a:t>Prevengono attacchi “man-in-the-middle”</a:t>
            </a:r>
            <a:endParaRPr/>
          </a:p>
          <a:p>
            <a:pPr indent="-342900" lvl="0" marL="457200" rtl="0" algn="l">
              <a:spcBef>
                <a:spcPts val="0"/>
              </a:spcBef>
              <a:spcAft>
                <a:spcPts val="0"/>
              </a:spcAft>
              <a:buSzPts val="1800"/>
              <a:buChar char="▸"/>
            </a:pPr>
            <a:r>
              <a:rPr lang="en"/>
              <a:t>Ogni server ha chiavi host diverse per algoritmi come RSA, ECDSA o ED25519</a:t>
            </a:r>
            <a:endParaRPr/>
          </a:p>
        </p:txBody>
      </p:sp>
      <p:sp>
        <p:nvSpPr>
          <p:cNvPr id="2616" name="Google Shape;2616;p21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Il Ruolo delle Chiavi Host SSH</a:t>
            </a:r>
            <a:endParaRPr/>
          </a:p>
        </p:txBody>
      </p:sp>
      <p:sp>
        <p:nvSpPr>
          <p:cNvPr id="2617" name="Google Shape;2617;p212"/>
          <p:cNvSpPr txBox="1"/>
          <p:nvPr/>
        </p:nvSpPr>
        <p:spPr>
          <a:xfrm>
            <a:off x="1858500" y="4737746"/>
            <a:ext cx="8627400" cy="8643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Visualizzare le chiavi host sul server</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sudo ls /etc/ssh/ssh_host_*</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2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Configuring and Securing SSH</a:t>
            </a:r>
            <a:endParaRPr/>
          </a:p>
        </p:txBody>
      </p:sp>
      <p:sp>
        <p:nvSpPr>
          <p:cNvPr id="2623" name="Google Shape;2623;p2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24" name="Google Shape;2624;p213"/>
          <p:cNvSpPr txBox="1"/>
          <p:nvPr>
            <p:ph idx="4" type="body"/>
          </p:nvPr>
        </p:nvSpPr>
        <p:spPr>
          <a:xfrm>
            <a:off x="2438400" y="1638300"/>
            <a:ext cx="7315200" cy="25908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Il controllo delle chiavi host (Host Key Checking) garantisce che il client si connetta al server corretto confrontando la chiave host.</a:t>
            </a:r>
            <a:endParaRPr/>
          </a:p>
          <a:p>
            <a:pPr indent="-342900" lvl="0" marL="457200" rtl="0" algn="l">
              <a:spcBef>
                <a:spcPts val="1000"/>
              </a:spcBef>
              <a:spcAft>
                <a:spcPts val="0"/>
              </a:spcAft>
              <a:buSzPts val="1800"/>
              <a:buChar char="▸"/>
            </a:pPr>
            <a:r>
              <a:rPr lang="en"/>
              <a:t>Impostazione predefinita in SSH: verifica automatica delle chiavi</a:t>
            </a:r>
            <a:endParaRPr/>
          </a:p>
          <a:p>
            <a:pPr indent="-342900" lvl="0" marL="457200" rtl="0" algn="l">
              <a:spcBef>
                <a:spcPts val="0"/>
              </a:spcBef>
              <a:spcAft>
                <a:spcPts val="0"/>
              </a:spcAft>
              <a:buSzPts val="1800"/>
              <a:buChar char="▸"/>
            </a:pPr>
            <a:r>
              <a:rPr lang="en"/>
              <a:t>Disabilitare con StrictHostKeyChecking no (solo per test)</a:t>
            </a:r>
            <a:endParaRPr/>
          </a:p>
          <a:p>
            <a:pPr indent="-342900" lvl="0" marL="457200" rtl="0" algn="l">
              <a:spcBef>
                <a:spcPts val="0"/>
              </a:spcBef>
              <a:spcAft>
                <a:spcPts val="0"/>
              </a:spcAft>
              <a:buSzPts val="1800"/>
              <a:buChar char="▸"/>
            </a:pPr>
            <a:r>
              <a:rPr lang="en"/>
              <a:t>Configurabile in /etc/ssh/ssh_config o ~/.ssh/config</a:t>
            </a:r>
            <a:endParaRPr/>
          </a:p>
        </p:txBody>
      </p:sp>
      <p:sp>
        <p:nvSpPr>
          <p:cNvPr id="2625" name="Google Shape;2625;p21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Configurare StrictHostKeyChecking</a:t>
            </a:r>
            <a:endParaRPr/>
          </a:p>
        </p:txBody>
      </p:sp>
      <p:sp>
        <p:nvSpPr>
          <p:cNvPr id="2626" name="Google Shape;2626;p213"/>
          <p:cNvSpPr txBox="1"/>
          <p:nvPr/>
        </p:nvSpPr>
        <p:spPr>
          <a:xfrm>
            <a:off x="1858500" y="4000503"/>
            <a:ext cx="8627400" cy="16014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Connessione con controllo chiavi</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 user@server.example.com</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Disabilitare temporaneamente il controllo</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 -o StrictHostKeyChecking=no user@server.example.com</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2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Configuring and Securing SSH</a:t>
            </a:r>
            <a:endParaRPr/>
          </a:p>
        </p:txBody>
      </p:sp>
      <p:sp>
        <p:nvSpPr>
          <p:cNvPr id="2632" name="Google Shape;2632;p2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33" name="Google Shape;2633;p214"/>
          <p:cNvSpPr txBox="1"/>
          <p:nvPr>
            <p:ph idx="4" type="body"/>
          </p:nvPr>
        </p:nvSpPr>
        <p:spPr>
          <a:xfrm>
            <a:off x="2438400" y="1638300"/>
            <a:ext cx="7315200" cy="2590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Verificare la fingerprint della chiave host garantisce che la connessione SSH sia sicura e il server autentico.</a:t>
            </a:r>
            <a:endParaRPr/>
          </a:p>
          <a:p>
            <a:pPr indent="-342900" lvl="0" marL="457200" rtl="0" algn="l">
              <a:spcBef>
                <a:spcPts val="1000"/>
              </a:spcBef>
              <a:spcAft>
                <a:spcPts val="0"/>
              </a:spcAft>
              <a:buSzPts val="1800"/>
              <a:buChar char="▸"/>
            </a:pPr>
            <a:r>
              <a:rPr lang="en"/>
              <a:t>Fingerprint = hash della chiave host</a:t>
            </a:r>
            <a:endParaRPr/>
          </a:p>
          <a:p>
            <a:pPr indent="-342900" lvl="0" marL="457200" rtl="0" algn="l">
              <a:spcBef>
                <a:spcPts val="0"/>
              </a:spcBef>
              <a:spcAft>
                <a:spcPts val="0"/>
              </a:spcAft>
              <a:buSzPts val="1800"/>
              <a:buChar char="▸"/>
            </a:pPr>
            <a:r>
              <a:rPr lang="en"/>
              <a:t>Utile al primo accesso al server</a:t>
            </a:r>
            <a:endParaRPr/>
          </a:p>
          <a:p>
            <a:pPr indent="-342900" lvl="0" marL="457200" rtl="0" algn="l">
              <a:spcBef>
                <a:spcPts val="0"/>
              </a:spcBef>
              <a:spcAft>
                <a:spcPts val="0"/>
              </a:spcAft>
              <a:buSzPts val="1800"/>
              <a:buChar char="▸"/>
            </a:pPr>
            <a:r>
              <a:rPr lang="en"/>
              <a:t>Può essere verificata confrontando il client con /etc/ssh/ssh_host_*.pub sul server</a:t>
            </a:r>
            <a:endParaRPr/>
          </a:p>
        </p:txBody>
      </p:sp>
      <p:sp>
        <p:nvSpPr>
          <p:cNvPr id="2634" name="Google Shape;2634;p21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Verifica delle Fingerprint delle Chiavi Host SSH</a:t>
            </a:r>
            <a:endParaRPr/>
          </a:p>
        </p:txBody>
      </p:sp>
      <p:sp>
        <p:nvSpPr>
          <p:cNvPr id="2635" name="Google Shape;2635;p214"/>
          <p:cNvSpPr txBox="1"/>
          <p:nvPr/>
        </p:nvSpPr>
        <p:spPr>
          <a:xfrm>
            <a:off x="1782300" y="4347503"/>
            <a:ext cx="8627400" cy="16014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Visualizzare fingerprint RSA</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ssh-keygen -lf /etc/ssh/ssh_host_rsa_key.pub</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Confronto con client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ssh-keyscan server.example.com</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2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Configuring and Securing SSH</a:t>
            </a:r>
            <a:endParaRPr/>
          </a:p>
        </p:txBody>
      </p:sp>
      <p:sp>
        <p:nvSpPr>
          <p:cNvPr id="2641" name="Google Shape;2641;p2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42" name="Google Shape;2642;p215"/>
          <p:cNvSpPr txBox="1"/>
          <p:nvPr>
            <p:ph idx="4" type="body"/>
          </p:nvPr>
        </p:nvSpPr>
        <p:spPr>
          <a:xfrm>
            <a:off x="2438400" y="1638300"/>
            <a:ext cx="7315200" cy="2590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Rigenerare le chiavi host è necessario in caso di compromissione o aggiornamenti di sicurezza.</a:t>
            </a:r>
            <a:endParaRPr/>
          </a:p>
          <a:p>
            <a:pPr indent="-342900" lvl="0" marL="457200" rtl="0" algn="l">
              <a:spcBef>
                <a:spcPts val="1000"/>
              </a:spcBef>
              <a:spcAft>
                <a:spcPts val="0"/>
              </a:spcAft>
              <a:buSzPts val="1800"/>
              <a:buChar char="▸"/>
            </a:pPr>
            <a:r>
              <a:rPr lang="en"/>
              <a:t>Usare ssh-keygen per generare nuove chiavi</a:t>
            </a:r>
            <a:endParaRPr/>
          </a:p>
          <a:p>
            <a:pPr indent="-342900" lvl="0" marL="457200" rtl="0" algn="l">
              <a:spcBef>
                <a:spcPts val="0"/>
              </a:spcBef>
              <a:spcAft>
                <a:spcPts val="0"/>
              </a:spcAft>
              <a:buSzPts val="1800"/>
              <a:buChar char="▸"/>
            </a:pPr>
            <a:r>
              <a:rPr lang="en"/>
              <a:t>Riavviare il servizio SSH per applicare le nuove chiavi</a:t>
            </a:r>
            <a:endParaRPr/>
          </a:p>
          <a:p>
            <a:pPr indent="-342900" lvl="0" marL="457200" rtl="0" algn="l">
              <a:spcBef>
                <a:spcPts val="0"/>
              </a:spcBef>
              <a:spcAft>
                <a:spcPts val="0"/>
              </a:spcAft>
              <a:buSzPts val="1800"/>
              <a:buChar char="▸"/>
            </a:pPr>
            <a:r>
              <a:rPr lang="en"/>
              <a:t>Aggiornare eventuali client che conoscono la vecchia chiave</a:t>
            </a:r>
            <a:endParaRPr/>
          </a:p>
        </p:txBody>
      </p:sp>
      <p:sp>
        <p:nvSpPr>
          <p:cNvPr id="2643" name="Google Shape;2643;p21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Rigenerare le Chiavi Host SSH sui Server</a:t>
            </a:r>
            <a:endParaRPr/>
          </a:p>
        </p:txBody>
      </p:sp>
      <p:sp>
        <p:nvSpPr>
          <p:cNvPr id="2644" name="Google Shape;2644;p215"/>
          <p:cNvSpPr txBox="1"/>
          <p:nvPr/>
        </p:nvSpPr>
        <p:spPr>
          <a:xfrm>
            <a:off x="1782300" y="4347503"/>
            <a:ext cx="8627400" cy="16014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Rigenerare chiave RSA</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sudo ssh-keygen -t rsa -f /etc/ssh/ssh_host_rsa_key -N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Riavviare SSH</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sudo systemctl restart sshd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 pages</a:t>
            </a:r>
            <a:endParaRPr/>
          </a:p>
        </p:txBody>
      </p:sp>
      <p:sp>
        <p:nvSpPr>
          <p:cNvPr id="1648" name="Google Shape;1648;p1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49" name="Google Shape;1649;p108"/>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Comando</a:t>
            </a:r>
            <a:r>
              <a:rPr lang="en"/>
              <a:t> “man”</a:t>
            </a:r>
            <a:endParaRPr/>
          </a:p>
        </p:txBody>
      </p:sp>
      <p:sp>
        <p:nvSpPr>
          <p:cNvPr id="1650" name="Google Shape;1650;p108"/>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Accesso alla documentazione</a:t>
            </a:r>
            <a:endParaRPr/>
          </a:p>
        </p:txBody>
      </p:sp>
      <p:sp>
        <p:nvSpPr>
          <p:cNvPr id="1651" name="Google Shape;1651;p108"/>
          <p:cNvSpPr/>
          <p:nvPr/>
        </p:nvSpPr>
        <p:spPr>
          <a:xfrm>
            <a:off x="949350" y="4292066"/>
            <a:ext cx="3118005" cy="75352"/>
          </a:xfrm>
          <a:custGeom>
            <a:rect b="b" l="l" r="r" t="t"/>
            <a:pathLst>
              <a:path extrusionOk="0" h="5688" w="127591">
                <a:moveTo>
                  <a:pt x="0" y="106"/>
                </a:moveTo>
                <a:lnTo>
                  <a:pt x="59436" y="106"/>
                </a:lnTo>
                <a:lnTo>
                  <a:pt x="65018" y="5688"/>
                </a:lnTo>
                <a:lnTo>
                  <a:pt x="70707" y="0"/>
                </a:lnTo>
                <a:lnTo>
                  <a:pt x="127591" y="0"/>
                </a:lnTo>
              </a:path>
            </a:pathLst>
          </a:custGeom>
          <a:noFill/>
          <a:ln cap="rnd" cmpd="sng" w="9525">
            <a:solidFill>
              <a:schemeClr val="accent5"/>
            </a:solidFill>
            <a:prstDash val="solid"/>
            <a:round/>
            <a:headEnd len="med" w="med" type="none"/>
            <a:tailEnd len="med" w="med" type="none"/>
          </a:ln>
        </p:spPr>
      </p:sp>
      <p:sp>
        <p:nvSpPr>
          <p:cNvPr id="1652" name="Google Shape;1652;p108"/>
          <p:cNvSpPr/>
          <p:nvPr/>
        </p:nvSpPr>
        <p:spPr>
          <a:xfrm>
            <a:off x="4495800" y="3115438"/>
            <a:ext cx="3200400" cy="9141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Ogni man page usa dei blocchi standard presenti in tutte le pagine</a:t>
            </a:r>
            <a:endParaRPr sz="1200">
              <a:solidFill>
                <a:schemeClr val="dk1"/>
              </a:solidFill>
              <a:latin typeface="Red Hat Display"/>
              <a:ea typeface="Red Hat Display"/>
              <a:cs typeface="Red Hat Display"/>
              <a:sym typeface="Red Hat Display"/>
            </a:endParaRPr>
          </a:p>
        </p:txBody>
      </p:sp>
      <p:sp>
        <p:nvSpPr>
          <p:cNvPr id="1653" name="Google Shape;1653;p108"/>
          <p:cNvSpPr/>
          <p:nvPr/>
        </p:nvSpPr>
        <p:spPr>
          <a:xfrm>
            <a:off x="4533900" y="4462950"/>
            <a:ext cx="3200400" cy="1715400"/>
          </a:xfrm>
          <a:prstGeom prst="rect">
            <a:avLst/>
          </a:prstGeom>
          <a:noFill/>
          <a:ln>
            <a:noFill/>
          </a:ln>
        </p:spPr>
        <p:txBody>
          <a:bodyPr anchorCtr="0" anchor="t" bIns="121900" lIns="121900" spcFirstLastPara="1" rIns="121900" wrap="square" tIns="121900">
            <a:noAutofit/>
          </a:bodyPr>
          <a:lstStyle/>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NAME (nome e breve descrizione),</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SYNOPSIS (sintassi del comando),</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DESCRIPTION,</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OPTIONS,</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EXAMPLES,</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FILES, SEE ALSO.</a:t>
            </a:r>
            <a:endParaRPr sz="1100">
              <a:solidFill>
                <a:schemeClr val="dk1"/>
              </a:solidFill>
              <a:latin typeface="Red Hat Display"/>
              <a:ea typeface="Red Hat Display"/>
              <a:cs typeface="Red Hat Display"/>
              <a:sym typeface="Red Hat Display"/>
            </a:endParaRPr>
          </a:p>
        </p:txBody>
      </p:sp>
      <p:sp>
        <p:nvSpPr>
          <p:cNvPr id="1654" name="Google Shape;1654;p108"/>
          <p:cNvSpPr/>
          <p:nvPr/>
        </p:nvSpPr>
        <p:spPr>
          <a:xfrm>
            <a:off x="8074038" y="3115438"/>
            <a:ext cx="3200400" cy="914400"/>
          </a:xfrm>
          <a:prstGeom prst="rect">
            <a:avLst/>
          </a:prstGeom>
          <a:noFill/>
          <a:ln>
            <a:noFill/>
          </a:ln>
        </p:spPr>
        <p:txBody>
          <a:bodyPr anchorCtr="0" anchor="t" bIns="121900" lIns="121900" spcFirstLastPara="1" rIns="393175" wrap="square" tIns="121900">
            <a:noAutofit/>
          </a:bodyPr>
          <a:lstStyle/>
          <a:p>
            <a:pPr indent="0" lvl="0" marL="0" rtl="0" algn="ctr">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E’ possibile navigare all’interno della man page usando caratteri o combinazioni di caratteri</a:t>
            </a:r>
            <a:endParaRPr sz="1200">
              <a:solidFill>
                <a:schemeClr val="dk1"/>
              </a:solidFill>
              <a:latin typeface="Red Hat Display"/>
              <a:ea typeface="Red Hat Display"/>
              <a:cs typeface="Red Hat Display"/>
              <a:sym typeface="Red Hat Display"/>
            </a:endParaRPr>
          </a:p>
        </p:txBody>
      </p:sp>
      <p:sp>
        <p:nvSpPr>
          <p:cNvPr id="1655" name="Google Shape;1655;p108"/>
          <p:cNvSpPr/>
          <p:nvPr/>
        </p:nvSpPr>
        <p:spPr>
          <a:xfrm>
            <a:off x="908150" y="3115438"/>
            <a:ext cx="3200400" cy="9141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 sz="1200">
                <a:solidFill>
                  <a:schemeClr val="dk1"/>
                </a:solidFill>
                <a:latin typeface="Courier New"/>
                <a:ea typeface="Courier New"/>
                <a:cs typeface="Courier New"/>
                <a:sym typeface="Courier New"/>
              </a:rPr>
              <a:t>man &lt;argomento&gt; (es. man ssh )</a:t>
            </a:r>
            <a:endParaRPr sz="1200">
              <a:solidFill>
                <a:schemeClr val="dk1"/>
              </a:solidFill>
              <a:latin typeface="Courier New"/>
              <a:ea typeface="Courier New"/>
              <a:cs typeface="Courier New"/>
              <a:sym typeface="Courier New"/>
            </a:endParaRPr>
          </a:p>
          <a:p>
            <a:pPr indent="0" lvl="0" marL="0" rtl="0" algn="ctr">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Pagine man conservate in /usr/share/man.</a:t>
            </a:r>
            <a:endParaRPr sz="1200">
              <a:solidFill>
                <a:schemeClr val="dk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Divise in sezioni</a:t>
            </a:r>
            <a:endParaRPr sz="1200">
              <a:solidFill>
                <a:schemeClr val="dk1"/>
              </a:solidFill>
              <a:latin typeface="Red Hat Display"/>
              <a:ea typeface="Red Hat Display"/>
              <a:cs typeface="Red Hat Display"/>
              <a:sym typeface="Red Hat Display"/>
            </a:endParaRPr>
          </a:p>
        </p:txBody>
      </p:sp>
      <p:sp>
        <p:nvSpPr>
          <p:cNvPr id="1656" name="Google Shape;1656;p108"/>
          <p:cNvSpPr/>
          <p:nvPr/>
        </p:nvSpPr>
        <p:spPr>
          <a:xfrm>
            <a:off x="912900" y="4462959"/>
            <a:ext cx="1600200" cy="1488900"/>
          </a:xfrm>
          <a:prstGeom prst="rect">
            <a:avLst/>
          </a:prstGeom>
          <a:noFill/>
          <a:ln>
            <a:noFill/>
          </a:ln>
        </p:spPr>
        <p:txBody>
          <a:bodyPr anchorCtr="0" anchor="t" bIns="121900" lIns="121900" spcFirstLastPara="1" rIns="121900" wrap="square" tIns="121900">
            <a:noAutofit/>
          </a:bodyPr>
          <a:lstStyle/>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(1) User commands</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(2) system call,</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(3) Library functions</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(4) Special files</a:t>
            </a:r>
            <a:endParaRPr sz="1100">
              <a:solidFill>
                <a:schemeClr val="dk1"/>
              </a:solidFill>
              <a:latin typeface="Red Hat Display"/>
              <a:ea typeface="Red Hat Display"/>
              <a:cs typeface="Red Hat Display"/>
              <a:sym typeface="Red Hat Display"/>
            </a:endParaRPr>
          </a:p>
        </p:txBody>
      </p:sp>
      <p:sp>
        <p:nvSpPr>
          <p:cNvPr id="1657" name="Google Shape;1657;p108"/>
          <p:cNvSpPr/>
          <p:nvPr/>
        </p:nvSpPr>
        <p:spPr>
          <a:xfrm>
            <a:off x="2513100" y="4462945"/>
            <a:ext cx="1715100" cy="2394900"/>
          </a:xfrm>
          <a:prstGeom prst="rect">
            <a:avLst/>
          </a:prstGeom>
          <a:noFill/>
          <a:ln>
            <a:noFill/>
          </a:ln>
        </p:spPr>
        <p:txBody>
          <a:bodyPr anchorCtr="0" anchor="t" bIns="121900" lIns="121900" spcFirstLastPara="1" rIns="121900" wrap="square" tIns="121900">
            <a:noAutofit/>
          </a:bodyPr>
          <a:lstStyle/>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(5) File formats</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(6) Games and screensavers</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(7) Conventions, and miscellaneous</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(8) System administration</a:t>
            </a:r>
            <a:endParaRPr sz="1100">
              <a:solidFill>
                <a:schemeClr val="dk1"/>
              </a:solidFill>
              <a:latin typeface="Red Hat Display"/>
              <a:ea typeface="Red Hat Display"/>
              <a:cs typeface="Red Hat Display"/>
              <a:sym typeface="Red Hat Display"/>
            </a:endParaRPr>
          </a:p>
          <a:p>
            <a:pPr indent="0" lvl="0" marL="182880" rtl="0" algn="l">
              <a:lnSpc>
                <a:spcPct val="13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p:txBody>
      </p:sp>
      <p:sp>
        <p:nvSpPr>
          <p:cNvPr id="1658" name="Google Shape;1658;p108"/>
          <p:cNvSpPr/>
          <p:nvPr/>
        </p:nvSpPr>
        <p:spPr>
          <a:xfrm>
            <a:off x="5067305" y="2862726"/>
            <a:ext cx="2057400" cy="337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800">
                <a:solidFill>
                  <a:srgbClr val="EE0000"/>
                </a:solidFill>
                <a:latin typeface="Red Hat Display Medium"/>
                <a:ea typeface="Red Hat Display Medium"/>
                <a:cs typeface="Red Hat Display Medium"/>
                <a:sym typeface="Red Hat Display Medium"/>
              </a:rPr>
              <a:t>Intestazioni</a:t>
            </a:r>
            <a:endParaRPr sz="1800">
              <a:solidFill>
                <a:srgbClr val="EE0000"/>
              </a:solidFill>
              <a:latin typeface="Red Hat Display Medium"/>
              <a:ea typeface="Red Hat Display Medium"/>
              <a:cs typeface="Red Hat Display Medium"/>
              <a:sym typeface="Red Hat Display Medium"/>
            </a:endParaRPr>
          </a:p>
        </p:txBody>
      </p:sp>
      <p:sp>
        <p:nvSpPr>
          <p:cNvPr id="1659" name="Google Shape;1659;p108"/>
          <p:cNvSpPr/>
          <p:nvPr/>
        </p:nvSpPr>
        <p:spPr>
          <a:xfrm>
            <a:off x="1365350" y="2862725"/>
            <a:ext cx="2292300" cy="337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800">
                <a:solidFill>
                  <a:srgbClr val="EE0000"/>
                </a:solidFill>
                <a:latin typeface="Red Hat Display Medium"/>
                <a:ea typeface="Red Hat Display Medium"/>
                <a:cs typeface="Red Hat Display Medium"/>
                <a:sym typeface="Red Hat Display Medium"/>
              </a:rPr>
              <a:t>Comando</a:t>
            </a:r>
            <a:endParaRPr sz="1800">
              <a:solidFill>
                <a:srgbClr val="EE0000"/>
              </a:solidFill>
              <a:latin typeface="Red Hat Display Medium"/>
              <a:ea typeface="Red Hat Display Medium"/>
              <a:cs typeface="Red Hat Display Medium"/>
              <a:sym typeface="Red Hat Display Medium"/>
            </a:endParaRPr>
          </a:p>
        </p:txBody>
      </p:sp>
      <p:sp>
        <p:nvSpPr>
          <p:cNvPr id="1660" name="Google Shape;1660;p108"/>
          <p:cNvSpPr/>
          <p:nvPr/>
        </p:nvSpPr>
        <p:spPr>
          <a:xfrm>
            <a:off x="8759838" y="2862726"/>
            <a:ext cx="1828800" cy="337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800">
                <a:solidFill>
                  <a:srgbClr val="EE0000"/>
                </a:solidFill>
                <a:latin typeface="Red Hat Display Medium"/>
                <a:ea typeface="Red Hat Display Medium"/>
                <a:cs typeface="Red Hat Display Medium"/>
                <a:sym typeface="Red Hat Display Medium"/>
              </a:rPr>
              <a:t>Navigazione</a:t>
            </a:r>
            <a:endParaRPr sz="1800">
              <a:solidFill>
                <a:srgbClr val="EE0000"/>
              </a:solidFill>
              <a:latin typeface="Red Hat Display Medium"/>
              <a:ea typeface="Red Hat Display Medium"/>
              <a:cs typeface="Red Hat Display Medium"/>
              <a:sym typeface="Red Hat Display Medium"/>
            </a:endParaRPr>
          </a:p>
        </p:txBody>
      </p:sp>
      <p:sp>
        <p:nvSpPr>
          <p:cNvPr id="1661" name="Google Shape;1661;p108"/>
          <p:cNvSpPr/>
          <p:nvPr/>
        </p:nvSpPr>
        <p:spPr>
          <a:xfrm>
            <a:off x="4537000" y="4292066"/>
            <a:ext cx="3118005" cy="75352"/>
          </a:xfrm>
          <a:custGeom>
            <a:rect b="b" l="l" r="r" t="t"/>
            <a:pathLst>
              <a:path extrusionOk="0" h="5688" w="127591">
                <a:moveTo>
                  <a:pt x="0" y="106"/>
                </a:moveTo>
                <a:lnTo>
                  <a:pt x="59436" y="106"/>
                </a:lnTo>
                <a:lnTo>
                  <a:pt x="65018" y="5688"/>
                </a:lnTo>
                <a:lnTo>
                  <a:pt x="70707" y="0"/>
                </a:lnTo>
                <a:lnTo>
                  <a:pt x="127591" y="0"/>
                </a:lnTo>
              </a:path>
            </a:pathLst>
          </a:custGeom>
          <a:noFill/>
          <a:ln cap="rnd" cmpd="sng" w="9525">
            <a:solidFill>
              <a:schemeClr val="accent5"/>
            </a:solidFill>
            <a:prstDash val="solid"/>
            <a:round/>
            <a:headEnd len="med" w="med" type="none"/>
            <a:tailEnd len="med" w="med" type="none"/>
          </a:ln>
        </p:spPr>
      </p:sp>
      <p:sp>
        <p:nvSpPr>
          <p:cNvPr id="1662" name="Google Shape;1662;p108"/>
          <p:cNvSpPr/>
          <p:nvPr/>
        </p:nvSpPr>
        <p:spPr>
          <a:xfrm>
            <a:off x="8115235" y="4292066"/>
            <a:ext cx="3118005" cy="75352"/>
          </a:xfrm>
          <a:custGeom>
            <a:rect b="b" l="l" r="r" t="t"/>
            <a:pathLst>
              <a:path extrusionOk="0" h="5688" w="127591">
                <a:moveTo>
                  <a:pt x="0" y="106"/>
                </a:moveTo>
                <a:lnTo>
                  <a:pt x="59436" y="106"/>
                </a:lnTo>
                <a:lnTo>
                  <a:pt x="65018" y="5688"/>
                </a:lnTo>
                <a:lnTo>
                  <a:pt x="70707" y="0"/>
                </a:lnTo>
                <a:lnTo>
                  <a:pt x="127591" y="0"/>
                </a:lnTo>
              </a:path>
            </a:pathLst>
          </a:custGeom>
          <a:noFill/>
          <a:ln cap="rnd" cmpd="sng" w="9525">
            <a:solidFill>
              <a:schemeClr val="accent5"/>
            </a:solidFill>
            <a:prstDash val="solid"/>
            <a:round/>
            <a:headEnd len="med" w="med" type="none"/>
            <a:tailEnd len="med" w="med" type="none"/>
          </a:ln>
        </p:spPr>
      </p:sp>
      <p:cxnSp>
        <p:nvCxnSpPr>
          <p:cNvPr id="1663" name="Google Shape;1663;p108"/>
          <p:cNvCxnSpPr/>
          <p:nvPr/>
        </p:nvCxnSpPr>
        <p:spPr>
          <a:xfrm>
            <a:off x="4306150" y="2286000"/>
            <a:ext cx="0" cy="3892500"/>
          </a:xfrm>
          <a:prstGeom prst="straightConnector1">
            <a:avLst/>
          </a:prstGeom>
          <a:noFill/>
          <a:ln cap="flat" cmpd="sng" w="9525">
            <a:solidFill>
              <a:schemeClr val="dk2"/>
            </a:solidFill>
            <a:prstDash val="dot"/>
            <a:round/>
            <a:headEnd len="med" w="med" type="none"/>
            <a:tailEnd len="med" w="med" type="none"/>
          </a:ln>
        </p:spPr>
      </p:cxnSp>
      <p:cxnSp>
        <p:nvCxnSpPr>
          <p:cNvPr id="1664" name="Google Shape;1664;p108"/>
          <p:cNvCxnSpPr/>
          <p:nvPr/>
        </p:nvCxnSpPr>
        <p:spPr>
          <a:xfrm>
            <a:off x="7885850" y="2286000"/>
            <a:ext cx="0" cy="3892500"/>
          </a:xfrm>
          <a:prstGeom prst="straightConnector1">
            <a:avLst/>
          </a:prstGeom>
          <a:noFill/>
          <a:ln cap="flat" cmpd="sng" w="9525">
            <a:solidFill>
              <a:schemeClr val="dk2"/>
            </a:solidFill>
            <a:prstDash val="dot"/>
            <a:round/>
            <a:headEnd len="med" w="med" type="none"/>
            <a:tailEnd len="med" w="med" type="none"/>
          </a:ln>
        </p:spPr>
      </p:cxnSp>
      <p:sp>
        <p:nvSpPr>
          <p:cNvPr id="1665" name="Google Shape;1665;p108"/>
          <p:cNvSpPr/>
          <p:nvPr/>
        </p:nvSpPr>
        <p:spPr>
          <a:xfrm>
            <a:off x="8154900" y="4409700"/>
            <a:ext cx="3200400" cy="1773300"/>
          </a:xfrm>
          <a:prstGeom prst="rect">
            <a:avLst/>
          </a:prstGeom>
          <a:noFill/>
          <a:ln>
            <a:noFill/>
          </a:ln>
        </p:spPr>
        <p:txBody>
          <a:bodyPr anchorCtr="0" anchor="t" bIns="121900" lIns="121900" spcFirstLastPara="1" rIns="118850" wrap="square" tIns="121900">
            <a:noAutofit/>
          </a:bodyPr>
          <a:lstStyle/>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Spazio / PageDown → avanti,</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PageUp → indietro,</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/string → cerca testo,</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n / Shift+n → ripeti ricerca avanti/indietro,</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g / Shift+G → inizio/fine documento,</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q → esci.</a:t>
            </a:r>
            <a:endParaRPr sz="1100">
              <a:solidFill>
                <a:schemeClr val="dk1"/>
              </a:solidFill>
              <a:latin typeface="Red Hat Display"/>
              <a:ea typeface="Red Hat Display"/>
              <a:cs typeface="Red Hat Display"/>
              <a:sym typeface="Red Hat Display"/>
            </a:endParaRPr>
          </a:p>
          <a:p>
            <a:pPr indent="0" lvl="0" marL="182880" rtl="0" algn="l">
              <a:lnSpc>
                <a:spcPct val="13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a:p>
            <a:pPr indent="0" lvl="0" marL="182880" rtl="0" algn="l">
              <a:lnSpc>
                <a:spcPct val="13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p:txBody>
      </p:sp>
      <p:pic>
        <p:nvPicPr>
          <p:cNvPr id="1666" name="Google Shape;1666;p108"/>
          <p:cNvPicPr preferRelativeResize="0"/>
          <p:nvPr/>
        </p:nvPicPr>
        <p:blipFill rotWithShape="1">
          <a:blip r:embed="rId3">
            <a:alphaModFix/>
          </a:blip>
          <a:srcRect b="0" l="0" r="0" t="0"/>
          <a:stretch/>
        </p:blipFill>
        <p:spPr>
          <a:xfrm>
            <a:off x="2076353" y="1988938"/>
            <a:ext cx="863988" cy="863986"/>
          </a:xfrm>
          <a:prstGeom prst="rect">
            <a:avLst/>
          </a:prstGeom>
          <a:noFill/>
          <a:ln>
            <a:noFill/>
          </a:ln>
        </p:spPr>
      </p:pic>
      <p:pic>
        <p:nvPicPr>
          <p:cNvPr id="1667" name="Google Shape;1667;p108"/>
          <p:cNvPicPr preferRelativeResize="0"/>
          <p:nvPr/>
        </p:nvPicPr>
        <p:blipFill rotWithShape="1">
          <a:blip r:embed="rId4">
            <a:alphaModFix/>
          </a:blip>
          <a:srcRect b="0" l="0" r="0" t="0"/>
          <a:stretch/>
        </p:blipFill>
        <p:spPr>
          <a:xfrm>
            <a:off x="5664012" y="1988950"/>
            <a:ext cx="863988" cy="863986"/>
          </a:xfrm>
          <a:prstGeom prst="rect">
            <a:avLst/>
          </a:prstGeom>
          <a:noFill/>
          <a:ln>
            <a:noFill/>
          </a:ln>
        </p:spPr>
      </p:pic>
      <p:pic>
        <p:nvPicPr>
          <p:cNvPr id="1668" name="Google Shape;1668;p108"/>
          <p:cNvPicPr preferRelativeResize="0"/>
          <p:nvPr/>
        </p:nvPicPr>
        <p:blipFill rotWithShape="1">
          <a:blip r:embed="rId5">
            <a:alphaModFix/>
          </a:blip>
          <a:srcRect b="0" l="0" r="0" t="0"/>
          <a:stretch/>
        </p:blipFill>
        <p:spPr>
          <a:xfrm>
            <a:off x="9243691" y="1972088"/>
            <a:ext cx="863988" cy="86398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sp>
        <p:nvSpPr>
          <p:cNvPr id="2649" name="Google Shape;2649;p2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Configuring and Securing SSH</a:t>
            </a:r>
            <a:endParaRPr/>
          </a:p>
        </p:txBody>
      </p:sp>
      <p:sp>
        <p:nvSpPr>
          <p:cNvPr id="2650" name="Google Shape;2650;p2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51" name="Google Shape;2651;p216"/>
          <p:cNvSpPr txBox="1"/>
          <p:nvPr>
            <p:ph idx="4" type="body"/>
          </p:nvPr>
        </p:nvSpPr>
        <p:spPr>
          <a:xfrm>
            <a:off x="2438400" y="1638300"/>
            <a:ext cx="7315200" cy="2590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Il file ~/.ssh/known_hosts conserva le chiavi host dei server già visitati dal client.</a:t>
            </a:r>
            <a:endParaRPr/>
          </a:p>
          <a:p>
            <a:pPr indent="-342900" lvl="0" marL="457200" rtl="0" algn="l">
              <a:spcBef>
                <a:spcPts val="1000"/>
              </a:spcBef>
              <a:spcAft>
                <a:spcPts val="0"/>
              </a:spcAft>
              <a:buSzPts val="1800"/>
              <a:buChar char="▸"/>
            </a:pPr>
            <a:r>
              <a:rPr lang="en"/>
              <a:t>Evita avvisi di sicurezza ad ogni connessione</a:t>
            </a:r>
            <a:endParaRPr/>
          </a:p>
          <a:p>
            <a:pPr indent="-342900" lvl="0" marL="457200" rtl="0" algn="l">
              <a:spcBef>
                <a:spcPts val="0"/>
              </a:spcBef>
              <a:spcAft>
                <a:spcPts val="0"/>
              </a:spcAft>
              <a:buSzPts val="1800"/>
              <a:buChar char="▸"/>
            </a:pPr>
            <a:r>
              <a:rPr lang="en"/>
              <a:t>Può contenere chiavi multiple per host diversi</a:t>
            </a:r>
            <a:endParaRPr/>
          </a:p>
          <a:p>
            <a:pPr indent="-342900" lvl="0" marL="457200" rtl="0" algn="l">
              <a:spcBef>
                <a:spcPts val="0"/>
              </a:spcBef>
              <a:spcAft>
                <a:spcPts val="0"/>
              </a:spcAft>
              <a:buSzPts val="1800"/>
              <a:buChar char="▸"/>
            </a:pPr>
            <a:r>
              <a:rPr lang="en"/>
              <a:t>Rimuovere chiavi obsolete o cambiate per evitare errori di connessione</a:t>
            </a:r>
            <a:endParaRPr/>
          </a:p>
        </p:txBody>
      </p:sp>
      <p:sp>
        <p:nvSpPr>
          <p:cNvPr id="2652" name="Google Shape;2652;p21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Gestire i File Known Hosts sui Client</a:t>
            </a:r>
            <a:endParaRPr/>
          </a:p>
        </p:txBody>
      </p:sp>
      <p:sp>
        <p:nvSpPr>
          <p:cNvPr id="2653" name="Google Shape;2653;p216"/>
          <p:cNvSpPr txBox="1"/>
          <p:nvPr/>
        </p:nvSpPr>
        <p:spPr>
          <a:xfrm>
            <a:off x="1782300" y="4347503"/>
            <a:ext cx="8627400" cy="16014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Visualizzare known_hosts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cat ~/.ssh/known_hosts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Rimuovere chiave obsoleta</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ssh-keygen -R server.example.com</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2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Autenticazione SSH basata su chiavi</a:t>
            </a:r>
            <a:endParaRPr/>
          </a:p>
        </p:txBody>
      </p:sp>
      <p:sp>
        <p:nvSpPr>
          <p:cNvPr id="2659" name="Google Shape;2659;p2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60" name="Google Shape;2660;p217"/>
          <p:cNvSpPr txBox="1"/>
          <p:nvPr>
            <p:ph idx="4" type="body"/>
          </p:nvPr>
        </p:nvSpPr>
        <p:spPr>
          <a:xfrm>
            <a:off x="1769375" y="1638300"/>
            <a:ext cx="8974800" cy="2590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L</a:t>
            </a:r>
            <a:r>
              <a:rPr lang="en"/>
              <a:t>’autenticazione tramite chiavi SSH permette di collegarsi ai server senza usare password. Si basa su crittografia a chiave pubblica, dove una chiave privata resta segreta sul client e la chiave pubblica viene copiata sul server.</a:t>
            </a:r>
            <a:endParaRPr/>
          </a:p>
          <a:p>
            <a:pPr indent="-342900" lvl="0" marL="457200" rtl="0" algn="l">
              <a:spcBef>
                <a:spcPts val="1000"/>
              </a:spcBef>
              <a:spcAft>
                <a:spcPts val="0"/>
              </a:spcAft>
              <a:buSzPts val="1800"/>
              <a:buChar char="▸"/>
            </a:pPr>
            <a:r>
              <a:rPr lang="en"/>
              <a:t>Le password possono essere rubate, le chiavi private protette sono più sicure</a:t>
            </a:r>
            <a:endParaRPr/>
          </a:p>
          <a:p>
            <a:pPr indent="-342900" lvl="0" marL="457200" rtl="0" algn="l">
              <a:spcBef>
                <a:spcPts val="0"/>
              </a:spcBef>
              <a:spcAft>
                <a:spcPts val="0"/>
              </a:spcAft>
              <a:buSzPts val="1800"/>
              <a:buChar char="▸"/>
            </a:pPr>
            <a:r>
              <a:rPr lang="en"/>
              <a:t>Chiave privata = credenziale dell’utente</a:t>
            </a:r>
            <a:endParaRPr/>
          </a:p>
          <a:p>
            <a:pPr indent="-342900" lvl="0" marL="457200" rtl="0" algn="l">
              <a:spcBef>
                <a:spcPts val="0"/>
              </a:spcBef>
              <a:spcAft>
                <a:spcPts val="0"/>
              </a:spcAft>
              <a:buSzPts val="1800"/>
              <a:buChar char="▸"/>
            </a:pPr>
            <a:r>
              <a:rPr lang="en"/>
              <a:t>Chiave pubblica = verifica la corrispondenza con la chiave privata</a:t>
            </a:r>
            <a:endParaRPr/>
          </a:p>
          <a:p>
            <a:pPr indent="-342900" lvl="0" marL="457200" rtl="0" algn="l">
              <a:spcBef>
                <a:spcPts val="0"/>
              </a:spcBef>
              <a:spcAft>
                <a:spcPts val="0"/>
              </a:spcAft>
              <a:buSzPts val="1800"/>
              <a:buChar char="▸"/>
            </a:pPr>
            <a:r>
              <a:rPr lang="en"/>
              <a:t>Il server cripta una sfida usando la chiave pubblica; il client la decifra per autenticarsi</a:t>
            </a:r>
            <a:endParaRPr/>
          </a:p>
        </p:txBody>
      </p:sp>
      <p:sp>
        <p:nvSpPr>
          <p:cNvPr id="2661" name="Google Shape;2661;p21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Autenticazione SSH basata su chiavi</a:t>
            </a:r>
            <a:endParaRPr/>
          </a:p>
        </p:txBody>
      </p:sp>
      <p:sp>
        <p:nvSpPr>
          <p:cNvPr id="2662" name="Google Shape;2662;p217"/>
          <p:cNvSpPr txBox="1"/>
          <p:nvPr/>
        </p:nvSpPr>
        <p:spPr>
          <a:xfrm>
            <a:off x="1629900" y="4685703"/>
            <a:ext cx="8627400" cy="16014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Generare una coppia di chiavi</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ssh-keygen</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Chiave privata: ~/.ssh/id_ed25519</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Chiave pubblica: ~/.ssh/id_ed25519.pub</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2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Autenticazione SSH basata su chiavi</a:t>
            </a:r>
            <a:endParaRPr/>
          </a:p>
        </p:txBody>
      </p:sp>
      <p:sp>
        <p:nvSpPr>
          <p:cNvPr id="2668" name="Google Shape;2668;p2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69" name="Google Shape;2669;p218"/>
          <p:cNvSpPr txBox="1"/>
          <p:nvPr>
            <p:ph idx="4" type="body"/>
          </p:nvPr>
        </p:nvSpPr>
        <p:spPr>
          <a:xfrm>
            <a:off x="1769375" y="1638300"/>
            <a:ext cx="8974800" cy="2590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Su RHEL 10 il tipo di chiave predefinito è Ed25519, più sicuro e performante di RSA. È possibile usare RSA se necessario, soprattutto in modalità FIPS.</a:t>
            </a:r>
            <a:endParaRPr/>
          </a:p>
          <a:p>
            <a:pPr indent="-342900" lvl="0" marL="457200" rtl="0" algn="l">
              <a:spcBef>
                <a:spcPts val="1000"/>
              </a:spcBef>
              <a:spcAft>
                <a:spcPts val="0"/>
              </a:spcAft>
              <a:buSzPts val="1800"/>
              <a:buChar char="▸"/>
            </a:pPr>
            <a:r>
              <a:rPr lang="en"/>
              <a:t>Ed25519 = chiave più corta ma sicura</a:t>
            </a:r>
            <a:endParaRPr/>
          </a:p>
          <a:p>
            <a:pPr indent="-342900" lvl="0" marL="457200" rtl="0" algn="l">
              <a:spcBef>
                <a:spcPts val="0"/>
              </a:spcBef>
              <a:spcAft>
                <a:spcPts val="0"/>
              </a:spcAft>
              <a:buSzPts val="1800"/>
              <a:buChar char="▸"/>
            </a:pPr>
            <a:r>
              <a:rPr lang="en"/>
              <a:t>RSA = ancora supportata, necessaria in FIPS</a:t>
            </a:r>
            <a:endParaRPr/>
          </a:p>
          <a:p>
            <a:pPr indent="-342900" lvl="0" marL="457200" rtl="0" algn="l">
              <a:spcBef>
                <a:spcPts val="0"/>
              </a:spcBef>
              <a:spcAft>
                <a:spcPts val="0"/>
              </a:spcAft>
              <a:buSzPts val="1800"/>
              <a:buChar char="▸"/>
            </a:pPr>
            <a:r>
              <a:rPr lang="en"/>
              <a:t>Proteggere la chiave privata con una passphrase per maggiore sicurezza</a:t>
            </a:r>
            <a:endParaRPr/>
          </a:p>
        </p:txBody>
      </p:sp>
      <p:sp>
        <p:nvSpPr>
          <p:cNvPr id="2670" name="Google Shape;2670;p21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Generazione delle chiavi SSH</a:t>
            </a:r>
            <a:endParaRPr/>
          </a:p>
        </p:txBody>
      </p:sp>
      <p:sp>
        <p:nvSpPr>
          <p:cNvPr id="2671" name="Google Shape;2671;p218"/>
          <p:cNvSpPr txBox="1"/>
          <p:nvPr/>
        </p:nvSpPr>
        <p:spPr>
          <a:xfrm>
            <a:off x="1600200" y="4347503"/>
            <a:ext cx="8627400" cy="16014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Creazione chiave Ed25519 senza passphrase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ssh-keygen</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Creazione chiave Ed25519 con passphrase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ssh-keygen -f ~/.ssh/key-with-pass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Enter passphrase: my-secret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sp>
        <p:nvSpPr>
          <p:cNvPr id="2676" name="Google Shape;2676;p2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Autenticazione SSH basata su chiavi</a:t>
            </a:r>
            <a:endParaRPr/>
          </a:p>
        </p:txBody>
      </p:sp>
      <p:sp>
        <p:nvSpPr>
          <p:cNvPr id="2677" name="Google Shape;2677;p2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78" name="Google Shape;2678;p219"/>
          <p:cNvSpPr txBox="1"/>
          <p:nvPr>
            <p:ph idx="4" type="body"/>
          </p:nvPr>
        </p:nvSpPr>
        <p:spPr>
          <a:xfrm>
            <a:off x="1769375" y="1638300"/>
            <a:ext cx="8974800" cy="2590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Per accedere senza password, la chiave pubblica va copiata sul server remoto. Il comando ssh-copy-id facilita questa operazione.</a:t>
            </a:r>
            <a:endParaRPr/>
          </a:p>
          <a:p>
            <a:pPr indent="-342900" lvl="0" marL="457200" rtl="0" algn="l">
              <a:spcBef>
                <a:spcPts val="1000"/>
              </a:spcBef>
              <a:spcAft>
                <a:spcPts val="0"/>
              </a:spcAft>
              <a:buSzPts val="1800"/>
              <a:buChar char="▸"/>
            </a:pPr>
            <a:r>
              <a:rPr lang="en"/>
              <a:t>Copia la chiave pubblica sul server remoto</a:t>
            </a:r>
            <a:endParaRPr/>
          </a:p>
          <a:p>
            <a:pPr indent="-342900" lvl="0" marL="457200" rtl="0" algn="l">
              <a:spcBef>
                <a:spcPts val="0"/>
              </a:spcBef>
              <a:spcAft>
                <a:spcPts val="0"/>
              </a:spcAft>
              <a:buSzPts val="1800"/>
              <a:buChar char="▸"/>
            </a:pPr>
            <a:r>
              <a:rPr lang="en"/>
              <a:t>Il server verifica il client senza richiedere password</a:t>
            </a:r>
            <a:endParaRPr/>
          </a:p>
          <a:p>
            <a:pPr indent="-342900" lvl="0" marL="457200" rtl="0" algn="l">
              <a:spcBef>
                <a:spcPts val="0"/>
              </a:spcBef>
              <a:spcAft>
                <a:spcPts val="0"/>
              </a:spcAft>
              <a:buSzPts val="1800"/>
              <a:buChar char="▸"/>
            </a:pPr>
            <a:r>
              <a:rPr lang="en"/>
              <a:t>Se la chiave privata ha una passphrase, il client la digita solo localmente</a:t>
            </a:r>
            <a:endParaRPr/>
          </a:p>
        </p:txBody>
      </p:sp>
      <p:sp>
        <p:nvSpPr>
          <p:cNvPr id="2679" name="Google Shape;2679;p21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Distribuzione della chiave pubblica e login</a:t>
            </a:r>
            <a:endParaRPr/>
          </a:p>
        </p:txBody>
      </p:sp>
      <p:sp>
        <p:nvSpPr>
          <p:cNvPr id="2680" name="Google Shape;2680;p219"/>
          <p:cNvSpPr txBox="1"/>
          <p:nvPr/>
        </p:nvSpPr>
        <p:spPr>
          <a:xfrm>
            <a:off x="1600200" y="4347503"/>
            <a:ext cx="8627400" cy="16014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Copiare la chiave pubblica sul server</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ssh-copy-id -i ~/.ssh/key-with-pass.pub user@remotehost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Login usando la chiave privata</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 -i ~/.ssh/key-with-pass user@remotehost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2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Autenticazione SSH basata su chiavi</a:t>
            </a:r>
            <a:endParaRPr/>
          </a:p>
        </p:txBody>
      </p:sp>
      <p:sp>
        <p:nvSpPr>
          <p:cNvPr id="2686" name="Google Shape;2686;p2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87" name="Google Shape;2687;p220"/>
          <p:cNvSpPr txBox="1"/>
          <p:nvPr>
            <p:ph idx="4" type="body"/>
          </p:nvPr>
        </p:nvSpPr>
        <p:spPr>
          <a:xfrm>
            <a:off x="1769375" y="1638300"/>
            <a:ext cx="8974800" cy="2590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Se la chiave privata è protetta da passphrase, l’ssh-agent può memorizzarla in memoria per ridurre l’inserimento ripetuto.</a:t>
            </a:r>
            <a:endParaRPr/>
          </a:p>
          <a:p>
            <a:pPr indent="-342900" lvl="0" marL="457200" rtl="0" algn="l">
              <a:spcBef>
                <a:spcPts val="1000"/>
              </a:spcBef>
              <a:spcAft>
                <a:spcPts val="0"/>
              </a:spcAft>
              <a:buSzPts val="1800"/>
              <a:buChar char="▸"/>
            </a:pPr>
            <a:r>
              <a:rPr lang="en"/>
              <a:t>ssh-agent = gestore delle chiavi, memorizza passphrase temporaneamente</a:t>
            </a:r>
            <a:endParaRPr/>
          </a:p>
          <a:p>
            <a:pPr indent="-342900" lvl="0" marL="457200" rtl="0" algn="l">
              <a:spcBef>
                <a:spcPts val="0"/>
              </a:spcBef>
              <a:spcAft>
                <a:spcPts val="0"/>
              </a:spcAft>
              <a:buSzPts val="1800"/>
              <a:buChar char="▸"/>
            </a:pPr>
            <a:r>
              <a:rPr lang="en"/>
              <a:t>Migliora sicurezza e comodità</a:t>
            </a:r>
            <a:endParaRPr/>
          </a:p>
          <a:p>
            <a:pPr indent="-342900" lvl="0" marL="457200" rtl="0" algn="l">
              <a:spcBef>
                <a:spcPts val="0"/>
              </a:spcBef>
              <a:spcAft>
                <a:spcPts val="0"/>
              </a:spcAft>
              <a:buSzPts val="1800"/>
              <a:buChar char="▸"/>
            </a:pPr>
            <a:r>
              <a:rPr lang="en"/>
              <a:t>Supportato automaticamente su GNOME; su terminale va avviato manualmente</a:t>
            </a:r>
            <a:endParaRPr/>
          </a:p>
        </p:txBody>
      </p:sp>
      <p:sp>
        <p:nvSpPr>
          <p:cNvPr id="2688" name="Google Shape;2688;p22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Gestione delle chiavi con ssh-agent</a:t>
            </a:r>
            <a:endParaRPr/>
          </a:p>
        </p:txBody>
      </p:sp>
      <p:sp>
        <p:nvSpPr>
          <p:cNvPr id="2689" name="Google Shape;2689;p220"/>
          <p:cNvSpPr txBox="1"/>
          <p:nvPr/>
        </p:nvSpPr>
        <p:spPr>
          <a:xfrm>
            <a:off x="1629900" y="4071199"/>
            <a:ext cx="8627400" cy="21540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Avviare ssh-agent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eval $(ssh-agent)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Aggiungere chiavi all’agent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ssh-add ~/.ssh/id_ed25519</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ssh-add ~/.ssh/key-with-pass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Visualizzare chiavi caricate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ssh-add -l</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sp>
        <p:nvSpPr>
          <p:cNvPr id="2694" name="Google Shape;2694;p2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Autenticazione SSH basata su chiavi</a:t>
            </a:r>
            <a:endParaRPr/>
          </a:p>
        </p:txBody>
      </p:sp>
      <p:sp>
        <p:nvSpPr>
          <p:cNvPr id="2695" name="Google Shape;2695;p2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96" name="Google Shape;2696;p221"/>
          <p:cNvSpPr txBox="1"/>
          <p:nvPr>
            <p:ph idx="4" type="body"/>
          </p:nvPr>
        </p:nvSpPr>
        <p:spPr>
          <a:xfrm>
            <a:off x="1769375" y="1638300"/>
            <a:ext cx="8974800" cy="2590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È buona pratica configurare sia client che server per migliorare sicurezza e comodità.</a:t>
            </a:r>
            <a:endParaRPr/>
          </a:p>
          <a:p>
            <a:pPr indent="-342900" lvl="0" marL="457200" rtl="0" algn="l">
              <a:spcBef>
                <a:spcPts val="1000"/>
              </a:spcBef>
              <a:spcAft>
                <a:spcPts val="0"/>
              </a:spcAft>
              <a:buSzPts val="1800"/>
              <a:buChar char="▸"/>
            </a:pPr>
            <a:r>
              <a:rPr lang="en"/>
              <a:t>Client: file ~/.ssh/config per preconfigurare host, utenti e chiavi</a:t>
            </a:r>
            <a:endParaRPr/>
          </a:p>
          <a:p>
            <a:pPr indent="-342900" lvl="0" marL="457200" rtl="0" algn="l">
              <a:spcBef>
                <a:spcPts val="0"/>
              </a:spcBef>
              <a:spcAft>
                <a:spcPts val="0"/>
              </a:spcAft>
              <a:buSzPts val="1800"/>
              <a:buChar char="▸"/>
            </a:pPr>
            <a:r>
              <a:rPr lang="en"/>
              <a:t>Server: /etc/ssh/sshd_config per limitare login root e disabilitare password</a:t>
            </a:r>
            <a:endParaRPr/>
          </a:p>
          <a:p>
            <a:pPr indent="-342900" lvl="0" marL="457200" rtl="0" algn="l">
              <a:spcBef>
                <a:spcPts val="0"/>
              </a:spcBef>
              <a:spcAft>
                <a:spcPts val="0"/>
              </a:spcAft>
              <a:buSzPts val="1800"/>
              <a:buChar char="▸"/>
            </a:pPr>
            <a:r>
              <a:rPr lang="en"/>
              <a:t>Parametri chiave server:</a:t>
            </a:r>
            <a:endParaRPr/>
          </a:p>
          <a:p>
            <a:pPr indent="-342900" lvl="0" marL="457200" rtl="0" algn="l">
              <a:spcBef>
                <a:spcPts val="0"/>
              </a:spcBef>
              <a:spcAft>
                <a:spcPts val="0"/>
              </a:spcAft>
              <a:buSzPts val="1800"/>
              <a:buChar char="▸"/>
            </a:pPr>
            <a:r>
              <a:rPr lang="en"/>
              <a:t>PermitRootLogin no → vieta login diretto di root</a:t>
            </a:r>
            <a:endParaRPr/>
          </a:p>
          <a:p>
            <a:pPr indent="-342900" lvl="0" marL="457200" rtl="0" algn="l">
              <a:spcBef>
                <a:spcPts val="0"/>
              </a:spcBef>
              <a:spcAft>
                <a:spcPts val="0"/>
              </a:spcAft>
              <a:buSzPts val="1800"/>
              <a:buChar char="▸"/>
            </a:pPr>
            <a:r>
              <a:rPr lang="en"/>
              <a:t>PasswordAuthentication no → vieta login con password, forza chiave privata</a:t>
            </a:r>
            <a:endParaRPr/>
          </a:p>
        </p:txBody>
      </p:sp>
      <p:sp>
        <p:nvSpPr>
          <p:cNvPr id="2697" name="Google Shape;2697;p22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Configurazione client/server e sicurezza</a:t>
            </a:r>
            <a:endParaRPr/>
          </a:p>
        </p:txBody>
      </p:sp>
      <p:sp>
        <p:nvSpPr>
          <p:cNvPr id="2698" name="Google Shape;2698;p221"/>
          <p:cNvSpPr txBox="1"/>
          <p:nvPr/>
        </p:nvSpPr>
        <p:spPr>
          <a:xfrm>
            <a:off x="1659600" y="4295099"/>
            <a:ext cx="8627400" cy="21540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Esempio client SSH config</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cat ~/.ssh/config</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Host remotehost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HostName remotehost.example.com</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User user</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IdentityFile ~/.ssh/id_ed25519</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Ricaricare server SSH dopo modifica config</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sudo systemctl reload sshd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sp>
        <p:nvSpPr>
          <p:cNvPr id="2703" name="Google Shape;2703;p2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04" name="Google Shape;2704;p222"/>
          <p:cNvSpPr txBox="1"/>
          <p:nvPr>
            <p:ph idx="1" type="subTitle"/>
          </p:nvPr>
        </p:nvSpPr>
        <p:spPr>
          <a:xfrm>
            <a:off x="2083725" y="3313225"/>
            <a:ext cx="4047900" cy="10383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is the world’s leading provider of enterprise open source software solutions. Award-winning support, training, and consulting services make </a:t>
            </a:r>
            <a:endParaRPr>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a trusted adviser to the Fortune 500. </a:t>
            </a:r>
            <a:endParaRPr>
              <a:latin typeface="Red Hat Display"/>
              <a:ea typeface="Red Hat Display"/>
              <a:cs typeface="Red Hat Display"/>
              <a:sym typeface="Red Hat Display"/>
            </a:endParaRPr>
          </a:p>
        </p:txBody>
      </p:sp>
      <p:sp>
        <p:nvSpPr>
          <p:cNvPr id="2705" name="Google Shape;2705;p222"/>
          <p:cNvSpPr txBox="1"/>
          <p:nvPr>
            <p:ph type="title"/>
          </p:nvPr>
        </p:nvSpPr>
        <p:spPr>
          <a:xfrm>
            <a:off x="2083875" y="1860300"/>
            <a:ext cx="4905000" cy="84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Thank you</a:t>
            </a:r>
            <a:endParaRPr>
              <a:latin typeface="Red Hat Display Medium"/>
              <a:ea typeface="Red Hat Display Medium"/>
              <a:cs typeface="Red Hat Display Medium"/>
              <a:sym typeface="Red Hat Display Medium"/>
            </a:endParaRPr>
          </a:p>
        </p:txBody>
      </p:sp>
      <p:pic>
        <p:nvPicPr>
          <p:cNvPr id="2706" name="Google Shape;2706;p222"/>
          <p:cNvPicPr preferRelativeResize="0"/>
          <p:nvPr/>
        </p:nvPicPr>
        <p:blipFill>
          <a:blip r:embed="rId3">
            <a:alphaModFix/>
          </a:blip>
          <a:stretch>
            <a:fillRect/>
          </a:stretch>
        </p:blipFill>
        <p:spPr>
          <a:xfrm>
            <a:off x="1602712" y="941056"/>
            <a:ext cx="2095500" cy="50531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2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 Installing and Updating Software with RPM</a:t>
            </a:r>
            <a:endParaRPr/>
          </a:p>
        </p:txBody>
      </p:sp>
      <p:sp>
        <p:nvSpPr>
          <p:cNvPr id="2712" name="Google Shape;2712;p2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13" name="Google Shape;2713;p223"/>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0" lvl="0" marL="0" rtl="0" algn="l">
              <a:spcBef>
                <a:spcPts val="1000"/>
              </a:spcBef>
              <a:spcAft>
                <a:spcPts val="1000"/>
              </a:spcAft>
              <a:buNone/>
            </a:pPr>
            <a:r>
              <a:t/>
            </a:r>
            <a:endParaRPr/>
          </a:p>
        </p:txBody>
      </p:sp>
      <p:sp>
        <p:nvSpPr>
          <p:cNvPr id="2714" name="Google Shape;2714;p22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Fino a qui</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8" name="Shape 2718"/>
        <p:cNvGrpSpPr/>
        <p:nvPr/>
      </p:nvGrpSpPr>
      <p:grpSpPr>
        <a:xfrm>
          <a:off x="0" y="0"/>
          <a:ext cx="0" cy="0"/>
          <a:chOff x="0" y="0"/>
          <a:chExt cx="0" cy="0"/>
        </a:xfrm>
      </p:grpSpPr>
      <p:sp>
        <p:nvSpPr>
          <p:cNvPr id="2719" name="Google Shape;2719;p2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 Installing and Updating Software with RPM</a:t>
            </a:r>
            <a:endParaRPr/>
          </a:p>
        </p:txBody>
      </p:sp>
      <p:sp>
        <p:nvSpPr>
          <p:cNvPr id="2720" name="Google Shape;2720;p2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21" name="Google Shape;2721;p224"/>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0" lvl="0" marL="0" rtl="0" algn="l">
              <a:spcBef>
                <a:spcPts val="1000"/>
              </a:spcBef>
              <a:spcAft>
                <a:spcPts val="1000"/>
              </a:spcAft>
              <a:buNone/>
            </a:pPr>
            <a:r>
              <a:t/>
            </a:r>
            <a:endParaRPr/>
          </a:p>
        </p:txBody>
      </p:sp>
      <p:sp>
        <p:nvSpPr>
          <p:cNvPr id="2722" name="Google Shape;2722;p22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Fino a qui</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pic>
        <p:nvPicPr>
          <p:cNvPr id="2727" name="Google Shape;2727;p225"/>
          <p:cNvPicPr preferRelativeResize="0"/>
          <p:nvPr/>
        </p:nvPicPr>
        <p:blipFill>
          <a:blip r:embed="rId3">
            <a:alphaModFix/>
          </a:blip>
          <a:stretch>
            <a:fillRect/>
          </a:stretch>
        </p:blipFill>
        <p:spPr>
          <a:xfrm>
            <a:off x="700025" y="1900050"/>
            <a:ext cx="4896650" cy="4896650"/>
          </a:xfrm>
          <a:prstGeom prst="rect">
            <a:avLst/>
          </a:prstGeom>
          <a:noFill/>
          <a:ln>
            <a:noFill/>
          </a:ln>
        </p:spPr>
      </p:pic>
      <p:sp>
        <p:nvSpPr>
          <p:cNvPr id="2728" name="Google Shape;2728;p2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Enterprise Linux system roles</a:t>
            </a:r>
            <a:endParaRPr/>
          </a:p>
        </p:txBody>
      </p:sp>
      <p:sp>
        <p:nvSpPr>
          <p:cNvPr id="2729" name="Google Shape;2729;p2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30" name="Google Shape;2730;p225"/>
          <p:cNvSpPr txBox="1"/>
          <p:nvPr>
            <p:ph idx="4" type="body"/>
          </p:nvPr>
        </p:nvSpPr>
        <p:spPr>
          <a:xfrm>
            <a:off x="6400800" y="2286000"/>
            <a:ext cx="4572000" cy="3429000"/>
          </a:xfrm>
          <a:prstGeom prst="rect">
            <a:avLst/>
          </a:prstGeom>
        </p:spPr>
        <p:txBody>
          <a:bodyPr anchorCtr="0" anchor="t" bIns="0" lIns="0" spcFirstLastPara="1" rIns="0" wrap="square" tIns="0">
            <a:noAutofit/>
          </a:bodyPr>
          <a:lstStyle/>
          <a:p>
            <a:pPr indent="-193040" lvl="0" marL="182880" rtl="0" algn="l">
              <a:lnSpc>
                <a:spcPct val="115000"/>
              </a:lnSpc>
              <a:spcBef>
                <a:spcPts val="1000"/>
              </a:spcBef>
              <a:spcAft>
                <a:spcPts val="0"/>
              </a:spcAft>
              <a:buSzPts val="1600"/>
              <a:buChar char="▸"/>
            </a:pPr>
            <a:r>
              <a:rPr lang="en" sz="1600"/>
              <a:t>Ensure repeatable configuration and</a:t>
            </a:r>
            <a:br>
              <a:rPr lang="en" sz="1600"/>
            </a:br>
            <a:r>
              <a:rPr lang="en" sz="1600"/>
              <a:t>deployment across multiple RHEL 9, RHEL 8, and RHEL 7 systems</a:t>
            </a:r>
            <a:endParaRPr sz="1600"/>
          </a:p>
          <a:p>
            <a:pPr indent="-193040" lvl="0" marL="182880" rtl="0" algn="l">
              <a:lnSpc>
                <a:spcPct val="115000"/>
              </a:lnSpc>
              <a:spcBef>
                <a:spcPts val="1000"/>
              </a:spcBef>
              <a:spcAft>
                <a:spcPts val="0"/>
              </a:spcAft>
              <a:buSzPts val="1600"/>
              <a:buChar char="▸"/>
            </a:pPr>
            <a:r>
              <a:rPr lang="en" sz="1600"/>
              <a:t>Reduce technical burdens and streamline daily administration with powerful automation</a:t>
            </a:r>
            <a:endParaRPr sz="1600"/>
          </a:p>
          <a:p>
            <a:pPr indent="-193040" lvl="0" marL="182880" rtl="0" algn="l">
              <a:lnSpc>
                <a:spcPct val="115000"/>
              </a:lnSpc>
              <a:spcBef>
                <a:spcPts val="1000"/>
              </a:spcBef>
              <a:spcAft>
                <a:spcPts val="0"/>
              </a:spcAft>
              <a:buSzPts val="1600"/>
              <a:buChar char="▸"/>
            </a:pPr>
            <a:r>
              <a:rPr lang="en" sz="1600"/>
              <a:t>Minimize manual tasks and execute them consistently across physical, virtual, private</a:t>
            </a:r>
            <a:br>
              <a:rPr lang="en" sz="1600"/>
            </a:br>
            <a:r>
              <a:rPr lang="en" sz="1600"/>
              <a:t>cloud, and public cloud footprints </a:t>
            </a:r>
            <a:endParaRPr sz="1600"/>
          </a:p>
          <a:p>
            <a:pPr indent="-193040" lvl="0" marL="182880" rtl="0" algn="l">
              <a:lnSpc>
                <a:spcPct val="115000"/>
              </a:lnSpc>
              <a:spcBef>
                <a:spcPts val="1000"/>
              </a:spcBef>
              <a:spcAft>
                <a:spcPts val="1000"/>
              </a:spcAft>
              <a:buSzPts val="1600"/>
              <a:buChar char="▸"/>
            </a:pPr>
            <a:r>
              <a:rPr lang="en" sz="1600"/>
              <a:t>Scale with ease through Red Hat </a:t>
            </a:r>
            <a:br>
              <a:rPr lang="en" sz="1600"/>
            </a:br>
            <a:r>
              <a:rPr lang="en" sz="1600"/>
              <a:t>Satellite and Red Hat Ansible </a:t>
            </a:r>
            <a:br>
              <a:rPr lang="en" sz="1600"/>
            </a:br>
            <a:r>
              <a:rPr lang="en" sz="1600"/>
              <a:t>Automation Platform subscriptions</a:t>
            </a:r>
            <a:endParaRPr sz="1600"/>
          </a:p>
        </p:txBody>
      </p:sp>
      <p:sp>
        <p:nvSpPr>
          <p:cNvPr id="2731" name="Google Shape;2731;p225"/>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Ensure consistent workflows and  streamline the execution of manual tasks </a:t>
            </a:r>
            <a:endParaRPr/>
          </a:p>
        </p:txBody>
      </p:sp>
      <p:sp>
        <p:nvSpPr>
          <p:cNvPr id="2732" name="Google Shape;2732;p225"/>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Red Hat Enterprise Linux system roles</a:t>
            </a:r>
            <a:endParaRPr/>
          </a:p>
        </p:txBody>
      </p:sp>
      <p:cxnSp>
        <p:nvCxnSpPr>
          <p:cNvPr id="2733" name="Google Shape;2733;p225"/>
          <p:cNvCxnSpPr/>
          <p:nvPr/>
        </p:nvCxnSpPr>
        <p:spPr>
          <a:xfrm rot="10800000">
            <a:off x="5715000" y="2403900"/>
            <a:ext cx="0" cy="4477200"/>
          </a:xfrm>
          <a:prstGeom prst="straightConnector1">
            <a:avLst/>
          </a:prstGeom>
          <a:noFill/>
          <a:ln cap="flat" cmpd="sng" w="9525">
            <a:solidFill>
              <a:srgbClr val="595959"/>
            </a:solidFill>
            <a:prstDash val="dot"/>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74" name="Google Shape;1674;p10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1675" name="Google Shape;1675;p109"/>
          <p:cNvSpPr txBox="1"/>
          <p:nvPr>
            <p:ph type="title"/>
          </p:nvPr>
        </p:nvSpPr>
        <p:spPr>
          <a:xfrm>
            <a:off x="5674100" y="2514600"/>
            <a:ext cx="5037300" cy="16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Registering Systems for Red Hat Support</a:t>
            </a:r>
            <a:endParaRPr sz="4200"/>
          </a:p>
        </p:txBody>
      </p:sp>
      <p:sp>
        <p:nvSpPr>
          <p:cNvPr id="1676" name="Google Shape;1676;p109"/>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677" name="Google Shape;1677;p109"/>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678" name="Google Shape;1678;p109"/>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1679" name="Google Shape;1679;p109"/>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4</a:t>
            </a:r>
            <a:endParaRPr b="1">
              <a:solidFill>
                <a:schemeClr val="lt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226"/>
          <p:cNvSpPr txBox="1"/>
          <p:nvPr>
            <p:ph type="title"/>
          </p:nvPr>
        </p:nvSpPr>
        <p:spPr>
          <a:xfrm>
            <a:off x="2103334" y="997233"/>
            <a:ext cx="7985100" cy="737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Never patch again</a:t>
            </a:r>
            <a:endParaRPr/>
          </a:p>
        </p:txBody>
      </p:sp>
      <p:sp>
        <p:nvSpPr>
          <p:cNvPr id="2739" name="Google Shape;2739;p226"/>
          <p:cNvSpPr/>
          <p:nvPr/>
        </p:nvSpPr>
        <p:spPr>
          <a:xfrm>
            <a:off x="10403590" y="997275"/>
            <a:ext cx="1788300" cy="975600"/>
          </a:xfrm>
          <a:prstGeom prst="rect">
            <a:avLst/>
          </a:prstGeom>
          <a:solidFill>
            <a:srgbClr val="B9E5E5">
              <a:alpha val="50000"/>
            </a:srgbClr>
          </a:solidFill>
          <a:ln cap="flat" cmpd="sng" w="9525">
            <a:solidFill>
              <a:srgbClr val="B9E5E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740" name="Google Shape;2740;p226"/>
          <p:cNvSpPr/>
          <p:nvPr/>
        </p:nvSpPr>
        <p:spPr>
          <a:xfrm>
            <a:off x="9927667" y="997231"/>
            <a:ext cx="975600" cy="975600"/>
          </a:xfrm>
          <a:prstGeom prst="ellipse">
            <a:avLst/>
          </a:prstGeom>
          <a:solidFill>
            <a:schemeClr val="lt1"/>
          </a:solidFill>
          <a:ln cap="flat" cmpd="sng" w="9525">
            <a:solidFill>
              <a:srgbClr val="B9E5E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2741" name="Google Shape;2741;p226"/>
          <p:cNvPicPr preferRelativeResize="0"/>
          <p:nvPr/>
        </p:nvPicPr>
        <p:blipFill rotWithShape="1">
          <a:blip r:embed="rId3">
            <a:alphaModFix/>
          </a:blip>
          <a:srcRect b="0" l="0" r="0" t="0"/>
          <a:stretch/>
        </p:blipFill>
        <p:spPr>
          <a:xfrm>
            <a:off x="10068483" y="1138083"/>
            <a:ext cx="693968" cy="693968"/>
          </a:xfrm>
          <a:prstGeom prst="rect">
            <a:avLst/>
          </a:prstGeom>
          <a:noFill/>
          <a:ln>
            <a:noFill/>
          </a:ln>
        </p:spPr>
      </p:pic>
      <p:pic>
        <p:nvPicPr>
          <p:cNvPr id="2742" name="Google Shape;2742;p226"/>
          <p:cNvPicPr preferRelativeResize="0"/>
          <p:nvPr/>
        </p:nvPicPr>
        <p:blipFill>
          <a:blip r:embed="rId4">
            <a:alphaModFix/>
          </a:blip>
          <a:stretch>
            <a:fillRect/>
          </a:stretch>
        </p:blipFill>
        <p:spPr>
          <a:xfrm>
            <a:off x="741831" y="1972866"/>
            <a:ext cx="3777500" cy="3777465"/>
          </a:xfrm>
          <a:prstGeom prst="rect">
            <a:avLst/>
          </a:prstGeom>
          <a:noFill/>
          <a:ln>
            <a:noFill/>
          </a:ln>
        </p:spPr>
      </p:pic>
      <p:sp>
        <p:nvSpPr>
          <p:cNvPr id="2743" name="Google Shape;2743;p226"/>
          <p:cNvSpPr txBox="1"/>
          <p:nvPr/>
        </p:nvSpPr>
        <p:spPr>
          <a:xfrm>
            <a:off x="5128933" y="3137633"/>
            <a:ext cx="4993500" cy="2474100"/>
          </a:xfrm>
          <a:prstGeom prst="rect">
            <a:avLst/>
          </a:prstGeom>
          <a:noFill/>
          <a:ln>
            <a:noFill/>
          </a:ln>
        </p:spPr>
        <p:txBody>
          <a:bodyPr anchorCtr="0" anchor="t" bIns="0" lIns="0" spcFirstLastPara="1" rIns="0" wrap="square" tIns="0">
            <a:spAutoFit/>
          </a:bodyPr>
          <a:lstStyle/>
          <a:p>
            <a:pPr indent="-273050" lvl="0" marL="285750" rtl="0" algn="l">
              <a:lnSpc>
                <a:spcPct val="100000"/>
              </a:lnSpc>
              <a:spcBef>
                <a:spcPts val="0"/>
              </a:spcBef>
              <a:spcAft>
                <a:spcPts val="0"/>
              </a:spcAft>
              <a:buClr>
                <a:srgbClr val="EE0000"/>
              </a:buClr>
              <a:buSzPts val="1600"/>
              <a:buFont typeface="Red Hat Display"/>
              <a:buChar char="▸"/>
            </a:pPr>
            <a:r>
              <a:rPr b="1" lang="en" sz="1600">
                <a:solidFill>
                  <a:schemeClr val="dk1"/>
                </a:solidFill>
                <a:latin typeface="Red Hat Display"/>
                <a:ea typeface="Red Hat Display"/>
                <a:cs typeface="Red Hat Display"/>
                <a:sym typeface="Red Hat Display"/>
              </a:rPr>
              <a:t>Accelerate time to market</a:t>
            </a:r>
            <a:endParaRPr b="1" sz="1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600">
                <a:solidFill>
                  <a:schemeClr val="dk1"/>
                </a:solidFill>
                <a:latin typeface="Red Hat Display"/>
                <a:ea typeface="Red Hat Display"/>
                <a:cs typeface="Red Hat Display"/>
                <a:sym typeface="Red Hat Display"/>
              </a:rPr>
              <a:t>      Faster DevOps and CI/CD pipelines</a:t>
            </a:r>
            <a:endParaRPr sz="1600">
              <a:solidFill>
                <a:schemeClr val="dk1"/>
              </a:solidFill>
              <a:latin typeface="Red Hat Display"/>
              <a:ea typeface="Red Hat Display"/>
              <a:cs typeface="Red Hat Display"/>
              <a:sym typeface="Red Hat Display"/>
            </a:endParaRPr>
          </a:p>
          <a:p>
            <a:pPr indent="-279400" lvl="0" marL="279400" rtl="0" algn="l">
              <a:lnSpc>
                <a:spcPct val="115000"/>
              </a:lnSpc>
              <a:spcBef>
                <a:spcPts val="1100"/>
              </a:spcBef>
              <a:spcAft>
                <a:spcPts val="0"/>
              </a:spcAft>
              <a:buClr>
                <a:srgbClr val="EE0000"/>
              </a:buClr>
              <a:buSzPts val="1600"/>
              <a:buFont typeface="Red Hat Display"/>
              <a:buChar char="▸"/>
            </a:pPr>
            <a:r>
              <a:rPr b="1" lang="en" sz="1600">
                <a:solidFill>
                  <a:schemeClr val="dk1"/>
                </a:solidFill>
                <a:latin typeface="Red Hat Display"/>
                <a:ea typeface="Red Hat Display"/>
                <a:cs typeface="Red Hat Display"/>
                <a:sym typeface="Red Hat Display"/>
              </a:rPr>
              <a:t>Lower maintenance costs</a:t>
            </a:r>
            <a:br>
              <a:rPr lang="en" sz="1600">
                <a:solidFill>
                  <a:schemeClr val="dk1"/>
                </a:solidFill>
                <a:latin typeface="Red Hat Display"/>
                <a:ea typeface="Red Hat Display"/>
                <a:cs typeface="Red Hat Display"/>
                <a:sym typeface="Red Hat Display"/>
              </a:rPr>
            </a:br>
            <a:r>
              <a:rPr lang="en" sz="1600">
                <a:solidFill>
                  <a:schemeClr val="dk1"/>
                </a:solidFill>
                <a:latin typeface="Red Hat Display"/>
                <a:ea typeface="Red Hat Display"/>
                <a:cs typeface="Red Hat Display"/>
                <a:sym typeface="Red Hat Display"/>
              </a:rPr>
              <a:t>Reduce downtime with automated updates,  simplified troubleshooting and built in rollbacks</a:t>
            </a:r>
            <a:endParaRPr sz="1600">
              <a:solidFill>
                <a:schemeClr val="dk1"/>
              </a:solidFill>
              <a:latin typeface="Red Hat Display"/>
              <a:ea typeface="Red Hat Display"/>
              <a:cs typeface="Red Hat Display"/>
              <a:sym typeface="Red Hat Display"/>
            </a:endParaRPr>
          </a:p>
          <a:p>
            <a:pPr indent="-279400" lvl="0" marL="279400" rtl="0" algn="l">
              <a:lnSpc>
                <a:spcPct val="115000"/>
              </a:lnSpc>
              <a:spcBef>
                <a:spcPts val="1100"/>
              </a:spcBef>
              <a:spcAft>
                <a:spcPts val="1100"/>
              </a:spcAft>
              <a:buClr>
                <a:srgbClr val="EE0000"/>
              </a:buClr>
              <a:buSzPts val="1600"/>
              <a:buFont typeface="Red Hat Display"/>
              <a:buChar char="▸"/>
            </a:pPr>
            <a:r>
              <a:rPr b="1" lang="en" sz="1600">
                <a:solidFill>
                  <a:schemeClr val="dk1"/>
                </a:solidFill>
                <a:latin typeface="Red Hat Display"/>
                <a:ea typeface="Red Hat Display"/>
                <a:cs typeface="Red Hat Display"/>
                <a:sym typeface="Red Hat Display"/>
              </a:rPr>
              <a:t>Enhance security</a:t>
            </a:r>
            <a:br>
              <a:rPr lang="en" sz="1600">
                <a:solidFill>
                  <a:schemeClr val="dk1"/>
                </a:solidFill>
                <a:latin typeface="Red Hat Display"/>
                <a:ea typeface="Red Hat Display"/>
                <a:cs typeface="Red Hat Display"/>
                <a:sym typeface="Red Hat Display"/>
              </a:rPr>
            </a:br>
            <a:r>
              <a:rPr lang="en" sz="1600">
                <a:solidFill>
                  <a:schemeClr val="dk1"/>
                </a:solidFill>
                <a:latin typeface="Red Hat Display"/>
                <a:ea typeface="Red Hat Display"/>
                <a:cs typeface="Red Hat Display"/>
                <a:sym typeface="Red Hat Display"/>
              </a:rPr>
              <a:t>Sign &amp; verify images cryptographically with tamper-resistance at runtime.</a:t>
            </a:r>
            <a:endParaRPr sz="1600">
              <a:solidFill>
                <a:schemeClr val="dk1"/>
              </a:solidFill>
              <a:latin typeface="Red Hat Display"/>
              <a:ea typeface="Red Hat Display"/>
              <a:cs typeface="Red Hat Display"/>
              <a:sym typeface="Red Hat Display"/>
            </a:endParaRPr>
          </a:p>
        </p:txBody>
      </p:sp>
      <p:sp>
        <p:nvSpPr>
          <p:cNvPr id="2744" name="Google Shape;2744;p226"/>
          <p:cNvSpPr txBox="1"/>
          <p:nvPr/>
        </p:nvSpPr>
        <p:spPr>
          <a:xfrm>
            <a:off x="5128933" y="2176033"/>
            <a:ext cx="4993500" cy="646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2100">
                <a:solidFill>
                  <a:schemeClr val="dk1"/>
                </a:solidFill>
                <a:latin typeface="Red Hat Display Medium"/>
                <a:ea typeface="Red Hat Display Medium"/>
                <a:cs typeface="Red Hat Display Medium"/>
                <a:sym typeface="Red Hat Display Medium"/>
              </a:rPr>
              <a:t>Deliver faster, smarter solutions</a:t>
            </a:r>
            <a:br>
              <a:rPr lang="en" sz="2100">
                <a:solidFill>
                  <a:schemeClr val="dk1"/>
                </a:solidFill>
                <a:latin typeface="Red Hat Display Medium"/>
                <a:ea typeface="Red Hat Display Medium"/>
                <a:cs typeface="Red Hat Display Medium"/>
                <a:sym typeface="Red Hat Display Medium"/>
              </a:rPr>
            </a:br>
            <a:r>
              <a:rPr lang="en" sz="2100">
                <a:solidFill>
                  <a:schemeClr val="dk1"/>
                </a:solidFill>
                <a:latin typeface="Red Hat Display Medium"/>
                <a:ea typeface="Red Hat Display Medium"/>
                <a:cs typeface="Red Hat Display Medium"/>
                <a:sym typeface="Red Hat Display Medium"/>
              </a:rPr>
              <a:t>with </a:t>
            </a:r>
            <a:r>
              <a:rPr lang="en" sz="2100">
                <a:solidFill>
                  <a:srgbClr val="EE0000"/>
                </a:solidFill>
                <a:latin typeface="Red Hat Display Medium"/>
                <a:ea typeface="Red Hat Display Medium"/>
                <a:cs typeface="Red Hat Display Medium"/>
                <a:sym typeface="Red Hat Display Medium"/>
              </a:rPr>
              <a:t>zero drift infrastructure</a:t>
            </a:r>
            <a:endParaRPr sz="2100">
              <a:solidFill>
                <a:srgbClr val="EE0000"/>
              </a:solidFill>
              <a:latin typeface="Red Hat Display Medium"/>
              <a:ea typeface="Red Hat Display Medium"/>
              <a:cs typeface="Red Hat Display Medium"/>
              <a:sym typeface="Red Hat Display Medium"/>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227"/>
          <p:cNvSpPr txBox="1"/>
          <p:nvPr/>
        </p:nvSpPr>
        <p:spPr>
          <a:xfrm>
            <a:off x="732650" y="1013640"/>
            <a:ext cx="5211000" cy="4386000"/>
          </a:xfrm>
          <a:prstGeom prst="rect">
            <a:avLst/>
          </a:prstGeom>
          <a:noFill/>
          <a:ln>
            <a:noFill/>
          </a:ln>
        </p:spPr>
        <p:txBody>
          <a:bodyPr anchorCtr="0" anchor="ctr" bIns="91425" lIns="438900" spcFirstLastPara="1" rIns="548625" wrap="square" tIns="91425">
            <a:noAutofit/>
          </a:bodyPr>
          <a:lstStyle/>
          <a:p>
            <a:pPr indent="0" lvl="0" marL="0" rtl="0" algn="l">
              <a:spcBef>
                <a:spcPts val="0"/>
              </a:spcBef>
              <a:spcAft>
                <a:spcPts val="0"/>
              </a:spcAft>
              <a:buNone/>
            </a:pPr>
            <a:r>
              <a:rPr lang="en" sz="2800">
                <a:solidFill>
                  <a:srgbClr val="EE0000"/>
                </a:solidFill>
                <a:latin typeface="Red Hat Display"/>
                <a:ea typeface="Red Hat Display"/>
                <a:cs typeface="Red Hat Display"/>
                <a:sym typeface="Red Hat Display"/>
              </a:rPr>
              <a:t>Reference documentation</a:t>
            </a:r>
            <a:endParaRPr>
              <a:solidFill>
                <a:srgbClr val="000000"/>
              </a:solidFill>
              <a:latin typeface="Red Hat Display"/>
              <a:ea typeface="Red Hat Display"/>
              <a:cs typeface="Red Hat Display"/>
              <a:sym typeface="Red Hat Display"/>
            </a:endParaRPr>
          </a:p>
          <a:p>
            <a:pPr indent="0" lvl="0" marL="0" rtl="0" algn="l">
              <a:lnSpc>
                <a:spcPct val="135000"/>
              </a:lnSpc>
              <a:spcBef>
                <a:spcPts val="2000"/>
              </a:spcBef>
              <a:spcAft>
                <a:spcPts val="0"/>
              </a:spcAft>
              <a:buClr>
                <a:schemeClr val="dk1"/>
              </a:buClr>
              <a:buSzPts val="1100"/>
              <a:buFont typeface="Arial"/>
              <a:buNone/>
            </a:pPr>
            <a:r>
              <a:rPr lang="en">
                <a:latin typeface="Red Hat Display"/>
                <a:ea typeface="Red Hat Display"/>
                <a:cs typeface="Red Hat Display"/>
                <a:sym typeface="Red Hat Display"/>
              </a:rPr>
              <a:t>This deck is intended to provide a basis for educating the customer about how RHEL management tools, Satellite, Insights, Web Console, and RHEL System Roles reduce the burden of managing and maintaining IT infrastructure.</a:t>
            </a:r>
            <a:endParaRPr>
              <a:latin typeface="Red Hat Display"/>
              <a:ea typeface="Red Hat Display"/>
              <a:cs typeface="Red Hat Display"/>
              <a:sym typeface="Red Hat Display"/>
            </a:endParaRPr>
          </a:p>
          <a:p>
            <a:pPr indent="0" lvl="0" marL="0" rtl="0" algn="l">
              <a:lnSpc>
                <a:spcPct val="135000"/>
              </a:lnSpc>
              <a:spcBef>
                <a:spcPts val="0"/>
              </a:spcBef>
              <a:spcAft>
                <a:spcPts val="0"/>
              </a:spcAft>
              <a:buClr>
                <a:schemeClr val="dk1"/>
              </a:buClr>
              <a:buSzPts val="1100"/>
              <a:buFont typeface="Arial"/>
              <a:buNone/>
            </a:pPr>
            <a:r>
              <a:t/>
            </a:r>
            <a:endParaRPr>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This is not intended to be a standalone customer presentation. Please take the time to build your own customer decks around this material.</a:t>
            </a:r>
            <a:endParaRPr>
              <a:latin typeface="Red Hat Display"/>
              <a:ea typeface="Red Hat Display"/>
              <a:cs typeface="Red Hat Display"/>
              <a:sym typeface="Red Hat Display"/>
            </a:endParaRPr>
          </a:p>
        </p:txBody>
      </p:sp>
      <p:sp>
        <p:nvSpPr>
          <p:cNvPr id="2750" name="Google Shape;2750;p2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Note to presenter</a:t>
            </a:r>
            <a:endParaRPr/>
          </a:p>
        </p:txBody>
      </p:sp>
      <p:sp>
        <p:nvSpPr>
          <p:cNvPr id="2751" name="Google Shape;2751;p2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52" name="Google Shape;2752;p227"/>
          <p:cNvSpPr txBox="1"/>
          <p:nvPr/>
        </p:nvSpPr>
        <p:spPr>
          <a:xfrm>
            <a:off x="6518250" y="1875571"/>
            <a:ext cx="4572000" cy="3000000"/>
          </a:xfrm>
          <a:prstGeom prst="rect">
            <a:avLst/>
          </a:prstGeom>
          <a:noFill/>
          <a:ln>
            <a:noFill/>
          </a:ln>
        </p:spPr>
        <p:txBody>
          <a:bodyPr anchorCtr="0" anchor="t" bIns="0" lIns="0" spcFirstLastPara="1" rIns="0" wrap="square" tIns="0">
            <a:noAutofit/>
          </a:bodyPr>
          <a:lstStyle/>
          <a:p>
            <a:pPr indent="-193040" lvl="0" marL="320040" rtl="0" algn="l">
              <a:lnSpc>
                <a:spcPct val="115000"/>
              </a:lnSpc>
              <a:spcBef>
                <a:spcPts val="0"/>
              </a:spcBef>
              <a:spcAft>
                <a:spcPts val="0"/>
              </a:spcAft>
              <a:buClr>
                <a:srgbClr val="EE0000"/>
              </a:buClr>
              <a:buSzPts val="1600"/>
              <a:buFont typeface="Red Hat Display"/>
              <a:buChar char="▸"/>
            </a:pPr>
            <a:r>
              <a:rPr lang="en" sz="1600">
                <a:solidFill>
                  <a:schemeClr val="hlink"/>
                </a:solidFill>
                <a:uFill>
                  <a:noFill/>
                </a:uFill>
                <a:latin typeface="Red Hat Display"/>
                <a:ea typeface="Red Hat Display"/>
                <a:cs typeface="Red Hat Display"/>
                <a:sym typeface="Red Hat Display"/>
                <a:hlinkClick r:id="rId3"/>
              </a:rPr>
              <a:t>RHEL messaging guide (March 2022)</a:t>
            </a:r>
            <a:endParaRPr sz="1600">
              <a:latin typeface="Red Hat Display"/>
              <a:ea typeface="Red Hat Display"/>
              <a:cs typeface="Red Hat Display"/>
              <a:sym typeface="Red Hat Display"/>
            </a:endParaRPr>
          </a:p>
          <a:p>
            <a:pPr indent="-193040" lvl="0" marL="320040" rtl="0" algn="l">
              <a:lnSpc>
                <a:spcPct val="115000"/>
              </a:lnSpc>
              <a:spcBef>
                <a:spcPts val="2000"/>
              </a:spcBef>
              <a:spcAft>
                <a:spcPts val="0"/>
              </a:spcAft>
              <a:buClr>
                <a:srgbClr val="EE0000"/>
              </a:buClr>
              <a:buSzPts val="1600"/>
              <a:buFont typeface="Red Hat Display"/>
              <a:buChar char="▸"/>
            </a:pPr>
            <a:r>
              <a:rPr lang="en" sz="1600">
                <a:solidFill>
                  <a:schemeClr val="hlink"/>
                </a:solidFill>
                <a:uFill>
                  <a:noFill/>
                </a:uFill>
                <a:latin typeface="Red Hat Display"/>
                <a:ea typeface="Red Hat Display"/>
                <a:cs typeface="Red Hat Display"/>
                <a:sym typeface="Red Hat Display"/>
                <a:hlinkClick r:id="rId4"/>
              </a:rPr>
              <a:t>Core Features and Functions of Red Hat Satellite and Insights</a:t>
            </a:r>
            <a:endParaRPr sz="1600">
              <a:latin typeface="Red Hat Display"/>
              <a:ea typeface="Red Hat Display"/>
              <a:cs typeface="Red Hat Display"/>
              <a:sym typeface="Red Hat Display"/>
            </a:endParaRPr>
          </a:p>
          <a:p>
            <a:pPr indent="-193040" lvl="0" marL="320040" rtl="0" algn="l">
              <a:lnSpc>
                <a:spcPct val="115000"/>
              </a:lnSpc>
              <a:spcBef>
                <a:spcPts val="2000"/>
              </a:spcBef>
              <a:spcAft>
                <a:spcPts val="0"/>
              </a:spcAft>
              <a:buClr>
                <a:srgbClr val="EE0000"/>
              </a:buClr>
              <a:buSzPts val="1600"/>
              <a:buFont typeface="Red Hat Display"/>
              <a:buChar char="▸"/>
            </a:pPr>
            <a:r>
              <a:rPr lang="en" sz="1600">
                <a:solidFill>
                  <a:schemeClr val="hlink"/>
                </a:solidFill>
                <a:uFill>
                  <a:noFill/>
                </a:uFill>
                <a:latin typeface="Red Hat Display"/>
                <a:ea typeface="Red Hat Display"/>
                <a:cs typeface="Red Hat Display"/>
                <a:sym typeface="Red Hat Display"/>
                <a:hlinkClick r:id="rId5"/>
              </a:rPr>
              <a:t>Red Hat Insights main customer deck</a:t>
            </a:r>
            <a:endParaRPr sz="1600">
              <a:latin typeface="Red Hat Display"/>
              <a:ea typeface="Red Hat Display"/>
              <a:cs typeface="Red Hat Display"/>
              <a:sym typeface="Red Hat Display"/>
            </a:endParaRPr>
          </a:p>
          <a:p>
            <a:pPr indent="-193040" lvl="0" marL="320040" rtl="0" algn="l">
              <a:lnSpc>
                <a:spcPct val="115000"/>
              </a:lnSpc>
              <a:spcBef>
                <a:spcPts val="2000"/>
              </a:spcBef>
              <a:spcAft>
                <a:spcPts val="0"/>
              </a:spcAft>
              <a:buClr>
                <a:srgbClr val="EE0000"/>
              </a:buClr>
              <a:buSzPts val="1600"/>
              <a:buFont typeface="Red Hat Display"/>
              <a:buChar char="▸"/>
            </a:pPr>
            <a:r>
              <a:rPr lang="en" sz="1600">
                <a:solidFill>
                  <a:schemeClr val="hlink"/>
                </a:solidFill>
                <a:uFill>
                  <a:noFill/>
                </a:uFill>
                <a:latin typeface="Red Hat Display"/>
                <a:ea typeface="Red Hat Display"/>
                <a:cs typeface="Red Hat Display"/>
                <a:sym typeface="Red Hat Display"/>
                <a:hlinkClick r:id="rId6"/>
              </a:rPr>
              <a:t>Red Hat Satellite main customer deck</a:t>
            </a:r>
            <a:endParaRPr sz="1600">
              <a:latin typeface="Red Hat Display"/>
              <a:ea typeface="Red Hat Display"/>
              <a:cs typeface="Red Hat Display"/>
              <a:sym typeface="Red Hat Display"/>
            </a:endParaRPr>
          </a:p>
          <a:p>
            <a:pPr indent="-193040" lvl="0" marL="320040" rtl="0" algn="l">
              <a:lnSpc>
                <a:spcPct val="115000"/>
              </a:lnSpc>
              <a:spcBef>
                <a:spcPts val="2000"/>
              </a:spcBef>
              <a:spcAft>
                <a:spcPts val="0"/>
              </a:spcAft>
              <a:buClr>
                <a:srgbClr val="EE0000"/>
              </a:buClr>
              <a:buSzPts val="1600"/>
              <a:buFont typeface="Red Hat Display"/>
              <a:buChar char="▸"/>
            </a:pPr>
            <a:r>
              <a:rPr lang="en" sz="1600">
                <a:solidFill>
                  <a:schemeClr val="hlink"/>
                </a:solidFill>
                <a:uFill>
                  <a:noFill/>
                </a:uFill>
                <a:latin typeface="Red Hat Display"/>
                <a:ea typeface="Red Hat Display"/>
                <a:cs typeface="Red Hat Display"/>
                <a:sym typeface="Red Hat Display"/>
                <a:hlinkClick r:id="rId7"/>
              </a:rPr>
              <a:t>Web Console slides</a:t>
            </a:r>
            <a:endParaRPr sz="1600">
              <a:latin typeface="Red Hat Display"/>
              <a:ea typeface="Red Hat Display"/>
              <a:cs typeface="Red Hat Display"/>
              <a:sym typeface="Red Hat Display"/>
            </a:endParaRPr>
          </a:p>
          <a:p>
            <a:pPr indent="-193040" lvl="0" marL="320040" rtl="0" algn="l">
              <a:lnSpc>
                <a:spcPct val="115000"/>
              </a:lnSpc>
              <a:spcBef>
                <a:spcPts val="2000"/>
              </a:spcBef>
              <a:spcAft>
                <a:spcPts val="0"/>
              </a:spcAft>
              <a:buClr>
                <a:srgbClr val="EE0000"/>
              </a:buClr>
              <a:buSzPts val="1600"/>
              <a:buFont typeface="Red Hat Display"/>
              <a:buChar char="▸"/>
            </a:pPr>
            <a:r>
              <a:rPr lang="en" sz="1600">
                <a:solidFill>
                  <a:schemeClr val="hlink"/>
                </a:solidFill>
                <a:uFill>
                  <a:noFill/>
                </a:uFill>
                <a:latin typeface="Red Hat Display"/>
                <a:ea typeface="Red Hat Display"/>
                <a:cs typeface="Red Hat Display"/>
                <a:sym typeface="Red Hat Display"/>
                <a:hlinkClick r:id="rId8"/>
              </a:rPr>
              <a:t>RHEL System Roles</a:t>
            </a:r>
            <a:endParaRPr sz="1600">
              <a:latin typeface="Red Hat Display"/>
              <a:ea typeface="Red Hat Display"/>
              <a:cs typeface="Red Hat Display"/>
              <a:sym typeface="Red Hat Display"/>
            </a:endParaRPr>
          </a:p>
          <a:p>
            <a:pPr indent="0" lvl="0" marL="0" rtl="0" algn="l">
              <a:lnSpc>
                <a:spcPct val="115000"/>
              </a:lnSpc>
              <a:spcBef>
                <a:spcPts val="2000"/>
              </a:spcBef>
              <a:spcAft>
                <a:spcPts val="2000"/>
              </a:spcAft>
              <a:buNone/>
            </a:pPr>
            <a:r>
              <a:t/>
            </a:r>
            <a:endParaRPr>
              <a:latin typeface="Red Hat Display"/>
              <a:ea typeface="Red Hat Display"/>
              <a:cs typeface="Red Hat Display"/>
              <a:sym typeface="Red Hat Display"/>
            </a:endParaRPr>
          </a:p>
        </p:txBody>
      </p:sp>
      <p:cxnSp>
        <p:nvCxnSpPr>
          <p:cNvPr id="2753" name="Google Shape;2753;p227"/>
          <p:cNvCxnSpPr/>
          <p:nvPr/>
        </p:nvCxnSpPr>
        <p:spPr>
          <a:xfrm>
            <a:off x="6278675" y="1826000"/>
            <a:ext cx="0" cy="5044500"/>
          </a:xfrm>
          <a:prstGeom prst="straightConnector1">
            <a:avLst/>
          </a:prstGeom>
          <a:noFill/>
          <a:ln cap="flat" cmpd="sng" w="9525">
            <a:solidFill>
              <a:srgbClr val="595959"/>
            </a:solidFill>
            <a:prstDash val="dot"/>
            <a:round/>
            <a:headEnd len="med" w="med" type="none"/>
            <a:tailEnd len="med" w="med" type="none"/>
          </a:ln>
        </p:spPr>
      </p:cxnSp>
      <p:pic>
        <p:nvPicPr>
          <p:cNvPr id="2754" name="Google Shape;2754;p227"/>
          <p:cNvPicPr preferRelativeResize="0"/>
          <p:nvPr/>
        </p:nvPicPr>
        <p:blipFill>
          <a:blip r:embed="rId9">
            <a:alphaModFix/>
          </a:blip>
          <a:stretch>
            <a:fillRect/>
          </a:stretch>
        </p:blipFill>
        <p:spPr>
          <a:xfrm>
            <a:off x="1390425" y="4647583"/>
            <a:ext cx="2705554" cy="167762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sp>
        <p:nvSpPr>
          <p:cNvPr id="2759" name="Google Shape;2759;p2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Management overview</a:t>
            </a:r>
            <a:endParaRPr/>
          </a:p>
        </p:txBody>
      </p:sp>
      <p:sp>
        <p:nvSpPr>
          <p:cNvPr id="2760" name="Google Shape;2760;p2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61" name="Google Shape;2761;p22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do you need to manage your infrastructure?</a:t>
            </a:r>
            <a:endParaRPr/>
          </a:p>
        </p:txBody>
      </p:sp>
      <p:sp>
        <p:nvSpPr>
          <p:cNvPr id="2762" name="Google Shape;2762;p228"/>
          <p:cNvSpPr txBox="1"/>
          <p:nvPr/>
        </p:nvSpPr>
        <p:spPr>
          <a:xfrm>
            <a:off x="997986" y="2759575"/>
            <a:ext cx="3496800" cy="2155200"/>
          </a:xfrm>
          <a:prstGeom prst="rect">
            <a:avLst/>
          </a:prstGeom>
          <a:noFill/>
          <a:ln>
            <a:noFill/>
          </a:ln>
        </p:spPr>
        <p:txBody>
          <a:bodyPr anchorCtr="0" anchor="t" bIns="0" lIns="0" spcFirstLastPara="1" rIns="0" wrap="square" tIns="0">
            <a:noAutofit/>
          </a:bodyPr>
          <a:lstStyle/>
          <a:p>
            <a:pPr indent="-91440" lvl="0" marL="91440" rtl="0" algn="l">
              <a:lnSpc>
                <a:spcPct val="135000"/>
              </a:lnSpc>
              <a:spcBef>
                <a:spcPts val="0"/>
              </a:spcBef>
              <a:spcAft>
                <a:spcPts val="0"/>
              </a:spcAft>
              <a:buNone/>
            </a:pPr>
            <a:r>
              <a:rPr lang="en" sz="2100">
                <a:solidFill>
                  <a:srgbClr val="EE0000"/>
                </a:solidFill>
                <a:latin typeface="Red Hat Display"/>
                <a:ea typeface="Red Hat Display"/>
                <a:cs typeface="Red Hat Display"/>
                <a:sym typeface="Red Hat Display"/>
              </a:rPr>
              <a:t>“I tell it to go do something.</a:t>
            </a:r>
            <a:br>
              <a:rPr lang="en" sz="2100">
                <a:solidFill>
                  <a:srgbClr val="EE0000"/>
                </a:solidFill>
                <a:latin typeface="Red Hat Display"/>
                <a:ea typeface="Red Hat Display"/>
                <a:cs typeface="Red Hat Display"/>
                <a:sym typeface="Red Hat Display"/>
              </a:rPr>
            </a:br>
            <a:r>
              <a:rPr lang="en" sz="2100">
                <a:solidFill>
                  <a:srgbClr val="EE0000"/>
                </a:solidFill>
                <a:latin typeface="Red Hat Display"/>
                <a:ea typeface="Red Hat Display"/>
                <a:cs typeface="Red Hat Display"/>
                <a:sym typeface="Red Hat Display"/>
              </a:rPr>
              <a:t>I come back, you know, five minutes later, whatever, and, and it's done and I don’t have to think about it anymore.”</a:t>
            </a:r>
            <a:endParaRPr sz="2100">
              <a:solidFill>
                <a:srgbClr val="EE0000"/>
              </a:solidFill>
              <a:latin typeface="Red Hat Display"/>
              <a:ea typeface="Red Hat Display"/>
              <a:cs typeface="Red Hat Display"/>
              <a:sym typeface="Red Hat Display"/>
            </a:endParaRPr>
          </a:p>
        </p:txBody>
      </p:sp>
      <p:pic>
        <p:nvPicPr>
          <p:cNvPr id="2763" name="Google Shape;2763;p228"/>
          <p:cNvPicPr preferRelativeResize="0"/>
          <p:nvPr/>
        </p:nvPicPr>
        <p:blipFill rotWithShape="1">
          <a:blip r:embed="rId3">
            <a:alphaModFix/>
          </a:blip>
          <a:srcRect b="0" l="0" r="0" t="0"/>
          <a:stretch/>
        </p:blipFill>
        <p:spPr>
          <a:xfrm>
            <a:off x="928603" y="1937430"/>
            <a:ext cx="731700" cy="731684"/>
          </a:xfrm>
          <a:prstGeom prst="rect">
            <a:avLst/>
          </a:prstGeom>
          <a:noFill/>
          <a:ln>
            <a:noFill/>
          </a:ln>
        </p:spPr>
      </p:pic>
      <p:sp>
        <p:nvSpPr>
          <p:cNvPr id="2764" name="Google Shape;2764;p228"/>
          <p:cNvSpPr txBox="1"/>
          <p:nvPr/>
        </p:nvSpPr>
        <p:spPr>
          <a:xfrm>
            <a:off x="1096986" y="5332775"/>
            <a:ext cx="3298800" cy="4260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a:latin typeface="Red Hat Text Medium"/>
                <a:ea typeface="Red Hat Text Medium"/>
                <a:cs typeface="Red Hat Text Medium"/>
                <a:sym typeface="Red Hat Text Medium"/>
              </a:rPr>
              <a:t>Red Hat customer</a:t>
            </a:r>
            <a:endParaRPr>
              <a:latin typeface="Red Hat Text Medium"/>
              <a:ea typeface="Red Hat Text Medium"/>
              <a:cs typeface="Red Hat Text Medium"/>
              <a:sym typeface="Red Hat Text Medium"/>
            </a:endParaRPr>
          </a:p>
          <a:p>
            <a:pPr indent="0" lvl="0" marL="0" rtl="0" algn="l">
              <a:lnSpc>
                <a:spcPct val="114000"/>
              </a:lnSpc>
              <a:spcBef>
                <a:spcPts val="0"/>
              </a:spcBef>
              <a:spcAft>
                <a:spcPts val="0"/>
              </a:spcAft>
              <a:buNone/>
            </a:pPr>
            <a:r>
              <a:t/>
            </a:r>
            <a:endParaRPr>
              <a:latin typeface="Red Hat Display"/>
              <a:ea typeface="Red Hat Display"/>
              <a:cs typeface="Red Hat Display"/>
              <a:sym typeface="Red Hat Display"/>
            </a:endParaRPr>
          </a:p>
        </p:txBody>
      </p:sp>
      <p:cxnSp>
        <p:nvCxnSpPr>
          <p:cNvPr id="2765" name="Google Shape;2765;p228"/>
          <p:cNvCxnSpPr/>
          <p:nvPr/>
        </p:nvCxnSpPr>
        <p:spPr>
          <a:xfrm>
            <a:off x="1096986" y="5180384"/>
            <a:ext cx="290400" cy="0"/>
          </a:xfrm>
          <a:prstGeom prst="straightConnector1">
            <a:avLst/>
          </a:prstGeom>
          <a:noFill/>
          <a:ln cap="flat" cmpd="sng" w="28575">
            <a:solidFill>
              <a:srgbClr val="EE0000"/>
            </a:solidFill>
            <a:prstDash val="solid"/>
            <a:round/>
            <a:headEnd len="med" w="med" type="none"/>
            <a:tailEnd len="med" w="med" type="none"/>
          </a:ln>
        </p:spPr>
      </p:cxnSp>
      <p:cxnSp>
        <p:nvCxnSpPr>
          <p:cNvPr id="2766" name="Google Shape;2766;p228"/>
          <p:cNvCxnSpPr/>
          <p:nvPr/>
        </p:nvCxnSpPr>
        <p:spPr>
          <a:xfrm>
            <a:off x="5088136" y="2057400"/>
            <a:ext cx="0" cy="4547400"/>
          </a:xfrm>
          <a:prstGeom prst="straightConnector1">
            <a:avLst/>
          </a:prstGeom>
          <a:noFill/>
          <a:ln cap="flat" cmpd="sng" w="9525">
            <a:solidFill>
              <a:srgbClr val="595959"/>
            </a:solidFill>
            <a:prstDash val="dot"/>
            <a:round/>
            <a:headEnd len="med" w="med" type="none"/>
            <a:tailEnd len="med" w="med" type="none"/>
          </a:ln>
        </p:spPr>
      </p:cxnSp>
      <p:sp>
        <p:nvSpPr>
          <p:cNvPr id="2767" name="Google Shape;2767;p228"/>
          <p:cNvSpPr txBox="1"/>
          <p:nvPr/>
        </p:nvSpPr>
        <p:spPr>
          <a:xfrm>
            <a:off x="5480736" y="2291175"/>
            <a:ext cx="2971800" cy="3640800"/>
          </a:xfrm>
          <a:prstGeom prst="rect">
            <a:avLst/>
          </a:prstGeom>
          <a:noFill/>
          <a:ln>
            <a:noFill/>
          </a:ln>
        </p:spPr>
        <p:txBody>
          <a:bodyPr anchorCtr="0" anchor="t" bIns="0" lIns="0" spcFirstLastPara="1" rIns="0" wrap="square" tIns="0">
            <a:noAutofit/>
          </a:bodyPr>
          <a:lstStyle/>
          <a:p>
            <a:pPr indent="-193040" lvl="0" marL="182880" rtl="0" algn="l">
              <a:lnSpc>
                <a:spcPct val="115000"/>
              </a:lnSpc>
              <a:spcBef>
                <a:spcPts val="10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Scheduled maintenance, patching, and errata installs</a:t>
            </a:r>
            <a:endParaRPr sz="1600">
              <a:latin typeface="Red Hat Display"/>
              <a:ea typeface="Red Hat Display"/>
              <a:cs typeface="Red Hat Display"/>
              <a:sym typeface="Red Hat Display"/>
            </a:endParaRPr>
          </a:p>
          <a:p>
            <a:pPr indent="-193040" lvl="0" marL="182880" rtl="0" algn="l">
              <a:lnSpc>
                <a:spcPct val="115000"/>
              </a:lnSpc>
              <a:spcBef>
                <a:spcPts val="16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Take out the possibility</a:t>
            </a:r>
            <a:br>
              <a:rPr lang="en" sz="1600">
                <a:latin typeface="Red Hat Display"/>
                <a:ea typeface="Red Hat Display"/>
                <a:cs typeface="Red Hat Display"/>
                <a:sym typeface="Red Hat Display"/>
              </a:rPr>
            </a:br>
            <a:r>
              <a:rPr lang="en" sz="1600">
                <a:latin typeface="Red Hat Display"/>
                <a:ea typeface="Red Hat Display"/>
                <a:cs typeface="Red Hat Display"/>
                <a:sym typeface="Red Hat Display"/>
              </a:rPr>
              <a:t>of human error</a:t>
            </a:r>
            <a:endParaRPr sz="1600">
              <a:latin typeface="Red Hat Display"/>
              <a:ea typeface="Red Hat Display"/>
              <a:cs typeface="Red Hat Display"/>
              <a:sym typeface="Red Hat Display"/>
            </a:endParaRPr>
          </a:p>
          <a:p>
            <a:pPr indent="-193040" lvl="0" marL="182880" rtl="0" algn="l">
              <a:lnSpc>
                <a:spcPct val="115000"/>
              </a:lnSpc>
              <a:spcBef>
                <a:spcPts val="16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Filesystem management interface</a:t>
            </a:r>
            <a:endParaRPr sz="1600">
              <a:latin typeface="Red Hat Display"/>
              <a:ea typeface="Red Hat Display"/>
              <a:cs typeface="Red Hat Display"/>
              <a:sym typeface="Red Hat Display"/>
            </a:endParaRPr>
          </a:p>
          <a:p>
            <a:pPr indent="-193040" lvl="0" marL="182880" rtl="0" algn="l">
              <a:lnSpc>
                <a:spcPct val="115000"/>
              </a:lnSpc>
              <a:spcBef>
                <a:spcPts val="16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Provisioning </a:t>
            </a:r>
            <a:endParaRPr sz="1600">
              <a:latin typeface="Red Hat Display"/>
              <a:ea typeface="Red Hat Display"/>
              <a:cs typeface="Red Hat Display"/>
              <a:sym typeface="Red Hat Display"/>
            </a:endParaRPr>
          </a:p>
          <a:p>
            <a:pPr indent="-193040" lvl="0" marL="182880" rtl="0" algn="l">
              <a:lnSpc>
                <a:spcPct val="115000"/>
              </a:lnSpc>
              <a:spcBef>
                <a:spcPts val="1600"/>
              </a:spcBef>
              <a:spcAft>
                <a:spcPts val="1600"/>
              </a:spcAft>
              <a:buClr>
                <a:srgbClr val="EE0000"/>
              </a:buClr>
              <a:buSzPts val="1600"/>
              <a:buFont typeface="Red Hat Display"/>
              <a:buChar char="▸"/>
            </a:pPr>
            <a:r>
              <a:rPr lang="en" sz="1600">
                <a:latin typeface="Red Hat Display"/>
                <a:ea typeface="Red Hat Display"/>
                <a:cs typeface="Red Hat Display"/>
                <a:sym typeface="Red Hat Display"/>
              </a:rPr>
              <a:t>Host based access</a:t>
            </a:r>
            <a:endParaRPr sz="1600">
              <a:solidFill>
                <a:schemeClr val="dk1"/>
              </a:solidFill>
              <a:latin typeface="Red Hat Display"/>
              <a:ea typeface="Red Hat Display"/>
              <a:cs typeface="Red Hat Display"/>
              <a:sym typeface="Red Hat Display"/>
            </a:endParaRPr>
          </a:p>
        </p:txBody>
      </p:sp>
      <p:sp>
        <p:nvSpPr>
          <p:cNvPr id="2768" name="Google Shape;2768;p228"/>
          <p:cNvSpPr txBox="1"/>
          <p:nvPr/>
        </p:nvSpPr>
        <p:spPr>
          <a:xfrm>
            <a:off x="8521911" y="2291175"/>
            <a:ext cx="2743200" cy="3423900"/>
          </a:xfrm>
          <a:prstGeom prst="rect">
            <a:avLst/>
          </a:prstGeom>
          <a:noFill/>
          <a:ln>
            <a:noFill/>
          </a:ln>
        </p:spPr>
        <p:txBody>
          <a:bodyPr anchorCtr="0" anchor="t" bIns="0" lIns="0" spcFirstLastPara="1" rIns="0" wrap="square" tIns="0">
            <a:noAutofit/>
          </a:bodyPr>
          <a:lstStyle/>
          <a:p>
            <a:pPr indent="-193040" lvl="0" marL="182880" rtl="0" algn="l">
              <a:lnSpc>
                <a:spcPct val="115000"/>
              </a:lnSpc>
              <a:spcBef>
                <a:spcPts val="10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Ability to integrate with other tools</a:t>
            </a:r>
            <a:endParaRPr sz="1600">
              <a:latin typeface="Red Hat Display"/>
              <a:ea typeface="Red Hat Display"/>
              <a:cs typeface="Red Hat Display"/>
              <a:sym typeface="Red Hat Display"/>
            </a:endParaRPr>
          </a:p>
          <a:p>
            <a:pPr indent="-193040" lvl="0" marL="182880" rtl="0" algn="l">
              <a:lnSpc>
                <a:spcPct val="115000"/>
              </a:lnSpc>
              <a:spcBef>
                <a:spcPts val="16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Ability to handle upgrades</a:t>
            </a:r>
            <a:endParaRPr sz="1600">
              <a:latin typeface="Red Hat Display"/>
              <a:ea typeface="Red Hat Display"/>
              <a:cs typeface="Red Hat Display"/>
              <a:sym typeface="Red Hat Display"/>
            </a:endParaRPr>
          </a:p>
          <a:p>
            <a:pPr indent="-193040" lvl="0" marL="182880" rtl="0" algn="l">
              <a:lnSpc>
                <a:spcPct val="115000"/>
              </a:lnSpc>
              <a:spcBef>
                <a:spcPts val="16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Monitoring </a:t>
            </a:r>
            <a:endParaRPr sz="1600">
              <a:latin typeface="Red Hat Display"/>
              <a:ea typeface="Red Hat Display"/>
              <a:cs typeface="Red Hat Display"/>
              <a:sym typeface="Red Hat Display"/>
            </a:endParaRPr>
          </a:p>
          <a:p>
            <a:pPr indent="-193040" lvl="0" marL="182880" rtl="0" algn="l">
              <a:lnSpc>
                <a:spcPct val="115000"/>
              </a:lnSpc>
              <a:spcBef>
                <a:spcPts val="16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Tooling around compliance</a:t>
            </a:r>
            <a:endParaRPr sz="1600">
              <a:latin typeface="Red Hat Display"/>
              <a:ea typeface="Red Hat Display"/>
              <a:cs typeface="Red Hat Display"/>
              <a:sym typeface="Red Hat Display"/>
            </a:endParaRPr>
          </a:p>
          <a:p>
            <a:pPr indent="-193040" lvl="0" marL="182880" rtl="0" algn="l">
              <a:lnSpc>
                <a:spcPct val="115000"/>
              </a:lnSpc>
              <a:spcBef>
                <a:spcPts val="1600"/>
              </a:spcBef>
              <a:spcAft>
                <a:spcPts val="1600"/>
              </a:spcAft>
              <a:buClr>
                <a:srgbClr val="EE0000"/>
              </a:buClr>
              <a:buSzPts val="1600"/>
              <a:buFont typeface="Red Hat Display"/>
              <a:buChar char="▸"/>
            </a:pPr>
            <a:r>
              <a:rPr lang="en" sz="1600">
                <a:latin typeface="Red Hat Display"/>
                <a:ea typeface="Red Hat Display"/>
                <a:cs typeface="Red Hat Display"/>
                <a:sym typeface="Red Hat Display"/>
              </a:rPr>
              <a:t>Ability to deploy systems </a:t>
            </a:r>
            <a:endParaRPr sz="1600">
              <a:latin typeface="Red Hat Display"/>
              <a:ea typeface="Red Hat Display"/>
              <a:cs typeface="Red Hat Display"/>
              <a:sym typeface="Red Hat Display"/>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sp>
        <p:nvSpPr>
          <p:cNvPr id="2773" name="Google Shape;2773;p229"/>
          <p:cNvSpPr txBox="1"/>
          <p:nvPr>
            <p:ph idx="5" type="subTitle"/>
          </p:nvPr>
        </p:nvSpPr>
        <p:spPr>
          <a:xfrm>
            <a:off x="4115405" y="729876"/>
            <a:ext cx="2742600" cy="940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b="1" lang="en" sz="3600">
                <a:solidFill>
                  <a:srgbClr val="F3F3F3"/>
                </a:solidFill>
                <a:latin typeface="Red Hat Display"/>
                <a:ea typeface="Red Hat Display"/>
                <a:cs typeface="Red Hat Display"/>
                <a:sym typeface="Red Hat Display"/>
              </a:rPr>
              <a:t>Increase</a:t>
            </a:r>
            <a:endParaRPr b="1" sz="3600">
              <a:solidFill>
                <a:srgbClr val="F3F3F3"/>
              </a:solidFill>
              <a:latin typeface="Red Hat Display"/>
              <a:ea typeface="Red Hat Display"/>
              <a:cs typeface="Red Hat Display"/>
              <a:sym typeface="Red Hat Display"/>
            </a:endParaRPr>
          </a:p>
        </p:txBody>
      </p:sp>
      <p:grpSp>
        <p:nvGrpSpPr>
          <p:cNvPr id="2774" name="Google Shape;2774;p229"/>
          <p:cNvGrpSpPr/>
          <p:nvPr/>
        </p:nvGrpSpPr>
        <p:grpSpPr>
          <a:xfrm>
            <a:off x="5838133" y="1037055"/>
            <a:ext cx="914400" cy="914400"/>
            <a:chOff x="5838133" y="1028700"/>
            <a:chExt cx="914400" cy="914400"/>
          </a:xfrm>
        </p:grpSpPr>
        <p:sp>
          <p:nvSpPr>
            <p:cNvPr id="2775" name="Google Shape;2775;p229"/>
            <p:cNvSpPr/>
            <p:nvPr/>
          </p:nvSpPr>
          <p:spPr>
            <a:xfrm>
              <a:off x="5965850" y="1145525"/>
              <a:ext cx="663600" cy="52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2776" name="Google Shape;2776;p229"/>
            <p:cNvPicPr preferRelativeResize="0"/>
            <p:nvPr/>
          </p:nvPicPr>
          <p:blipFill rotWithShape="1">
            <a:blip r:embed="rId3">
              <a:alphaModFix/>
            </a:blip>
            <a:srcRect b="0" l="0" r="0" t="0"/>
            <a:stretch/>
          </p:blipFill>
          <p:spPr>
            <a:xfrm>
              <a:off x="5838133" y="1028700"/>
              <a:ext cx="914400" cy="914400"/>
            </a:xfrm>
            <a:prstGeom prst="rect">
              <a:avLst/>
            </a:prstGeom>
            <a:noFill/>
            <a:ln>
              <a:noFill/>
            </a:ln>
          </p:spPr>
        </p:pic>
      </p:grpSp>
      <p:sp>
        <p:nvSpPr>
          <p:cNvPr id="2777" name="Google Shape;2777;p229"/>
          <p:cNvSpPr txBox="1"/>
          <p:nvPr>
            <p:ph idx="5" type="subTitle"/>
          </p:nvPr>
        </p:nvSpPr>
        <p:spPr>
          <a:xfrm>
            <a:off x="4115405" y="2440405"/>
            <a:ext cx="2742600" cy="940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b="1" lang="en" sz="3600">
                <a:solidFill>
                  <a:srgbClr val="F3F3F3"/>
                </a:solidFill>
                <a:latin typeface="Red Hat Display"/>
                <a:ea typeface="Red Hat Display"/>
                <a:cs typeface="Red Hat Display"/>
                <a:sym typeface="Red Hat Display"/>
              </a:rPr>
              <a:t>Support</a:t>
            </a:r>
            <a:endParaRPr b="1" sz="3600">
              <a:solidFill>
                <a:srgbClr val="F3F3F3"/>
              </a:solidFill>
              <a:latin typeface="Red Hat Display"/>
              <a:ea typeface="Red Hat Display"/>
              <a:cs typeface="Red Hat Display"/>
              <a:sym typeface="Red Hat Display"/>
            </a:endParaRPr>
          </a:p>
        </p:txBody>
      </p:sp>
      <p:grpSp>
        <p:nvGrpSpPr>
          <p:cNvPr id="2778" name="Google Shape;2778;p229"/>
          <p:cNvGrpSpPr/>
          <p:nvPr/>
        </p:nvGrpSpPr>
        <p:grpSpPr>
          <a:xfrm>
            <a:off x="5838133" y="2720766"/>
            <a:ext cx="914400" cy="914400"/>
            <a:chOff x="5838130" y="2716074"/>
            <a:chExt cx="914400" cy="914400"/>
          </a:xfrm>
        </p:grpSpPr>
        <p:sp>
          <p:nvSpPr>
            <p:cNvPr id="2779" name="Google Shape;2779;p229"/>
            <p:cNvSpPr/>
            <p:nvPr/>
          </p:nvSpPr>
          <p:spPr>
            <a:xfrm>
              <a:off x="5980225" y="2887050"/>
              <a:ext cx="649200" cy="42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2780" name="Google Shape;2780;p229"/>
            <p:cNvPicPr preferRelativeResize="0"/>
            <p:nvPr/>
          </p:nvPicPr>
          <p:blipFill rotWithShape="1">
            <a:blip r:embed="rId4">
              <a:alphaModFix/>
            </a:blip>
            <a:srcRect b="0" l="0" r="0" t="0"/>
            <a:stretch/>
          </p:blipFill>
          <p:spPr>
            <a:xfrm>
              <a:off x="5838130" y="2716074"/>
              <a:ext cx="914400" cy="914400"/>
            </a:xfrm>
            <a:prstGeom prst="rect">
              <a:avLst/>
            </a:prstGeom>
            <a:noFill/>
            <a:ln>
              <a:noFill/>
            </a:ln>
          </p:spPr>
        </p:pic>
      </p:grpSp>
      <p:sp>
        <p:nvSpPr>
          <p:cNvPr id="2781" name="Google Shape;2781;p229"/>
          <p:cNvSpPr txBox="1"/>
          <p:nvPr>
            <p:ph idx="5" type="subTitle"/>
          </p:nvPr>
        </p:nvSpPr>
        <p:spPr>
          <a:xfrm>
            <a:off x="4115405" y="4163384"/>
            <a:ext cx="2742600" cy="940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b="1" lang="en" sz="3600">
                <a:solidFill>
                  <a:srgbClr val="F3F3F3"/>
                </a:solidFill>
                <a:latin typeface="Red Hat Display"/>
                <a:ea typeface="Red Hat Display"/>
                <a:cs typeface="Red Hat Display"/>
                <a:sym typeface="Red Hat Display"/>
              </a:rPr>
              <a:t>Configure</a:t>
            </a:r>
            <a:endParaRPr b="1" sz="3600">
              <a:solidFill>
                <a:srgbClr val="F3F3F3"/>
              </a:solidFill>
              <a:latin typeface="Red Hat Display"/>
              <a:ea typeface="Red Hat Display"/>
              <a:cs typeface="Red Hat Display"/>
              <a:sym typeface="Red Hat Display"/>
            </a:endParaRPr>
          </a:p>
        </p:txBody>
      </p:sp>
      <p:sp>
        <p:nvSpPr>
          <p:cNvPr id="2782" name="Google Shape;2782;p2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83" name="Google Shape;2783;p229"/>
          <p:cNvSpPr txBox="1"/>
          <p:nvPr>
            <p:ph idx="4" type="subTitle"/>
          </p:nvPr>
        </p:nvSpPr>
        <p:spPr>
          <a:xfrm>
            <a:off x="7086555" y="1438750"/>
            <a:ext cx="4114800" cy="886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Gain efficiency across operations by</a:t>
            </a:r>
            <a:br>
              <a:rPr lang="en"/>
            </a:br>
            <a:r>
              <a:rPr lang="en"/>
              <a:t>standardizing because it allows teams</a:t>
            </a:r>
            <a:br>
              <a:rPr lang="en"/>
            </a:br>
            <a:r>
              <a:rPr lang="en"/>
              <a:t>to do more, faster.</a:t>
            </a:r>
            <a:endParaRPr/>
          </a:p>
        </p:txBody>
      </p:sp>
      <p:sp>
        <p:nvSpPr>
          <p:cNvPr id="2784" name="Google Shape;2784;p229"/>
          <p:cNvSpPr txBox="1"/>
          <p:nvPr>
            <p:ph idx="5" type="subTitle"/>
          </p:nvPr>
        </p:nvSpPr>
        <p:spPr>
          <a:xfrm>
            <a:off x="7086555" y="1035400"/>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600"/>
              <a:t>Increase operational efficiency</a:t>
            </a:r>
            <a:endParaRPr sz="1600"/>
          </a:p>
        </p:txBody>
      </p:sp>
      <p:sp>
        <p:nvSpPr>
          <p:cNvPr id="2785" name="Google Shape;2785;p229"/>
          <p:cNvSpPr txBox="1"/>
          <p:nvPr>
            <p:ph idx="6" type="subTitle"/>
          </p:nvPr>
        </p:nvSpPr>
        <p:spPr>
          <a:xfrm>
            <a:off x="7086555" y="3161867"/>
            <a:ext cx="3661800" cy="886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Minimize limitations by choosing a product</a:t>
            </a:r>
            <a:br>
              <a:rPr lang="en"/>
            </a:br>
            <a:r>
              <a:rPr lang="en"/>
              <a:t>that supports a vast catalog of hardware, software, and cloud partners.</a:t>
            </a:r>
            <a:endParaRPr/>
          </a:p>
        </p:txBody>
      </p:sp>
      <p:sp>
        <p:nvSpPr>
          <p:cNvPr id="2786" name="Google Shape;2786;p229"/>
          <p:cNvSpPr txBox="1"/>
          <p:nvPr>
            <p:ph idx="7" type="subTitle"/>
          </p:nvPr>
        </p:nvSpPr>
        <p:spPr>
          <a:xfrm>
            <a:off x="7086555" y="2758517"/>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600"/>
              <a:t>Support business agility</a:t>
            </a:r>
            <a:endParaRPr sz="1600"/>
          </a:p>
        </p:txBody>
      </p:sp>
      <p:sp>
        <p:nvSpPr>
          <p:cNvPr id="2787" name="Google Shape;2787;p229"/>
          <p:cNvSpPr txBox="1"/>
          <p:nvPr>
            <p:ph idx="8" type="subTitle"/>
          </p:nvPr>
        </p:nvSpPr>
        <p:spPr>
          <a:xfrm>
            <a:off x="7086555" y="4884966"/>
            <a:ext cx="3661800" cy="886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Maintain efficiency and keep operational</a:t>
            </a:r>
            <a:br>
              <a:rPr lang="en"/>
            </a:br>
            <a:r>
              <a:rPr lang="en"/>
              <a:t>costs under control as infrastructure grows, without limiting access to innovation.</a:t>
            </a:r>
            <a:endParaRPr/>
          </a:p>
        </p:txBody>
      </p:sp>
      <p:sp>
        <p:nvSpPr>
          <p:cNvPr id="2788" name="Google Shape;2788;p229"/>
          <p:cNvSpPr txBox="1"/>
          <p:nvPr>
            <p:ph idx="9" type="subTitle"/>
          </p:nvPr>
        </p:nvSpPr>
        <p:spPr>
          <a:xfrm>
            <a:off x="7086555" y="4481616"/>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rPr lang="en" sz="1600"/>
              <a:t>Configure, deploy, and manage at scale	</a:t>
            </a:r>
            <a:endParaRPr sz="1600"/>
          </a:p>
        </p:txBody>
      </p:sp>
      <p:pic>
        <p:nvPicPr>
          <p:cNvPr id="2789" name="Google Shape;2789;p229"/>
          <p:cNvPicPr preferRelativeResize="0"/>
          <p:nvPr/>
        </p:nvPicPr>
        <p:blipFill rotWithShape="1">
          <a:blip r:embed="rId5">
            <a:alphaModFix/>
          </a:blip>
          <a:srcRect b="0" l="20767" r="20767" t="0"/>
          <a:stretch/>
        </p:blipFill>
        <p:spPr>
          <a:xfrm>
            <a:off x="4609300" y="6114575"/>
            <a:ext cx="367750" cy="629050"/>
          </a:xfrm>
          <a:prstGeom prst="rect">
            <a:avLst/>
          </a:prstGeom>
          <a:noFill/>
          <a:ln>
            <a:noFill/>
          </a:ln>
        </p:spPr>
      </p:pic>
      <p:pic>
        <p:nvPicPr>
          <p:cNvPr id="2790" name="Google Shape;2790;p229"/>
          <p:cNvPicPr preferRelativeResize="0"/>
          <p:nvPr/>
        </p:nvPicPr>
        <p:blipFill rotWithShape="1">
          <a:blip r:embed="rId6">
            <a:alphaModFix/>
          </a:blip>
          <a:srcRect b="0" l="20688" r="20688" t="0"/>
          <a:stretch/>
        </p:blipFill>
        <p:spPr>
          <a:xfrm>
            <a:off x="4633013" y="6145870"/>
            <a:ext cx="327274" cy="559800"/>
          </a:xfrm>
          <a:prstGeom prst="rect">
            <a:avLst/>
          </a:prstGeom>
          <a:noFill/>
          <a:ln>
            <a:noFill/>
          </a:ln>
        </p:spPr>
      </p:pic>
      <p:sp>
        <p:nvSpPr>
          <p:cNvPr id="2791" name="Google Shape;2791;p22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Management overview</a:t>
            </a:r>
            <a:endParaRPr/>
          </a:p>
        </p:txBody>
      </p:sp>
      <p:pic>
        <p:nvPicPr>
          <p:cNvPr id="2792" name="Google Shape;2792;p229"/>
          <p:cNvPicPr preferRelativeResize="0"/>
          <p:nvPr/>
        </p:nvPicPr>
        <p:blipFill>
          <a:blip r:embed="rId7">
            <a:alphaModFix/>
          </a:blip>
          <a:stretch>
            <a:fillRect/>
          </a:stretch>
        </p:blipFill>
        <p:spPr>
          <a:xfrm>
            <a:off x="916255" y="1538538"/>
            <a:ext cx="3328417" cy="809117"/>
          </a:xfrm>
          <a:prstGeom prst="rect">
            <a:avLst/>
          </a:prstGeom>
          <a:noFill/>
          <a:ln>
            <a:noFill/>
          </a:ln>
        </p:spPr>
      </p:pic>
      <p:pic>
        <p:nvPicPr>
          <p:cNvPr id="2793" name="Google Shape;2793;p229"/>
          <p:cNvPicPr preferRelativeResize="0"/>
          <p:nvPr/>
        </p:nvPicPr>
        <p:blipFill rotWithShape="1">
          <a:blip r:embed="rId8">
            <a:alphaModFix/>
          </a:blip>
          <a:srcRect b="6041" l="9" r="9" t="0"/>
          <a:stretch/>
        </p:blipFill>
        <p:spPr>
          <a:xfrm>
            <a:off x="654450" y="3126212"/>
            <a:ext cx="3917551" cy="3731789"/>
          </a:xfrm>
          <a:prstGeom prst="rect">
            <a:avLst/>
          </a:prstGeom>
          <a:noFill/>
          <a:ln>
            <a:noFill/>
          </a:ln>
        </p:spPr>
      </p:pic>
      <p:pic>
        <p:nvPicPr>
          <p:cNvPr id="2794" name="Google Shape;2794;p229"/>
          <p:cNvPicPr preferRelativeResize="0"/>
          <p:nvPr/>
        </p:nvPicPr>
        <p:blipFill rotWithShape="1">
          <a:blip r:embed="rId9">
            <a:alphaModFix/>
          </a:blip>
          <a:srcRect b="0" l="0" r="0" t="0"/>
          <a:stretch/>
        </p:blipFill>
        <p:spPr>
          <a:xfrm>
            <a:off x="5838133" y="4484814"/>
            <a:ext cx="914400" cy="9144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sp>
        <p:nvSpPr>
          <p:cNvPr id="2799" name="Google Shape;2799;p2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800" name="Google Shape;2800;p230"/>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2801" name="Google Shape;2801;p230"/>
          <p:cNvPicPr preferRelativeResize="0"/>
          <p:nvPr/>
        </p:nvPicPr>
        <p:blipFill rotWithShape="1">
          <a:blip r:embed="rId4">
            <a:alphaModFix/>
          </a:blip>
          <a:srcRect b="0" l="20688" r="20688" t="0"/>
          <a:stretch/>
        </p:blipFill>
        <p:spPr>
          <a:xfrm>
            <a:off x="4633013" y="6145870"/>
            <a:ext cx="327274" cy="559800"/>
          </a:xfrm>
          <a:prstGeom prst="rect">
            <a:avLst/>
          </a:prstGeom>
          <a:noFill/>
          <a:ln>
            <a:noFill/>
          </a:ln>
        </p:spPr>
      </p:pic>
      <p:pic>
        <p:nvPicPr>
          <p:cNvPr id="2802" name="Google Shape;2802;p230"/>
          <p:cNvPicPr preferRelativeResize="0"/>
          <p:nvPr/>
        </p:nvPicPr>
        <p:blipFill>
          <a:blip r:embed="rId5">
            <a:alphaModFix/>
          </a:blip>
          <a:stretch>
            <a:fillRect/>
          </a:stretch>
        </p:blipFill>
        <p:spPr>
          <a:xfrm>
            <a:off x="916255" y="1538538"/>
            <a:ext cx="3328417" cy="809117"/>
          </a:xfrm>
          <a:prstGeom prst="rect">
            <a:avLst/>
          </a:prstGeom>
          <a:noFill/>
          <a:ln>
            <a:noFill/>
          </a:ln>
        </p:spPr>
      </p:pic>
      <p:pic>
        <p:nvPicPr>
          <p:cNvPr id="2803" name="Google Shape;2803;p230"/>
          <p:cNvPicPr preferRelativeResize="0"/>
          <p:nvPr/>
        </p:nvPicPr>
        <p:blipFill rotWithShape="1">
          <a:blip r:embed="rId6">
            <a:alphaModFix/>
          </a:blip>
          <a:srcRect b="6041" l="9" r="9" t="0"/>
          <a:stretch/>
        </p:blipFill>
        <p:spPr>
          <a:xfrm>
            <a:off x="654450" y="3126212"/>
            <a:ext cx="3917551" cy="3731789"/>
          </a:xfrm>
          <a:prstGeom prst="rect">
            <a:avLst/>
          </a:prstGeom>
          <a:noFill/>
          <a:ln>
            <a:noFill/>
          </a:ln>
        </p:spPr>
      </p:pic>
      <p:sp>
        <p:nvSpPr>
          <p:cNvPr id="2804" name="Google Shape;2804;p230"/>
          <p:cNvSpPr txBox="1"/>
          <p:nvPr>
            <p:ph idx="5" type="subTitle"/>
          </p:nvPr>
        </p:nvSpPr>
        <p:spPr>
          <a:xfrm>
            <a:off x="4115405" y="729876"/>
            <a:ext cx="2742600" cy="940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b="1" lang="en" sz="3600">
                <a:solidFill>
                  <a:srgbClr val="F3F3F3"/>
                </a:solidFill>
                <a:latin typeface="Red Hat Display"/>
                <a:ea typeface="Red Hat Display"/>
                <a:cs typeface="Red Hat Display"/>
                <a:sym typeface="Red Hat Display"/>
              </a:rPr>
              <a:t>Ensure</a:t>
            </a:r>
            <a:endParaRPr b="1" sz="3600">
              <a:solidFill>
                <a:srgbClr val="F3F3F3"/>
              </a:solidFill>
              <a:latin typeface="Red Hat Display"/>
              <a:ea typeface="Red Hat Display"/>
              <a:cs typeface="Red Hat Display"/>
              <a:sym typeface="Red Hat Display"/>
            </a:endParaRPr>
          </a:p>
        </p:txBody>
      </p:sp>
      <p:sp>
        <p:nvSpPr>
          <p:cNvPr id="2805" name="Google Shape;2805;p230"/>
          <p:cNvSpPr txBox="1"/>
          <p:nvPr>
            <p:ph idx="5" type="subTitle"/>
          </p:nvPr>
        </p:nvSpPr>
        <p:spPr>
          <a:xfrm>
            <a:off x="4115405" y="4163384"/>
            <a:ext cx="2742600" cy="940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b="1" lang="en" sz="3600">
                <a:solidFill>
                  <a:srgbClr val="F3F3F3"/>
                </a:solidFill>
                <a:latin typeface="Red Hat Display"/>
                <a:ea typeface="Red Hat Display"/>
                <a:cs typeface="Red Hat Display"/>
                <a:sym typeface="Red Hat Display"/>
              </a:rPr>
              <a:t>Reduce</a:t>
            </a:r>
            <a:endParaRPr b="1" sz="3600">
              <a:solidFill>
                <a:srgbClr val="F3F3F3"/>
              </a:solidFill>
              <a:latin typeface="Red Hat Display"/>
              <a:ea typeface="Red Hat Display"/>
              <a:cs typeface="Red Hat Display"/>
              <a:sym typeface="Red Hat Display"/>
            </a:endParaRPr>
          </a:p>
        </p:txBody>
      </p:sp>
      <p:sp>
        <p:nvSpPr>
          <p:cNvPr id="2806" name="Google Shape;2806;p230"/>
          <p:cNvSpPr txBox="1"/>
          <p:nvPr>
            <p:ph idx="5" type="subTitle"/>
          </p:nvPr>
        </p:nvSpPr>
        <p:spPr>
          <a:xfrm>
            <a:off x="4115405" y="2440405"/>
            <a:ext cx="2742600" cy="940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b="1" lang="en" sz="3600">
                <a:solidFill>
                  <a:srgbClr val="F3F3F3"/>
                </a:solidFill>
                <a:latin typeface="Red Hat Display"/>
                <a:ea typeface="Red Hat Display"/>
                <a:cs typeface="Red Hat Display"/>
                <a:sym typeface="Red Hat Display"/>
              </a:rPr>
              <a:t>Accelerate</a:t>
            </a:r>
            <a:endParaRPr b="1" sz="3600">
              <a:solidFill>
                <a:srgbClr val="F3F3F3"/>
              </a:solidFill>
              <a:latin typeface="Red Hat Display"/>
              <a:ea typeface="Red Hat Display"/>
              <a:cs typeface="Red Hat Display"/>
              <a:sym typeface="Red Hat Display"/>
            </a:endParaRPr>
          </a:p>
        </p:txBody>
      </p:sp>
      <p:sp>
        <p:nvSpPr>
          <p:cNvPr id="2807" name="Google Shape;2807;p230"/>
          <p:cNvSpPr txBox="1"/>
          <p:nvPr>
            <p:ph idx="4" type="subTitle"/>
          </p:nvPr>
        </p:nvSpPr>
        <p:spPr>
          <a:xfrm>
            <a:off x="7086555" y="1438750"/>
            <a:ext cx="4114800" cy="886500"/>
          </a:xfrm>
          <a:prstGeom prst="rect">
            <a:avLst/>
          </a:prstGeom>
        </p:spPr>
        <p:txBody>
          <a:bodyPr anchorCtr="0" anchor="t" bIns="0" lIns="0" spcFirstLastPara="1" rIns="0" wrap="square" tIns="0">
            <a:noAutofit/>
          </a:bodyPr>
          <a:lstStyle/>
          <a:p>
            <a:pPr indent="0" lvl="0" marL="0" rtl="0" algn="l">
              <a:spcBef>
                <a:spcPts val="0"/>
              </a:spcBef>
              <a:spcAft>
                <a:spcPts val="500"/>
              </a:spcAft>
              <a:buClr>
                <a:schemeClr val="dk1"/>
              </a:buClr>
              <a:buSzPts val="1100"/>
              <a:buFont typeface="Arial"/>
              <a:buNone/>
            </a:pPr>
            <a:r>
              <a:rPr lang="en">
                <a:solidFill>
                  <a:schemeClr val="dk1"/>
                </a:solidFill>
              </a:rPr>
              <a:t>Streamline the assembly of customized</a:t>
            </a:r>
            <a:br>
              <a:rPr lang="en">
                <a:solidFill>
                  <a:schemeClr val="dk1"/>
                </a:solidFill>
              </a:rPr>
            </a:br>
            <a:r>
              <a:rPr lang="en">
                <a:solidFill>
                  <a:schemeClr val="dk1"/>
                </a:solidFill>
              </a:rPr>
              <a:t>operating system images. </a:t>
            </a:r>
            <a:endParaRPr/>
          </a:p>
        </p:txBody>
      </p:sp>
      <p:sp>
        <p:nvSpPr>
          <p:cNvPr id="2808" name="Google Shape;2808;p230"/>
          <p:cNvSpPr txBox="1"/>
          <p:nvPr>
            <p:ph idx="5" type="subTitle"/>
          </p:nvPr>
        </p:nvSpPr>
        <p:spPr>
          <a:xfrm>
            <a:off x="7086555" y="1035400"/>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600"/>
              <a:t>Ensure consistent and repeatable deployment</a:t>
            </a:r>
            <a:endParaRPr sz="1600"/>
          </a:p>
        </p:txBody>
      </p:sp>
      <p:sp>
        <p:nvSpPr>
          <p:cNvPr id="2809" name="Google Shape;2809;p230"/>
          <p:cNvSpPr txBox="1"/>
          <p:nvPr>
            <p:ph idx="6" type="subTitle"/>
          </p:nvPr>
        </p:nvSpPr>
        <p:spPr>
          <a:xfrm>
            <a:off x="7086555" y="3161867"/>
            <a:ext cx="3661800" cy="886500"/>
          </a:xfrm>
          <a:prstGeom prst="rect">
            <a:avLst/>
          </a:prstGeom>
        </p:spPr>
        <p:txBody>
          <a:bodyPr anchorCtr="0" anchor="t" bIns="0" lIns="0" spcFirstLastPara="1" rIns="0" wrap="square" tIns="0">
            <a:noAutofit/>
          </a:bodyPr>
          <a:lstStyle/>
          <a:p>
            <a:pPr indent="0" lvl="0" marL="0" rtl="0" algn="l">
              <a:spcBef>
                <a:spcPts val="0"/>
              </a:spcBef>
              <a:spcAft>
                <a:spcPts val="500"/>
              </a:spcAft>
              <a:buClr>
                <a:schemeClr val="dk1"/>
              </a:buClr>
              <a:buSzPts val="1100"/>
              <a:buFont typeface="Arial"/>
              <a:buNone/>
            </a:pPr>
            <a:r>
              <a:rPr lang="en">
                <a:solidFill>
                  <a:schemeClr val="dk1"/>
                </a:solidFill>
              </a:rPr>
              <a:t>Harness the power of automation to ensure the accuracy, consistency, and repeatability</a:t>
            </a:r>
            <a:br>
              <a:rPr lang="en">
                <a:solidFill>
                  <a:schemeClr val="dk1"/>
                </a:solidFill>
              </a:rPr>
            </a:br>
            <a:r>
              <a:rPr lang="en">
                <a:solidFill>
                  <a:schemeClr val="dk1"/>
                </a:solidFill>
              </a:rPr>
              <a:t>of production deployments.</a:t>
            </a:r>
            <a:endParaRPr/>
          </a:p>
        </p:txBody>
      </p:sp>
      <p:sp>
        <p:nvSpPr>
          <p:cNvPr id="2810" name="Google Shape;2810;p230"/>
          <p:cNvSpPr txBox="1"/>
          <p:nvPr>
            <p:ph idx="7" type="subTitle"/>
          </p:nvPr>
        </p:nvSpPr>
        <p:spPr>
          <a:xfrm>
            <a:off x="7086555" y="2758517"/>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600"/>
              <a:t>Accelerate the deployment of applications</a:t>
            </a:r>
            <a:endParaRPr sz="1600"/>
          </a:p>
        </p:txBody>
      </p:sp>
      <p:sp>
        <p:nvSpPr>
          <p:cNvPr id="2811" name="Google Shape;2811;p230"/>
          <p:cNvSpPr txBox="1"/>
          <p:nvPr>
            <p:ph idx="8" type="subTitle"/>
          </p:nvPr>
        </p:nvSpPr>
        <p:spPr>
          <a:xfrm>
            <a:off x="7086555" y="4884966"/>
            <a:ext cx="3661800" cy="886500"/>
          </a:xfrm>
          <a:prstGeom prst="rect">
            <a:avLst/>
          </a:prstGeom>
        </p:spPr>
        <p:txBody>
          <a:bodyPr anchorCtr="0" anchor="t" bIns="0" lIns="0" spcFirstLastPara="1" rIns="0" wrap="square" tIns="0">
            <a:noAutofit/>
          </a:bodyPr>
          <a:lstStyle/>
          <a:p>
            <a:pPr indent="0" lvl="0" marL="0" rtl="0" algn="l">
              <a:spcBef>
                <a:spcPts val="0"/>
              </a:spcBef>
              <a:spcAft>
                <a:spcPts val="500"/>
              </a:spcAft>
              <a:buClr>
                <a:schemeClr val="dk1"/>
              </a:buClr>
              <a:buSzPts val="1100"/>
              <a:buFont typeface="Arial"/>
              <a:buNone/>
            </a:pPr>
            <a:r>
              <a:rPr lang="en">
                <a:solidFill>
                  <a:schemeClr val="dk1"/>
                </a:solidFill>
              </a:rPr>
              <a:t>Use predictive analytics to take advantage</a:t>
            </a:r>
            <a:br>
              <a:rPr lang="en">
                <a:solidFill>
                  <a:schemeClr val="dk1"/>
                </a:solidFill>
              </a:rPr>
            </a:br>
            <a:r>
              <a:rPr lang="en">
                <a:solidFill>
                  <a:schemeClr val="dk1"/>
                </a:solidFill>
              </a:rPr>
              <a:t>of Red Hat engineers’ experience and expertise when and where it’s needed.</a:t>
            </a:r>
            <a:endParaRPr/>
          </a:p>
        </p:txBody>
      </p:sp>
      <p:sp>
        <p:nvSpPr>
          <p:cNvPr id="2812" name="Google Shape;2812;p230"/>
          <p:cNvSpPr txBox="1"/>
          <p:nvPr>
            <p:ph idx="9" type="subTitle"/>
          </p:nvPr>
        </p:nvSpPr>
        <p:spPr>
          <a:xfrm>
            <a:off x="7086555" y="4481616"/>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rPr lang="en" sz="1600"/>
              <a:t>Reduce complex operational tasks </a:t>
            </a:r>
            <a:endParaRPr sz="1600"/>
          </a:p>
        </p:txBody>
      </p:sp>
      <p:sp>
        <p:nvSpPr>
          <p:cNvPr id="2813" name="Google Shape;2813;p23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Management overview</a:t>
            </a:r>
            <a:endParaRPr/>
          </a:p>
        </p:txBody>
      </p:sp>
      <p:grpSp>
        <p:nvGrpSpPr>
          <p:cNvPr id="2814" name="Google Shape;2814;p230"/>
          <p:cNvGrpSpPr/>
          <p:nvPr/>
        </p:nvGrpSpPr>
        <p:grpSpPr>
          <a:xfrm>
            <a:off x="5837563" y="4459808"/>
            <a:ext cx="914425" cy="914425"/>
            <a:chOff x="5818225" y="1009900"/>
            <a:chExt cx="941832" cy="941832"/>
          </a:xfrm>
        </p:grpSpPr>
        <p:sp>
          <p:nvSpPr>
            <p:cNvPr id="2815" name="Google Shape;2815;p230"/>
            <p:cNvSpPr/>
            <p:nvPr/>
          </p:nvSpPr>
          <p:spPr>
            <a:xfrm>
              <a:off x="6129854" y="1165912"/>
              <a:ext cx="163800" cy="163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2816" name="Google Shape;2816;p230"/>
            <p:cNvPicPr preferRelativeResize="0"/>
            <p:nvPr/>
          </p:nvPicPr>
          <p:blipFill rotWithShape="1">
            <a:blip r:embed="rId7">
              <a:alphaModFix/>
            </a:blip>
            <a:srcRect b="0" l="0" r="0" t="0"/>
            <a:stretch/>
          </p:blipFill>
          <p:spPr>
            <a:xfrm>
              <a:off x="5818225" y="1009900"/>
              <a:ext cx="941832" cy="941832"/>
            </a:xfrm>
            <a:prstGeom prst="rect">
              <a:avLst/>
            </a:prstGeom>
            <a:noFill/>
            <a:ln>
              <a:noFill/>
            </a:ln>
          </p:spPr>
        </p:pic>
      </p:grpSp>
      <p:grpSp>
        <p:nvGrpSpPr>
          <p:cNvPr id="2817" name="Google Shape;2817;p230"/>
          <p:cNvGrpSpPr/>
          <p:nvPr/>
        </p:nvGrpSpPr>
        <p:grpSpPr>
          <a:xfrm>
            <a:off x="5837600" y="1044386"/>
            <a:ext cx="914400" cy="914400"/>
            <a:chOff x="5862788" y="1049737"/>
            <a:chExt cx="914400" cy="914400"/>
          </a:xfrm>
        </p:grpSpPr>
        <p:sp>
          <p:nvSpPr>
            <p:cNvPr id="2818" name="Google Shape;2818;p230"/>
            <p:cNvSpPr/>
            <p:nvPr/>
          </p:nvSpPr>
          <p:spPr>
            <a:xfrm>
              <a:off x="6238950" y="1167575"/>
              <a:ext cx="327300" cy="34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2819" name="Google Shape;2819;p230"/>
            <p:cNvPicPr preferRelativeResize="0"/>
            <p:nvPr/>
          </p:nvPicPr>
          <p:blipFill rotWithShape="1">
            <a:blip r:embed="rId8">
              <a:alphaModFix/>
            </a:blip>
            <a:srcRect b="0" l="0" r="0" t="0"/>
            <a:stretch/>
          </p:blipFill>
          <p:spPr>
            <a:xfrm>
              <a:off x="5862788" y="1049737"/>
              <a:ext cx="914400" cy="914400"/>
            </a:xfrm>
            <a:prstGeom prst="rect">
              <a:avLst/>
            </a:prstGeom>
            <a:noFill/>
            <a:ln>
              <a:noFill/>
            </a:ln>
          </p:spPr>
        </p:pic>
      </p:grpSp>
      <p:grpSp>
        <p:nvGrpSpPr>
          <p:cNvPr id="2820" name="Google Shape;2820;p230"/>
          <p:cNvGrpSpPr/>
          <p:nvPr/>
        </p:nvGrpSpPr>
        <p:grpSpPr>
          <a:xfrm>
            <a:off x="5838116" y="2783244"/>
            <a:ext cx="914425" cy="914425"/>
            <a:chOff x="5818226" y="2762238"/>
            <a:chExt cx="941832" cy="941832"/>
          </a:xfrm>
        </p:grpSpPr>
        <p:sp>
          <p:nvSpPr>
            <p:cNvPr id="2821" name="Google Shape;2821;p230"/>
            <p:cNvSpPr/>
            <p:nvPr/>
          </p:nvSpPr>
          <p:spPr>
            <a:xfrm>
              <a:off x="5932082" y="2873632"/>
              <a:ext cx="718800" cy="71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pic>
          <p:nvPicPr>
            <p:cNvPr id="2822" name="Google Shape;2822;p230"/>
            <p:cNvPicPr preferRelativeResize="0"/>
            <p:nvPr/>
          </p:nvPicPr>
          <p:blipFill rotWithShape="1">
            <a:blip r:embed="rId9">
              <a:alphaModFix/>
            </a:blip>
            <a:srcRect b="0" l="0" r="0" t="0"/>
            <a:stretch/>
          </p:blipFill>
          <p:spPr>
            <a:xfrm>
              <a:off x="5818226" y="2762238"/>
              <a:ext cx="941832" cy="941832"/>
            </a:xfrm>
            <a:prstGeom prst="rect">
              <a:avLst/>
            </a:prstGeom>
            <a:noFill/>
            <a:ln>
              <a:noFill/>
            </a:ln>
          </p:spPr>
        </p:pic>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graphicFrame>
        <p:nvGraphicFramePr>
          <p:cNvPr id="2827" name="Google Shape;2827;p231"/>
          <p:cNvGraphicFramePr/>
          <p:nvPr/>
        </p:nvGraphicFramePr>
        <p:xfrm>
          <a:off x="914400" y="2386609"/>
          <a:ext cx="3000000" cy="3000000"/>
        </p:xfrm>
        <a:graphic>
          <a:graphicData uri="http://schemas.openxmlformats.org/drawingml/2006/table">
            <a:tbl>
              <a:tblPr>
                <a:noFill/>
                <a:tableStyleId>{4515B2E4-2D9C-44A8-A1E7-6DE1D1DC3571}</a:tableStyleId>
              </a:tblPr>
              <a:tblGrid>
                <a:gridCol w="2571750"/>
                <a:gridCol w="2571750"/>
                <a:gridCol w="2571750"/>
                <a:gridCol w="2571750"/>
              </a:tblGrid>
              <a:tr h="1166175">
                <a:tc>
                  <a:txBody>
                    <a:bodyPr/>
                    <a:lstStyle/>
                    <a:p>
                      <a:pPr indent="0" lvl="0" marL="91440" marR="91440" rtl="0" algn="l">
                        <a:lnSpc>
                          <a:spcPct val="135000"/>
                        </a:lnSpc>
                        <a:spcBef>
                          <a:spcPts val="0"/>
                        </a:spcBef>
                        <a:spcAft>
                          <a:spcPts val="0"/>
                        </a:spcAft>
                        <a:buClr>
                          <a:schemeClr val="dk1"/>
                        </a:buClr>
                        <a:buSzPts val="1100"/>
                        <a:buFont typeface="Arial"/>
                        <a:buNone/>
                      </a:pPr>
                      <a:r>
                        <a:rPr lang="en" sz="1100">
                          <a:solidFill>
                            <a:schemeClr val="dk1"/>
                          </a:solidFill>
                          <a:latin typeface="Red Hat Display"/>
                          <a:ea typeface="Red Hat Display"/>
                          <a:cs typeface="Red Hat Display"/>
                          <a:sym typeface="Red Hat Display"/>
                        </a:rPr>
                        <a:t>Gain a clear view across</a:t>
                      </a:r>
                      <a:br>
                        <a:rPr lang="en" sz="1100">
                          <a:solidFill>
                            <a:schemeClr val="dk1"/>
                          </a:solidFill>
                          <a:latin typeface="Red Hat Display"/>
                          <a:ea typeface="Red Hat Display"/>
                          <a:cs typeface="Red Hat Display"/>
                          <a:sym typeface="Red Hat Display"/>
                        </a:rPr>
                      </a:br>
                      <a:r>
                        <a:rPr lang="en" sz="1100">
                          <a:solidFill>
                            <a:schemeClr val="dk1"/>
                          </a:solidFill>
                          <a:latin typeface="Red Hat Display"/>
                          <a:ea typeface="Red Hat Display"/>
                          <a:cs typeface="Red Hat Display"/>
                          <a:sym typeface="Red Hat Display"/>
                        </a:rPr>
                        <a:t>your Red Hat deployments, </a:t>
                      </a:r>
                      <a:br>
                        <a:rPr lang="en" sz="1100">
                          <a:solidFill>
                            <a:schemeClr val="dk1"/>
                          </a:solidFill>
                          <a:latin typeface="Red Hat Display"/>
                          <a:ea typeface="Red Hat Display"/>
                          <a:cs typeface="Red Hat Display"/>
                          <a:sym typeface="Red Hat Display"/>
                        </a:rPr>
                      </a:br>
                      <a:r>
                        <a:rPr lang="en" sz="1100">
                          <a:solidFill>
                            <a:schemeClr val="dk1"/>
                          </a:solidFill>
                          <a:latin typeface="Red Hat Display"/>
                          <a:ea typeface="Red Hat Display"/>
                          <a:cs typeface="Red Hat Display"/>
                          <a:sym typeface="Red Hat Display"/>
                        </a:rPr>
                        <a:t>helping  you better manage </a:t>
                      </a:r>
                      <a:br>
                        <a:rPr lang="en" sz="1100">
                          <a:solidFill>
                            <a:schemeClr val="dk1"/>
                          </a:solidFill>
                          <a:latin typeface="Red Hat Display"/>
                          <a:ea typeface="Red Hat Display"/>
                          <a:cs typeface="Red Hat Display"/>
                          <a:sym typeface="Red Hat Display"/>
                        </a:rPr>
                      </a:br>
                      <a:r>
                        <a:rPr lang="en" sz="1100">
                          <a:solidFill>
                            <a:schemeClr val="dk1"/>
                          </a:solidFill>
                          <a:latin typeface="Red Hat Display"/>
                          <a:ea typeface="Red Hat Display"/>
                          <a:cs typeface="Red Hat Display"/>
                          <a:sym typeface="Red Hat Display"/>
                        </a:rPr>
                        <a:t>your hybrid, on-premises, and cloud environments</a:t>
                      </a:r>
                      <a:endParaRPr sz="1100"/>
                    </a:p>
                  </a:txBody>
                  <a:tcPr marT="137150" marB="91425" marR="91425" marL="91425">
                    <a:lnL cap="flat" cmpd="sng" w="9525">
                      <a:solidFill>
                        <a:schemeClr val="dk2">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tcPr>
                </a:tc>
                <a:tc>
                  <a:txBody>
                    <a:bodyPr/>
                    <a:lstStyle/>
                    <a:p>
                      <a:pPr indent="0" lvl="0" marL="91440" marR="91440" rtl="0" algn="l">
                        <a:lnSpc>
                          <a:spcPct val="135000"/>
                        </a:lnSpc>
                        <a:spcBef>
                          <a:spcPts val="0"/>
                        </a:spcBef>
                        <a:spcAft>
                          <a:spcPts val="0"/>
                        </a:spcAft>
                        <a:buClr>
                          <a:schemeClr val="dk1"/>
                        </a:buClr>
                        <a:buSzPts val="1100"/>
                        <a:buFont typeface="Arial"/>
                        <a:buNone/>
                      </a:pPr>
                      <a:r>
                        <a:rPr lang="en" sz="1100">
                          <a:solidFill>
                            <a:schemeClr val="dk1"/>
                          </a:solidFill>
                          <a:latin typeface="Red Hat Display"/>
                          <a:ea typeface="Red Hat Display"/>
                          <a:cs typeface="Red Hat Display"/>
                          <a:sym typeface="Red Hat Display"/>
                        </a:rPr>
                        <a:t>Improve the reliability, availability, security, and compliance of</a:t>
                      </a:r>
                      <a:br>
                        <a:rPr lang="en" sz="1100">
                          <a:solidFill>
                            <a:schemeClr val="dk1"/>
                          </a:solidFill>
                          <a:latin typeface="Red Hat Display"/>
                          <a:ea typeface="Red Hat Display"/>
                          <a:cs typeface="Red Hat Display"/>
                          <a:sym typeface="Red Hat Display"/>
                        </a:rPr>
                      </a:br>
                      <a:r>
                        <a:rPr lang="en" sz="1100">
                          <a:solidFill>
                            <a:schemeClr val="dk1"/>
                          </a:solidFill>
                          <a:latin typeface="Red Hat Display"/>
                          <a:ea typeface="Red Hat Display"/>
                          <a:cs typeface="Red Hat Display"/>
                          <a:sym typeface="Red Hat Display"/>
                        </a:rPr>
                        <a:t>your Red Hat Enterprise Linux (RHEL) systems</a:t>
                      </a:r>
                      <a:endParaRPr sz="1100"/>
                    </a:p>
                  </a:txBody>
                  <a:tcPr marT="137150" marB="91425" marR="91425" marL="91425">
                    <a:lnL cap="flat" cmpd="sng" w="9525">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solidFill>
                      <a:srgbClr val="F3F3F3"/>
                    </a:solidFill>
                  </a:tcPr>
                </a:tc>
                <a:tc>
                  <a:txBody>
                    <a:bodyPr/>
                    <a:lstStyle/>
                    <a:p>
                      <a:pPr indent="0" lvl="0" marL="91440" marR="91440" rtl="0" algn="l">
                        <a:lnSpc>
                          <a:spcPct val="135000"/>
                        </a:lnSpc>
                        <a:spcBef>
                          <a:spcPts val="0"/>
                        </a:spcBef>
                        <a:spcAft>
                          <a:spcPts val="0"/>
                        </a:spcAft>
                        <a:buClr>
                          <a:schemeClr val="dk1"/>
                        </a:buClr>
                        <a:buSzPts val="1100"/>
                        <a:buFont typeface="Arial"/>
                        <a:buNone/>
                      </a:pPr>
                      <a:r>
                        <a:rPr lang="en" sz="1100">
                          <a:solidFill>
                            <a:schemeClr val="dk1"/>
                          </a:solidFill>
                          <a:latin typeface="Red Hat Display"/>
                          <a:ea typeface="Red Hat Display"/>
                          <a:cs typeface="Red Hat Display"/>
                          <a:sym typeface="Red Hat Display"/>
                        </a:rPr>
                        <a:t>A web-based management interface to help simplify deployment, daily administration, and complex tasks</a:t>
                      </a:r>
                      <a:endParaRPr sz="1100"/>
                    </a:p>
                  </a:txBody>
                  <a:tcPr marT="137150" marB="91425" marR="91425" marL="91425">
                    <a:lnL cap="flat" cmpd="sng" w="9525">
                      <a:solidFill>
                        <a:schemeClr val="dk2">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tcPr>
                </a:tc>
                <a:tc>
                  <a:txBody>
                    <a:bodyPr/>
                    <a:lstStyle/>
                    <a:p>
                      <a:pPr indent="0" lvl="0" marL="91440" marR="91440" rtl="0" algn="l">
                        <a:lnSpc>
                          <a:spcPct val="135000"/>
                        </a:lnSpc>
                        <a:spcBef>
                          <a:spcPts val="0"/>
                        </a:spcBef>
                        <a:spcAft>
                          <a:spcPts val="0"/>
                        </a:spcAft>
                        <a:buClr>
                          <a:schemeClr val="dk1"/>
                        </a:buClr>
                        <a:buSzPts val="1100"/>
                        <a:buFont typeface="Arial"/>
                        <a:buNone/>
                      </a:pPr>
                      <a:r>
                        <a:rPr lang="en" sz="1100">
                          <a:solidFill>
                            <a:schemeClr val="dk1"/>
                          </a:solidFill>
                          <a:latin typeface="Red Hat Display"/>
                          <a:ea typeface="Red Hat Display"/>
                          <a:cs typeface="Red Hat Display"/>
                          <a:sym typeface="Red Hat Display"/>
                        </a:rPr>
                        <a:t>A collection of supported Ansible roles that ensure consistent workflows and  streamline the execution of manual tasks </a:t>
                      </a:r>
                      <a:endParaRPr sz="1100"/>
                    </a:p>
                  </a:txBody>
                  <a:tcPr marT="137150"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2"/>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solidFill>
                      <a:srgbClr val="F3F3F3"/>
                    </a:solidFill>
                  </a:tcPr>
                </a:tc>
              </a:tr>
              <a:tr h="2391625">
                <a:tc>
                  <a:txBody>
                    <a:bodyPr/>
                    <a:lstStyle/>
                    <a:p>
                      <a:pPr indent="0" lvl="0" marL="91440" rtl="0" algn="l">
                        <a:lnSpc>
                          <a:spcPct val="115000"/>
                        </a:lnSpc>
                        <a:spcBef>
                          <a:spcPts val="0"/>
                        </a:spcBef>
                        <a:spcAft>
                          <a:spcPts val="0"/>
                        </a:spcAft>
                        <a:buNone/>
                      </a:pPr>
                      <a:r>
                        <a:rPr lang="en" sz="1200">
                          <a:solidFill>
                            <a:schemeClr val="accent1"/>
                          </a:solidFill>
                          <a:latin typeface="Red Hat Display Medium"/>
                          <a:ea typeface="Red Hat Display Medium"/>
                          <a:cs typeface="Red Hat Display Medium"/>
                          <a:sym typeface="Red Hat Display Medium"/>
                        </a:rPr>
                        <a:t>Use Insights if you:</a:t>
                      </a:r>
                      <a:endParaRPr sz="1200">
                        <a:solidFill>
                          <a:schemeClr val="accent1"/>
                        </a:solidFill>
                        <a:latin typeface="Red Hat Display Medium"/>
                        <a:ea typeface="Red Hat Display Medium"/>
                        <a:cs typeface="Red Hat Display Medium"/>
                        <a:sym typeface="Red Hat Display Medium"/>
                      </a:endParaRPr>
                    </a:p>
                    <a:p>
                      <a:pPr indent="-154940" lvl="0" marL="228600" rtl="0" algn="l">
                        <a:lnSpc>
                          <a:spcPct val="115000"/>
                        </a:lnSpc>
                        <a:spcBef>
                          <a:spcPts val="1000"/>
                        </a:spcBef>
                        <a:spcAft>
                          <a:spcPts val="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Don’t want to set up your</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own infrastructure</a:t>
                      </a:r>
                      <a:endParaRPr sz="1000">
                        <a:solidFill>
                          <a:schemeClr val="dk1"/>
                        </a:solidFill>
                        <a:latin typeface="Red Hat Display"/>
                        <a:ea typeface="Red Hat Display"/>
                        <a:cs typeface="Red Hat Display"/>
                        <a:sym typeface="Red Hat Display"/>
                      </a:endParaRPr>
                    </a:p>
                    <a:p>
                      <a:pPr indent="-154940" lvl="0" marL="228600" rtl="0" algn="l">
                        <a:lnSpc>
                          <a:spcPct val="115000"/>
                        </a:lnSpc>
                        <a:spcBef>
                          <a:spcPts val="500"/>
                        </a:spcBef>
                        <a:spcAft>
                          <a:spcPts val="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Want to use technologies to</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proactively protect and maintain</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your infrastructure</a:t>
                      </a:r>
                      <a:endParaRPr sz="1000">
                        <a:solidFill>
                          <a:schemeClr val="dk1"/>
                        </a:solidFill>
                        <a:latin typeface="Red Hat Display"/>
                        <a:ea typeface="Red Hat Display"/>
                        <a:cs typeface="Red Hat Display"/>
                        <a:sym typeface="Red Hat Display"/>
                      </a:endParaRPr>
                    </a:p>
                    <a:p>
                      <a:pPr indent="-154940" lvl="0" marL="228600" rtl="0" algn="l">
                        <a:lnSpc>
                          <a:spcPct val="115000"/>
                        </a:lnSpc>
                        <a:spcBef>
                          <a:spcPts val="500"/>
                        </a:spcBef>
                        <a:spcAft>
                          <a:spcPts val="50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Make extensive use of public</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cloud infrastructure</a:t>
                      </a:r>
                      <a:endParaRPr/>
                    </a:p>
                  </a:txBody>
                  <a:tcPr marT="274300" marB="91425" marR="91425" marL="91425">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tcPr>
                </a:tc>
                <a:tc>
                  <a:txBody>
                    <a:bodyPr/>
                    <a:lstStyle/>
                    <a:p>
                      <a:pPr indent="0" lvl="0" marL="91440" rtl="0" algn="l">
                        <a:lnSpc>
                          <a:spcPct val="115000"/>
                        </a:lnSpc>
                        <a:spcBef>
                          <a:spcPts val="0"/>
                        </a:spcBef>
                        <a:spcAft>
                          <a:spcPts val="0"/>
                        </a:spcAft>
                        <a:buNone/>
                      </a:pPr>
                      <a:r>
                        <a:rPr lang="en" sz="1200">
                          <a:solidFill>
                            <a:schemeClr val="accent1"/>
                          </a:solidFill>
                          <a:latin typeface="Red Hat Display Medium"/>
                          <a:ea typeface="Red Hat Display Medium"/>
                          <a:cs typeface="Red Hat Display Medium"/>
                          <a:sym typeface="Red Hat Display Medium"/>
                        </a:rPr>
                        <a:t>Use Satellite if you:</a:t>
                      </a:r>
                      <a:endParaRPr sz="1000">
                        <a:solidFill>
                          <a:schemeClr val="dk1"/>
                        </a:solidFill>
                        <a:latin typeface="Red Hat Display Medium"/>
                        <a:ea typeface="Red Hat Display Medium"/>
                        <a:cs typeface="Red Hat Display Medium"/>
                        <a:sym typeface="Red Hat Display Medium"/>
                      </a:endParaRPr>
                    </a:p>
                    <a:p>
                      <a:pPr indent="-154940" lvl="0" marL="228600" rtl="0" algn="l">
                        <a:lnSpc>
                          <a:spcPct val="115000"/>
                        </a:lnSpc>
                        <a:spcBef>
                          <a:spcPts val="1000"/>
                        </a:spcBef>
                        <a:spcAft>
                          <a:spcPts val="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Require</a:t>
                      </a:r>
                      <a:r>
                        <a:rPr lang="en" sz="1000">
                          <a:solidFill>
                            <a:schemeClr val="dk1"/>
                          </a:solidFill>
                          <a:latin typeface="Red Hat Display"/>
                          <a:ea typeface="Red Hat Display"/>
                          <a:cs typeface="Red Hat Display"/>
                          <a:sym typeface="Red Hat Display"/>
                        </a:rPr>
                        <a:t> air gapped</a:t>
                      </a:r>
                      <a:r>
                        <a:rPr lang="en" sz="1000">
                          <a:solidFill>
                            <a:schemeClr val="dk1"/>
                          </a:solidFill>
                          <a:latin typeface="Red Hat Display"/>
                          <a:ea typeface="Red Hat Display"/>
                          <a:cs typeface="Red Hat Display"/>
                          <a:sym typeface="Red Hat Display"/>
                        </a:rPr>
                        <a:t> infrastructure</a:t>
                      </a:r>
                      <a:endParaRPr sz="1000">
                        <a:solidFill>
                          <a:schemeClr val="dk1"/>
                        </a:solidFill>
                        <a:latin typeface="Red Hat Display"/>
                        <a:ea typeface="Red Hat Display"/>
                        <a:cs typeface="Red Hat Display"/>
                        <a:sym typeface="Red Hat Display"/>
                      </a:endParaRPr>
                    </a:p>
                    <a:p>
                      <a:pPr indent="-154940" lvl="0" marL="228600" rtl="0" algn="l">
                        <a:lnSpc>
                          <a:spcPct val="115000"/>
                        </a:lnSpc>
                        <a:spcBef>
                          <a:spcPts val="500"/>
                        </a:spcBef>
                        <a:spcAft>
                          <a:spcPts val="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Need to comply with</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requirements that don’t permit</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public cloud infrastructure</a:t>
                      </a:r>
                      <a:endParaRPr sz="1000">
                        <a:solidFill>
                          <a:schemeClr val="dk1"/>
                        </a:solidFill>
                        <a:latin typeface="Red Hat Display"/>
                        <a:ea typeface="Red Hat Display"/>
                        <a:cs typeface="Red Hat Display"/>
                        <a:sym typeface="Red Hat Display"/>
                      </a:endParaRPr>
                    </a:p>
                    <a:p>
                      <a:pPr indent="-154940" lvl="0" marL="228600" rtl="0" algn="l">
                        <a:lnSpc>
                          <a:spcPct val="115000"/>
                        </a:lnSpc>
                        <a:spcBef>
                          <a:spcPts val="500"/>
                        </a:spcBef>
                        <a:spcAft>
                          <a:spcPts val="50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Make extensive use of </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vmware infrastructure and </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other hypervisors</a:t>
                      </a:r>
                      <a:endParaRPr/>
                    </a:p>
                  </a:txBody>
                  <a:tcPr marT="274300" marB="91425" marR="91425" marL="91425">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solidFill>
                      <a:srgbClr val="F3F3F3"/>
                    </a:solidFill>
                  </a:tcPr>
                </a:tc>
                <a:tc>
                  <a:txBody>
                    <a:bodyPr/>
                    <a:lstStyle/>
                    <a:p>
                      <a:pPr indent="0" lvl="0" marL="91440" rtl="0" algn="l">
                        <a:lnSpc>
                          <a:spcPct val="115000"/>
                        </a:lnSpc>
                        <a:spcBef>
                          <a:spcPts val="0"/>
                        </a:spcBef>
                        <a:spcAft>
                          <a:spcPts val="0"/>
                        </a:spcAft>
                        <a:buNone/>
                      </a:pPr>
                      <a:r>
                        <a:rPr lang="en" sz="1200">
                          <a:solidFill>
                            <a:schemeClr val="accent1"/>
                          </a:solidFill>
                          <a:latin typeface="Red Hat Display Medium"/>
                          <a:ea typeface="Red Hat Display Medium"/>
                          <a:cs typeface="Red Hat Display Medium"/>
                          <a:sym typeface="Red Hat Display Medium"/>
                        </a:rPr>
                        <a:t>Web console is for</a:t>
                      </a:r>
                      <a:r>
                        <a:rPr lang="en" sz="1200">
                          <a:solidFill>
                            <a:schemeClr val="accent1"/>
                          </a:solidFill>
                          <a:latin typeface="Red Hat Display Medium"/>
                          <a:ea typeface="Red Hat Display Medium"/>
                          <a:cs typeface="Red Hat Display Medium"/>
                          <a:sym typeface="Red Hat Display Medium"/>
                        </a:rPr>
                        <a:t>:</a:t>
                      </a:r>
                      <a:endParaRPr sz="1000">
                        <a:solidFill>
                          <a:schemeClr val="dk1"/>
                        </a:solidFill>
                        <a:latin typeface="Red Hat Display Medium"/>
                        <a:ea typeface="Red Hat Display Medium"/>
                        <a:cs typeface="Red Hat Display Medium"/>
                        <a:sym typeface="Red Hat Display Medium"/>
                      </a:endParaRPr>
                    </a:p>
                    <a:p>
                      <a:pPr indent="-154940" lvl="0" marL="228600" rtl="0" algn="l">
                        <a:lnSpc>
                          <a:spcPct val="115000"/>
                        </a:lnSpc>
                        <a:spcBef>
                          <a:spcPts val="1000"/>
                        </a:spcBef>
                        <a:spcAft>
                          <a:spcPts val="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Managing individual hosts</a:t>
                      </a:r>
                      <a:endParaRPr sz="1000">
                        <a:solidFill>
                          <a:schemeClr val="dk1"/>
                        </a:solidFill>
                        <a:latin typeface="Red Hat Display"/>
                        <a:ea typeface="Red Hat Display"/>
                        <a:cs typeface="Red Hat Display"/>
                        <a:sym typeface="Red Hat Display"/>
                      </a:endParaRPr>
                    </a:p>
                    <a:p>
                      <a:pPr indent="-154940" lvl="0" marL="228600" rtl="0" algn="l">
                        <a:lnSpc>
                          <a:spcPct val="115000"/>
                        </a:lnSpc>
                        <a:spcBef>
                          <a:spcPts val="500"/>
                        </a:spcBef>
                        <a:spcAft>
                          <a:spcPts val="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Using a Web GUI to perform many common administrative tasks</a:t>
                      </a:r>
                      <a:endParaRPr sz="1000">
                        <a:solidFill>
                          <a:schemeClr val="dk1"/>
                        </a:solidFill>
                        <a:latin typeface="Red Hat Display"/>
                        <a:ea typeface="Red Hat Display"/>
                        <a:cs typeface="Red Hat Display"/>
                        <a:sym typeface="Red Hat Display"/>
                      </a:endParaRPr>
                    </a:p>
                    <a:p>
                      <a:pPr indent="-154940" lvl="0" marL="228600" rtl="0" algn="l">
                        <a:lnSpc>
                          <a:spcPct val="115000"/>
                        </a:lnSpc>
                        <a:spcBef>
                          <a:spcPts val="500"/>
                        </a:spcBef>
                        <a:spcAft>
                          <a:spcPts val="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Administrators who are new to linux</a:t>
                      </a:r>
                      <a:endParaRPr sz="1000">
                        <a:solidFill>
                          <a:schemeClr val="dk1"/>
                        </a:solidFill>
                        <a:latin typeface="Red Hat Display"/>
                        <a:ea typeface="Red Hat Display"/>
                        <a:cs typeface="Red Hat Display"/>
                        <a:sym typeface="Red Hat Display"/>
                      </a:endParaRPr>
                    </a:p>
                    <a:p>
                      <a:pPr indent="-154940" lvl="0" marL="228600" rtl="0" algn="l">
                        <a:lnSpc>
                          <a:spcPct val="115000"/>
                        </a:lnSpc>
                        <a:spcBef>
                          <a:spcPts val="500"/>
                        </a:spcBef>
                        <a:spcAft>
                          <a:spcPts val="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Managing a host with a mobile device</a:t>
                      </a:r>
                      <a:endParaRPr sz="1000">
                        <a:solidFill>
                          <a:schemeClr val="dk1"/>
                        </a:solidFill>
                        <a:latin typeface="Red Hat Display"/>
                        <a:ea typeface="Red Hat Display"/>
                        <a:cs typeface="Red Hat Display"/>
                        <a:sym typeface="Red Hat Display"/>
                      </a:endParaRPr>
                    </a:p>
                    <a:p>
                      <a:pPr indent="-154940" lvl="0" marL="228600" rtl="0" algn="l">
                        <a:lnSpc>
                          <a:spcPct val="115000"/>
                        </a:lnSpc>
                        <a:spcBef>
                          <a:spcPts val="500"/>
                        </a:spcBef>
                        <a:spcAft>
                          <a:spcPts val="50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Accessing the CLI of a host if</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you can’t SSH into it</a:t>
                      </a:r>
                      <a:endParaRPr/>
                    </a:p>
                  </a:txBody>
                  <a:tcPr marT="274300" marB="91425" marR="91425" marL="91425">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tcPr>
                </a:tc>
                <a:tc>
                  <a:txBody>
                    <a:bodyPr/>
                    <a:lstStyle/>
                    <a:p>
                      <a:pPr indent="0" lvl="0" marL="91440" rtl="0" algn="l">
                        <a:lnSpc>
                          <a:spcPct val="115000"/>
                        </a:lnSpc>
                        <a:spcBef>
                          <a:spcPts val="0"/>
                        </a:spcBef>
                        <a:spcAft>
                          <a:spcPts val="0"/>
                        </a:spcAft>
                        <a:buNone/>
                      </a:pPr>
                      <a:r>
                        <a:rPr lang="en" sz="1200">
                          <a:solidFill>
                            <a:schemeClr val="accent1"/>
                          </a:solidFill>
                          <a:latin typeface="Red Hat Display Medium"/>
                          <a:ea typeface="Red Hat Display Medium"/>
                          <a:cs typeface="Red Hat Display Medium"/>
                          <a:sym typeface="Red Hat Display Medium"/>
                        </a:rPr>
                        <a:t>RHEL System Roles are for:</a:t>
                      </a:r>
                      <a:endParaRPr sz="1000">
                        <a:solidFill>
                          <a:schemeClr val="dk1"/>
                        </a:solidFill>
                        <a:latin typeface="Red Hat Display Medium"/>
                        <a:ea typeface="Red Hat Display Medium"/>
                        <a:cs typeface="Red Hat Display Medium"/>
                        <a:sym typeface="Red Hat Display Medium"/>
                      </a:endParaRPr>
                    </a:p>
                    <a:p>
                      <a:pPr indent="-154940" lvl="0" marL="228600" rtl="0" algn="l">
                        <a:lnSpc>
                          <a:spcPct val="115000"/>
                        </a:lnSpc>
                        <a:spcBef>
                          <a:spcPts val="1000"/>
                        </a:spcBef>
                        <a:spcAft>
                          <a:spcPts val="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Creating standardized configurations that can be applied at scale</a:t>
                      </a:r>
                      <a:endParaRPr sz="1000">
                        <a:solidFill>
                          <a:schemeClr val="dk1"/>
                        </a:solidFill>
                        <a:latin typeface="Red Hat Display"/>
                        <a:ea typeface="Red Hat Display"/>
                        <a:cs typeface="Red Hat Display"/>
                        <a:sym typeface="Red Hat Display"/>
                      </a:endParaRPr>
                    </a:p>
                    <a:p>
                      <a:pPr indent="-154940" lvl="0" marL="228600" rtl="0" algn="l">
                        <a:lnSpc>
                          <a:spcPct val="115000"/>
                        </a:lnSpc>
                        <a:spcBef>
                          <a:spcPts val="500"/>
                        </a:spcBef>
                        <a:spcAft>
                          <a:spcPts val="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Ensuring your RHEL landscape conforms to a Standard </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Operating Environment</a:t>
                      </a:r>
                      <a:endParaRPr sz="1000">
                        <a:solidFill>
                          <a:schemeClr val="dk1"/>
                        </a:solidFill>
                        <a:latin typeface="Red Hat Display"/>
                        <a:ea typeface="Red Hat Display"/>
                        <a:cs typeface="Red Hat Display"/>
                        <a:sym typeface="Red Hat Display"/>
                      </a:endParaRPr>
                    </a:p>
                    <a:p>
                      <a:pPr indent="-154940" lvl="0" marL="228600" rtl="0" algn="l">
                        <a:lnSpc>
                          <a:spcPct val="115000"/>
                        </a:lnSpc>
                        <a:spcBef>
                          <a:spcPts val="500"/>
                        </a:spcBef>
                        <a:spcAft>
                          <a:spcPts val="500"/>
                        </a:spcAft>
                        <a:buClr>
                          <a:schemeClr val="accent1"/>
                        </a:buClr>
                        <a:buSzPts val="1000"/>
                        <a:buFont typeface="Red Hat Display"/>
                        <a:buChar char="▸"/>
                      </a:pPr>
                      <a:r>
                        <a:rPr lang="en" sz="1000">
                          <a:solidFill>
                            <a:schemeClr val="dk1"/>
                          </a:solidFill>
                          <a:latin typeface="Red Hat Display"/>
                          <a:ea typeface="Red Hat Display"/>
                          <a:cs typeface="Red Hat Display"/>
                          <a:sym typeface="Red Hat Display"/>
                        </a:rPr>
                        <a:t>Automatically configuring</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complex applications</a:t>
                      </a:r>
                      <a:endParaRPr/>
                    </a:p>
                  </a:txBody>
                  <a:tcPr marT="274300" marB="91425" marR="91425" marL="91425">
                    <a:lnL cap="flat" cmpd="sng" w="9525">
                      <a:solidFill>
                        <a:schemeClr val="accent5">
                          <a:alpha val="0"/>
                        </a:schemeClr>
                      </a:solidFill>
                      <a:prstDash val="solid"/>
                      <a:round/>
                      <a:headEnd len="sm" w="sm" type="none"/>
                      <a:tailEnd len="sm" w="sm" type="none"/>
                    </a:lnL>
                    <a:lnR cap="flat" cmpd="sng" w="9525">
                      <a:solidFill>
                        <a:schemeClr val="accent5">
                          <a:alpha val="0"/>
                        </a:schemeClr>
                      </a:solidFill>
                      <a:prstDash val="solid"/>
                      <a:round/>
                      <a:headEnd len="sm" w="sm" type="none"/>
                      <a:tailEnd len="sm" w="sm" type="none"/>
                    </a:lnR>
                    <a:lnT cap="flat" cmpd="sng" w="9525">
                      <a:solidFill>
                        <a:schemeClr val="accent5">
                          <a:alpha val="0"/>
                        </a:schemeClr>
                      </a:solidFill>
                      <a:prstDash val="solid"/>
                      <a:round/>
                      <a:headEnd len="sm" w="sm" type="none"/>
                      <a:tailEnd len="sm" w="sm" type="none"/>
                    </a:lnT>
                    <a:lnB cap="flat" cmpd="sng" w="9525">
                      <a:solidFill>
                        <a:schemeClr val="accent5">
                          <a:alpha val="0"/>
                        </a:schemeClr>
                      </a:solidFill>
                      <a:prstDash val="solid"/>
                      <a:round/>
                      <a:headEnd len="sm" w="sm" type="none"/>
                      <a:tailEnd len="sm" w="sm" type="none"/>
                    </a:lnB>
                    <a:solidFill>
                      <a:srgbClr val="F3F3F3"/>
                    </a:solidFill>
                  </a:tcPr>
                </a:tc>
              </a:tr>
            </a:tbl>
          </a:graphicData>
        </a:graphic>
      </p:graphicFrame>
      <p:sp>
        <p:nvSpPr>
          <p:cNvPr id="2828" name="Google Shape;2828;p2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2829" name="Google Shape;2829;p2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30" name="Google Shape;2830;p231"/>
          <p:cNvSpPr txBox="1"/>
          <p:nvPr>
            <p:ph type="title"/>
          </p:nvPr>
        </p:nvSpPr>
        <p:spPr>
          <a:xfrm>
            <a:off x="885050" y="907921"/>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Red Hat management tools</a:t>
            </a:r>
            <a:endParaRPr/>
          </a:p>
        </p:txBody>
      </p:sp>
      <p:cxnSp>
        <p:nvCxnSpPr>
          <p:cNvPr id="2831" name="Google Shape;2831;p231"/>
          <p:cNvCxnSpPr/>
          <p:nvPr/>
        </p:nvCxnSpPr>
        <p:spPr>
          <a:xfrm>
            <a:off x="1030802" y="3704606"/>
            <a:ext cx="2390100" cy="0"/>
          </a:xfrm>
          <a:prstGeom prst="straightConnector1">
            <a:avLst/>
          </a:prstGeom>
          <a:noFill/>
          <a:ln cap="flat" cmpd="sng" w="9525">
            <a:solidFill>
              <a:schemeClr val="dk2"/>
            </a:solidFill>
            <a:prstDash val="dot"/>
            <a:round/>
            <a:headEnd len="med" w="med" type="none"/>
            <a:tailEnd len="med" w="med" type="none"/>
          </a:ln>
        </p:spPr>
      </p:cxnSp>
      <p:cxnSp>
        <p:nvCxnSpPr>
          <p:cNvPr id="2832" name="Google Shape;2832;p231"/>
          <p:cNvCxnSpPr/>
          <p:nvPr/>
        </p:nvCxnSpPr>
        <p:spPr>
          <a:xfrm>
            <a:off x="3593495" y="3704606"/>
            <a:ext cx="2390100" cy="0"/>
          </a:xfrm>
          <a:prstGeom prst="straightConnector1">
            <a:avLst/>
          </a:prstGeom>
          <a:noFill/>
          <a:ln cap="flat" cmpd="sng" w="9525">
            <a:solidFill>
              <a:schemeClr val="dk2"/>
            </a:solidFill>
            <a:prstDash val="dot"/>
            <a:round/>
            <a:headEnd len="med" w="med" type="none"/>
            <a:tailEnd len="med" w="med" type="none"/>
          </a:ln>
        </p:spPr>
      </p:cxnSp>
      <p:cxnSp>
        <p:nvCxnSpPr>
          <p:cNvPr id="2833" name="Google Shape;2833;p231"/>
          <p:cNvCxnSpPr/>
          <p:nvPr/>
        </p:nvCxnSpPr>
        <p:spPr>
          <a:xfrm>
            <a:off x="6120139" y="3704606"/>
            <a:ext cx="2390100" cy="0"/>
          </a:xfrm>
          <a:prstGeom prst="straightConnector1">
            <a:avLst/>
          </a:prstGeom>
          <a:noFill/>
          <a:ln cap="flat" cmpd="sng" w="9525">
            <a:solidFill>
              <a:schemeClr val="dk2"/>
            </a:solidFill>
            <a:prstDash val="dot"/>
            <a:round/>
            <a:headEnd len="med" w="med" type="none"/>
            <a:tailEnd len="med" w="med" type="none"/>
          </a:ln>
        </p:spPr>
      </p:cxnSp>
      <p:cxnSp>
        <p:nvCxnSpPr>
          <p:cNvPr id="2834" name="Google Shape;2834;p231"/>
          <p:cNvCxnSpPr/>
          <p:nvPr/>
        </p:nvCxnSpPr>
        <p:spPr>
          <a:xfrm>
            <a:off x="8754139" y="3704606"/>
            <a:ext cx="2390100" cy="0"/>
          </a:xfrm>
          <a:prstGeom prst="straightConnector1">
            <a:avLst/>
          </a:prstGeom>
          <a:noFill/>
          <a:ln cap="flat" cmpd="sng" w="9525">
            <a:solidFill>
              <a:schemeClr val="dk2"/>
            </a:solidFill>
            <a:prstDash val="dot"/>
            <a:round/>
            <a:headEnd len="med" w="med" type="none"/>
            <a:tailEnd len="med" w="med" type="none"/>
          </a:ln>
        </p:spPr>
      </p:cxnSp>
      <p:pic>
        <p:nvPicPr>
          <p:cNvPr id="2835" name="Google Shape;2835;p231"/>
          <p:cNvPicPr preferRelativeResize="0"/>
          <p:nvPr/>
        </p:nvPicPr>
        <p:blipFill>
          <a:blip r:embed="rId3">
            <a:alphaModFix/>
          </a:blip>
          <a:stretch>
            <a:fillRect/>
          </a:stretch>
        </p:blipFill>
        <p:spPr>
          <a:xfrm>
            <a:off x="1080712" y="1713369"/>
            <a:ext cx="1310541" cy="519524"/>
          </a:xfrm>
          <a:prstGeom prst="rect">
            <a:avLst/>
          </a:prstGeom>
          <a:noFill/>
          <a:ln>
            <a:noFill/>
          </a:ln>
        </p:spPr>
      </p:pic>
      <p:pic>
        <p:nvPicPr>
          <p:cNvPr id="2836" name="Google Shape;2836;p231"/>
          <p:cNvPicPr preferRelativeResize="0"/>
          <p:nvPr/>
        </p:nvPicPr>
        <p:blipFill>
          <a:blip r:embed="rId4">
            <a:alphaModFix/>
          </a:blip>
          <a:stretch>
            <a:fillRect/>
          </a:stretch>
        </p:blipFill>
        <p:spPr>
          <a:xfrm>
            <a:off x="3658564" y="1714275"/>
            <a:ext cx="1312336" cy="517711"/>
          </a:xfrm>
          <a:prstGeom prst="rect">
            <a:avLst/>
          </a:prstGeom>
          <a:noFill/>
          <a:ln>
            <a:noFill/>
          </a:ln>
        </p:spPr>
      </p:pic>
      <p:sp>
        <p:nvSpPr>
          <p:cNvPr id="2837" name="Google Shape;2837;p231"/>
          <p:cNvSpPr txBox="1"/>
          <p:nvPr/>
        </p:nvSpPr>
        <p:spPr>
          <a:xfrm>
            <a:off x="6238225" y="1709487"/>
            <a:ext cx="2383500" cy="5514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Red Hat Enterprise Linux </a:t>
            </a:r>
            <a:br>
              <a:rPr lang="en">
                <a:solidFill>
                  <a:srgbClr val="EE0000"/>
                </a:solidFill>
                <a:latin typeface="Red Hat Display Medium"/>
                <a:ea typeface="Red Hat Display Medium"/>
                <a:cs typeface="Red Hat Display Medium"/>
                <a:sym typeface="Red Hat Display Medium"/>
              </a:rPr>
            </a:br>
            <a:r>
              <a:rPr lang="en">
                <a:solidFill>
                  <a:schemeClr val="dk1"/>
                </a:solidFill>
                <a:latin typeface="Red Hat Display Medium"/>
                <a:ea typeface="Red Hat Display Medium"/>
                <a:cs typeface="Red Hat Display Medium"/>
                <a:sym typeface="Red Hat Display Medium"/>
              </a:rPr>
              <a:t>w</a:t>
            </a:r>
            <a:r>
              <a:rPr lang="en">
                <a:solidFill>
                  <a:schemeClr val="dk1"/>
                </a:solidFill>
                <a:latin typeface="Red Hat Display Medium"/>
                <a:ea typeface="Red Hat Display Medium"/>
                <a:cs typeface="Red Hat Display Medium"/>
                <a:sym typeface="Red Hat Display Medium"/>
              </a:rPr>
              <a:t>eb console</a:t>
            </a:r>
            <a:endParaRPr>
              <a:solidFill>
                <a:schemeClr val="dk1"/>
              </a:solidFill>
              <a:latin typeface="Red Hat Display Medium"/>
              <a:ea typeface="Red Hat Display Medium"/>
              <a:cs typeface="Red Hat Display Medium"/>
              <a:sym typeface="Red Hat Display Medium"/>
            </a:endParaRPr>
          </a:p>
        </p:txBody>
      </p:sp>
      <p:sp>
        <p:nvSpPr>
          <p:cNvPr id="2838" name="Google Shape;2838;p231"/>
          <p:cNvSpPr txBox="1"/>
          <p:nvPr/>
        </p:nvSpPr>
        <p:spPr>
          <a:xfrm>
            <a:off x="8817900" y="1709487"/>
            <a:ext cx="2383500" cy="5514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Red Hat Enterprise Linux </a:t>
            </a:r>
            <a:r>
              <a:rPr lang="en">
                <a:solidFill>
                  <a:schemeClr val="dk1"/>
                </a:solidFill>
                <a:latin typeface="Red Hat Display Medium"/>
                <a:ea typeface="Red Hat Display Medium"/>
                <a:cs typeface="Red Hat Display Medium"/>
                <a:sym typeface="Red Hat Display Medium"/>
              </a:rPr>
              <a:t>s</a:t>
            </a:r>
            <a:r>
              <a:rPr lang="en">
                <a:solidFill>
                  <a:schemeClr val="dk1"/>
                </a:solidFill>
                <a:latin typeface="Red Hat Display Medium"/>
                <a:ea typeface="Red Hat Display Medium"/>
                <a:cs typeface="Red Hat Display Medium"/>
                <a:sym typeface="Red Hat Display Medium"/>
              </a:rPr>
              <a:t>ystem </a:t>
            </a:r>
            <a:r>
              <a:rPr lang="en">
                <a:solidFill>
                  <a:schemeClr val="dk1"/>
                </a:solidFill>
                <a:latin typeface="Red Hat Display Medium"/>
                <a:ea typeface="Red Hat Display Medium"/>
                <a:cs typeface="Red Hat Display Medium"/>
                <a:sym typeface="Red Hat Display Medium"/>
              </a:rPr>
              <a:t>r</a:t>
            </a:r>
            <a:r>
              <a:rPr lang="en">
                <a:solidFill>
                  <a:schemeClr val="dk1"/>
                </a:solidFill>
                <a:latin typeface="Red Hat Display Medium"/>
                <a:ea typeface="Red Hat Display Medium"/>
                <a:cs typeface="Red Hat Display Medium"/>
                <a:sym typeface="Red Hat Display Medium"/>
              </a:rPr>
              <a:t>oles</a:t>
            </a:r>
            <a:endParaRPr>
              <a:solidFill>
                <a:schemeClr val="dk1"/>
              </a:solidFill>
              <a:latin typeface="Red Hat Display Medium"/>
              <a:ea typeface="Red Hat Display Medium"/>
              <a:cs typeface="Red Hat Display Medium"/>
              <a:sym typeface="Red Hat Display Medium"/>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2" name="Shape 2842"/>
        <p:cNvGrpSpPr/>
        <p:nvPr/>
      </p:nvGrpSpPr>
      <p:grpSpPr>
        <a:xfrm>
          <a:off x="0" y="0"/>
          <a:ext cx="0" cy="0"/>
          <a:chOff x="0" y="0"/>
          <a:chExt cx="0" cy="0"/>
        </a:xfrm>
      </p:grpSpPr>
      <p:sp>
        <p:nvSpPr>
          <p:cNvPr id="2843" name="Google Shape;2843;p2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44" name="Google Shape;2844;p23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Management overview</a:t>
            </a:r>
            <a:endParaRPr/>
          </a:p>
        </p:txBody>
      </p:sp>
      <p:sp>
        <p:nvSpPr>
          <p:cNvPr id="2845" name="Google Shape;2845;p232"/>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846" name="Google Shape;2846;p232"/>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847" name="Google Shape;2847;p232"/>
          <p:cNvSpPr txBox="1"/>
          <p:nvPr>
            <p:ph type="title"/>
          </p:nvPr>
        </p:nvSpPr>
        <p:spPr>
          <a:xfrm>
            <a:off x="5674100" y="2514600"/>
            <a:ext cx="5037300" cy="16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a:t>
            </a:r>
            <a:r>
              <a:rPr lang="en">
                <a:solidFill>
                  <a:schemeClr val="accent1"/>
                </a:solidFill>
              </a:rPr>
              <a:t> </a:t>
            </a:r>
            <a:br>
              <a:rPr lang="en">
                <a:solidFill>
                  <a:schemeClr val="accent1"/>
                </a:solidFill>
              </a:rPr>
            </a:br>
            <a:r>
              <a:rPr lang="en"/>
              <a:t>Insights</a:t>
            </a:r>
            <a:endParaRPr/>
          </a:p>
        </p:txBody>
      </p:sp>
      <p:cxnSp>
        <p:nvCxnSpPr>
          <p:cNvPr id="2848" name="Google Shape;2848;p232"/>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2849" name="Google Shape;2849;p232"/>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01</a:t>
            </a:r>
            <a:endParaRPr b="1">
              <a:solidFill>
                <a:schemeClr val="lt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2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Insights</a:t>
            </a:r>
            <a:endParaRPr/>
          </a:p>
        </p:txBody>
      </p:sp>
      <p:sp>
        <p:nvSpPr>
          <p:cNvPr id="2855" name="Google Shape;2855;p2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56" name="Google Shape;2856;p233"/>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Use Red Hat’s expertise and knowledge to evaluate your systems</a:t>
            </a:r>
            <a:endParaRPr/>
          </a:p>
        </p:txBody>
      </p:sp>
      <p:sp>
        <p:nvSpPr>
          <p:cNvPr id="2857" name="Google Shape;2857;p233"/>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How does Red Hat Insights help me?</a:t>
            </a:r>
            <a:endParaRPr/>
          </a:p>
        </p:txBody>
      </p:sp>
      <p:sp>
        <p:nvSpPr>
          <p:cNvPr id="2858" name="Google Shape;2858;p233"/>
          <p:cNvSpPr txBox="1"/>
          <p:nvPr/>
        </p:nvSpPr>
        <p:spPr>
          <a:xfrm>
            <a:off x="5257800" y="2400300"/>
            <a:ext cx="5943600" cy="3314700"/>
          </a:xfrm>
          <a:prstGeom prst="rect">
            <a:avLst/>
          </a:prstGeom>
          <a:noFill/>
          <a:ln>
            <a:noFill/>
          </a:ln>
        </p:spPr>
        <p:txBody>
          <a:bodyPr anchorCtr="0" anchor="ctr" bIns="0" lIns="0" spcFirstLastPara="1" rIns="0" wrap="square" tIns="0">
            <a:noAutofit/>
          </a:bodyPr>
          <a:lstStyle/>
          <a:p>
            <a:pPr indent="-193040" lvl="0" marL="182880" rtl="0" algn="l">
              <a:lnSpc>
                <a:spcPct val="140000"/>
              </a:lnSpc>
              <a:spcBef>
                <a:spcPts val="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Provision new systems in the cloud or on-premises</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Configuration review to make sure systems are setup correctly</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Easily identify interoperability issues from the hypervisor or cloud, through the OS, and through the application stack</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Centralized view of all CVEs, patches, and compliance risks</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Identify drift to make sure systems are the same</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500"/>
              </a:spcAft>
              <a:buClr>
                <a:srgbClr val="EE0000"/>
              </a:buClr>
              <a:buSzPts val="1600"/>
              <a:buFont typeface="Red Hat Display"/>
              <a:buChar char="▸"/>
            </a:pPr>
            <a:r>
              <a:rPr lang="en" sz="1600">
                <a:latin typeface="Red Hat Display"/>
                <a:ea typeface="Red Hat Display"/>
                <a:cs typeface="Red Hat Display"/>
                <a:sym typeface="Red Hat Display"/>
              </a:rPr>
              <a:t>Know how many subscriptions you are using in seconds</a:t>
            </a:r>
            <a:endParaRPr sz="1600">
              <a:latin typeface="Red Hat Display"/>
              <a:ea typeface="Red Hat Display"/>
              <a:cs typeface="Red Hat Display"/>
              <a:sym typeface="Red Hat Display"/>
            </a:endParaRPr>
          </a:p>
        </p:txBody>
      </p:sp>
      <p:pic>
        <p:nvPicPr>
          <p:cNvPr id="2859" name="Google Shape;2859;p233"/>
          <p:cNvPicPr preferRelativeResize="0"/>
          <p:nvPr/>
        </p:nvPicPr>
        <p:blipFill>
          <a:blip r:embed="rId3">
            <a:alphaModFix/>
          </a:blip>
          <a:stretch>
            <a:fillRect/>
          </a:stretch>
        </p:blipFill>
        <p:spPr>
          <a:xfrm>
            <a:off x="911375" y="2726605"/>
            <a:ext cx="2961774" cy="1174122"/>
          </a:xfrm>
          <a:prstGeom prst="rect">
            <a:avLst/>
          </a:prstGeom>
          <a:noFill/>
          <a:ln>
            <a:noFill/>
          </a:ln>
        </p:spPr>
      </p:pic>
      <p:cxnSp>
        <p:nvCxnSpPr>
          <p:cNvPr id="2860" name="Google Shape;2860;p233"/>
          <p:cNvCxnSpPr/>
          <p:nvPr/>
        </p:nvCxnSpPr>
        <p:spPr>
          <a:xfrm rot="10800000">
            <a:off x="4803246" y="2638800"/>
            <a:ext cx="0" cy="4242300"/>
          </a:xfrm>
          <a:prstGeom prst="straightConnector1">
            <a:avLst/>
          </a:prstGeom>
          <a:noFill/>
          <a:ln cap="flat" cmpd="sng" w="9525">
            <a:solidFill>
              <a:srgbClr val="595959"/>
            </a:solidFill>
            <a:prstDash val="dot"/>
            <a:round/>
            <a:headEnd len="med" w="med" type="none"/>
            <a:tailEnd len="med" w="med" type="non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pic>
        <p:nvPicPr>
          <p:cNvPr id="2865" name="Google Shape;2865;p234" title="Power Hour   Create Image">
            <a:hlinkClick r:id="rId3"/>
          </p:cNvPr>
          <p:cNvPicPr preferRelativeResize="0"/>
          <p:nvPr/>
        </p:nvPicPr>
        <p:blipFill>
          <a:blip r:embed="rId4">
            <a:alphaModFix/>
          </a:blip>
          <a:stretch>
            <a:fillRect/>
          </a:stretch>
        </p:blipFill>
        <p:spPr>
          <a:xfrm>
            <a:off x="916329" y="2632481"/>
            <a:ext cx="4800600" cy="2700342"/>
          </a:xfrm>
          <a:prstGeom prst="rect">
            <a:avLst/>
          </a:prstGeom>
          <a:noFill/>
          <a:ln>
            <a:noFill/>
          </a:ln>
        </p:spPr>
      </p:pic>
      <p:sp>
        <p:nvSpPr>
          <p:cNvPr id="2866" name="Google Shape;2866;p2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Insights</a:t>
            </a:r>
            <a:endParaRPr/>
          </a:p>
        </p:txBody>
      </p:sp>
      <p:sp>
        <p:nvSpPr>
          <p:cNvPr id="2867" name="Google Shape;2867;p2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68" name="Google Shape;2868;p234"/>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Image creation and cloud deployment</a:t>
            </a:r>
            <a:endParaRPr/>
          </a:p>
        </p:txBody>
      </p:sp>
      <p:sp>
        <p:nvSpPr>
          <p:cNvPr id="2869" name="Google Shape;2869;p234"/>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Insights management features for Red Hat Enterprise Linux</a:t>
            </a:r>
            <a:endParaRPr/>
          </a:p>
        </p:txBody>
      </p:sp>
      <p:sp>
        <p:nvSpPr>
          <p:cNvPr id="2870" name="Google Shape;2870;p234"/>
          <p:cNvSpPr txBox="1"/>
          <p:nvPr>
            <p:ph idx="4" type="body"/>
          </p:nvPr>
        </p:nvSpPr>
        <p:spPr>
          <a:xfrm>
            <a:off x="6400800" y="2514600"/>
            <a:ext cx="4572000" cy="2171700"/>
          </a:xfrm>
          <a:prstGeom prst="rect">
            <a:avLst/>
          </a:prstGeom>
        </p:spPr>
        <p:txBody>
          <a:bodyPr anchorCtr="0" anchor="t" bIns="0" lIns="0" spcFirstLastPara="1" rIns="0" wrap="square" tIns="0">
            <a:noAutofit/>
          </a:bodyPr>
          <a:lstStyle/>
          <a:p>
            <a:pPr indent="-193040" lvl="0" marL="182880" rtl="0" algn="l">
              <a:lnSpc>
                <a:spcPct val="115000"/>
              </a:lnSpc>
              <a:spcBef>
                <a:spcPts val="1000"/>
              </a:spcBef>
              <a:spcAft>
                <a:spcPts val="0"/>
              </a:spcAft>
              <a:buSzPts val="1600"/>
              <a:buChar char="▸"/>
            </a:pPr>
            <a:r>
              <a:rPr lang="en" sz="1600"/>
              <a:t>Image creation</a:t>
            </a:r>
            <a:endParaRPr sz="1600"/>
          </a:p>
          <a:p>
            <a:pPr indent="-193040" lvl="1" marL="411480" rtl="0" algn="l">
              <a:lnSpc>
                <a:spcPct val="115000"/>
              </a:lnSpc>
              <a:spcBef>
                <a:spcPts val="1000"/>
              </a:spcBef>
              <a:spcAft>
                <a:spcPts val="0"/>
              </a:spcAft>
              <a:buSzPts val="1600"/>
              <a:buChar char="･"/>
            </a:pPr>
            <a:r>
              <a:rPr lang="en" sz="1600"/>
              <a:t>Create RHEL install images with the software you need built-in</a:t>
            </a:r>
            <a:endParaRPr sz="1600"/>
          </a:p>
          <a:p>
            <a:pPr indent="-193040" lvl="1" marL="411480" rtl="0" algn="l">
              <a:lnSpc>
                <a:spcPct val="115000"/>
              </a:lnSpc>
              <a:spcBef>
                <a:spcPts val="1000"/>
              </a:spcBef>
              <a:spcAft>
                <a:spcPts val="0"/>
              </a:spcAft>
              <a:buSzPts val="1600"/>
              <a:buChar char="･"/>
            </a:pPr>
            <a:r>
              <a:rPr lang="en" sz="1600"/>
              <a:t>ISO, vmdk, qcow2</a:t>
            </a:r>
            <a:endParaRPr sz="1600"/>
          </a:p>
          <a:p>
            <a:pPr indent="-193040" lvl="1" marL="411480" rtl="0" algn="l">
              <a:lnSpc>
                <a:spcPct val="115000"/>
              </a:lnSpc>
              <a:spcBef>
                <a:spcPts val="1000"/>
              </a:spcBef>
              <a:spcAft>
                <a:spcPts val="0"/>
              </a:spcAft>
              <a:buSzPts val="1600"/>
              <a:buChar char="･"/>
            </a:pPr>
            <a:r>
              <a:rPr lang="en" sz="1600"/>
              <a:t>Add software from third party repositories</a:t>
            </a:r>
            <a:endParaRPr sz="1600"/>
          </a:p>
          <a:p>
            <a:pPr indent="-193040" lvl="0" marL="182880" rtl="0" algn="l">
              <a:lnSpc>
                <a:spcPct val="115000"/>
              </a:lnSpc>
              <a:spcBef>
                <a:spcPts val="1000"/>
              </a:spcBef>
              <a:spcAft>
                <a:spcPts val="1000"/>
              </a:spcAft>
              <a:buSzPts val="1600"/>
              <a:buChar char="▸"/>
            </a:pPr>
            <a:r>
              <a:rPr lang="en" sz="1600">
                <a:solidFill>
                  <a:schemeClr val="dk1"/>
                </a:solidFill>
              </a:rPr>
              <a:t>Deploy virtual machines to AWS, Azure,</a:t>
            </a:r>
            <a:br>
              <a:rPr lang="en" sz="1600">
                <a:solidFill>
                  <a:schemeClr val="dk1"/>
                </a:solidFill>
              </a:rPr>
            </a:br>
            <a:r>
              <a:rPr lang="en" sz="1600">
                <a:solidFill>
                  <a:schemeClr val="dk1"/>
                </a:solidFill>
              </a:rPr>
              <a:t>GCP from custom images</a:t>
            </a:r>
            <a:endParaRPr sz="16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pic>
        <p:nvPicPr>
          <p:cNvPr id="2875" name="Google Shape;2875;p235" title="Power Hour Patching">
            <a:hlinkClick r:id="rId3"/>
          </p:cNvPr>
          <p:cNvPicPr preferRelativeResize="0"/>
          <p:nvPr/>
        </p:nvPicPr>
        <p:blipFill>
          <a:blip r:embed="rId4">
            <a:alphaModFix/>
          </a:blip>
          <a:stretch>
            <a:fillRect/>
          </a:stretch>
        </p:blipFill>
        <p:spPr>
          <a:xfrm>
            <a:off x="916325" y="2632481"/>
            <a:ext cx="4800600" cy="2703614"/>
          </a:xfrm>
          <a:prstGeom prst="rect">
            <a:avLst/>
          </a:prstGeom>
          <a:noFill/>
          <a:ln>
            <a:noFill/>
          </a:ln>
        </p:spPr>
      </p:pic>
      <p:sp>
        <p:nvSpPr>
          <p:cNvPr id="2876" name="Google Shape;2876;p2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Insights</a:t>
            </a:r>
            <a:endParaRPr/>
          </a:p>
        </p:txBody>
      </p:sp>
      <p:sp>
        <p:nvSpPr>
          <p:cNvPr id="2877" name="Google Shape;2877;p2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78" name="Google Shape;2878;p235"/>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Patching, remediation, and automated preupgrade analysis</a:t>
            </a:r>
            <a:endParaRPr/>
          </a:p>
        </p:txBody>
      </p:sp>
      <p:sp>
        <p:nvSpPr>
          <p:cNvPr id="2879" name="Google Shape;2879;p235"/>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Insights management features for Red Hat Enterprise Linux</a:t>
            </a:r>
            <a:endParaRPr/>
          </a:p>
        </p:txBody>
      </p:sp>
      <p:sp>
        <p:nvSpPr>
          <p:cNvPr id="2880" name="Google Shape;2880;p235"/>
          <p:cNvSpPr txBox="1"/>
          <p:nvPr>
            <p:ph idx="4" type="body"/>
          </p:nvPr>
        </p:nvSpPr>
        <p:spPr>
          <a:xfrm>
            <a:off x="6400800" y="2514600"/>
            <a:ext cx="4572000" cy="2171700"/>
          </a:xfrm>
          <a:prstGeom prst="rect">
            <a:avLst/>
          </a:prstGeom>
        </p:spPr>
        <p:txBody>
          <a:bodyPr anchorCtr="0" anchor="t" bIns="0" lIns="0" spcFirstLastPara="1" rIns="0" wrap="square" tIns="0">
            <a:noAutofit/>
          </a:bodyPr>
          <a:lstStyle/>
          <a:p>
            <a:pPr indent="-193040" lvl="0" marL="182880" rtl="0" algn="l">
              <a:lnSpc>
                <a:spcPct val="115000"/>
              </a:lnSpc>
              <a:spcBef>
                <a:spcPts val="1000"/>
              </a:spcBef>
              <a:spcAft>
                <a:spcPts val="0"/>
              </a:spcAft>
              <a:buSzPts val="1600"/>
              <a:buChar char="▸"/>
            </a:pPr>
            <a:r>
              <a:rPr lang="en" sz="1600"/>
              <a:t>Patching and remediation</a:t>
            </a:r>
            <a:endParaRPr sz="1600"/>
          </a:p>
          <a:p>
            <a:pPr indent="-193040" lvl="1" marL="411480" rtl="0" algn="l">
              <a:lnSpc>
                <a:spcPct val="115000"/>
              </a:lnSpc>
              <a:spcBef>
                <a:spcPts val="1000"/>
              </a:spcBef>
              <a:spcAft>
                <a:spcPts val="0"/>
              </a:spcAft>
              <a:buSzPts val="1600"/>
              <a:buChar char="･"/>
            </a:pPr>
            <a:r>
              <a:rPr lang="en" sz="1600"/>
              <a:t>Automated patch remediation playbooks</a:t>
            </a:r>
            <a:endParaRPr sz="1600"/>
          </a:p>
          <a:p>
            <a:pPr indent="-193040" lvl="1" marL="411480" rtl="0" algn="l">
              <a:lnSpc>
                <a:spcPct val="115000"/>
              </a:lnSpc>
              <a:spcBef>
                <a:spcPts val="1000"/>
              </a:spcBef>
              <a:spcAft>
                <a:spcPts val="0"/>
              </a:spcAft>
              <a:buSzPts val="1600"/>
              <a:buChar char="･"/>
            </a:pPr>
            <a:r>
              <a:rPr lang="en" sz="1600"/>
              <a:t>Patch templates to manage patching by date</a:t>
            </a:r>
            <a:endParaRPr sz="1600"/>
          </a:p>
          <a:p>
            <a:pPr indent="-193040" lvl="0" marL="182880" rtl="0" algn="l">
              <a:lnSpc>
                <a:spcPct val="115000"/>
              </a:lnSpc>
              <a:spcBef>
                <a:spcPts val="1000"/>
              </a:spcBef>
              <a:spcAft>
                <a:spcPts val="0"/>
              </a:spcAft>
              <a:buSzPts val="1600"/>
              <a:buChar char="▸"/>
            </a:pPr>
            <a:r>
              <a:rPr lang="en" sz="1600">
                <a:solidFill>
                  <a:schemeClr val="dk1"/>
                </a:solidFill>
              </a:rPr>
              <a:t>Automated preupgrade analysis</a:t>
            </a:r>
            <a:endParaRPr sz="1600">
              <a:solidFill>
                <a:schemeClr val="dk1"/>
              </a:solidFill>
            </a:endParaRPr>
          </a:p>
          <a:p>
            <a:pPr indent="-193040" lvl="1" marL="411480" rtl="0" algn="l">
              <a:lnSpc>
                <a:spcPct val="115000"/>
              </a:lnSpc>
              <a:spcBef>
                <a:spcPts val="1000"/>
              </a:spcBef>
              <a:spcAft>
                <a:spcPts val="1000"/>
              </a:spcAft>
              <a:buClr>
                <a:schemeClr val="dk1"/>
              </a:buClr>
              <a:buSzPts val="1600"/>
              <a:buChar char="･"/>
            </a:pPr>
            <a:r>
              <a:rPr lang="en" sz="1600">
                <a:solidFill>
                  <a:schemeClr val="dk1"/>
                </a:solidFill>
              </a:rPr>
              <a:t>Remote perform analysis to discover upgrade and remediate upgrade issues</a:t>
            </a:r>
            <a:endParaRPr sz="1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Registrazione macchina RHEL</a:t>
            </a:r>
            <a:endParaRPr/>
          </a:p>
        </p:txBody>
      </p:sp>
      <p:sp>
        <p:nvSpPr>
          <p:cNvPr id="1685" name="Google Shape;1685;p1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86" name="Google Shape;1686;p110"/>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Registrare un sistema con rhc</a:t>
            </a:r>
            <a:endParaRPr/>
          </a:p>
        </p:txBody>
      </p:sp>
      <p:sp>
        <p:nvSpPr>
          <p:cNvPr id="1687" name="Google Shape;1687;p110"/>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Come registrare un sistema RHEL ?</a:t>
            </a:r>
            <a:endParaRPr/>
          </a:p>
        </p:txBody>
      </p:sp>
      <p:sp>
        <p:nvSpPr>
          <p:cNvPr id="1688" name="Google Shape;1688;p110"/>
          <p:cNvSpPr txBox="1"/>
          <p:nvPr/>
        </p:nvSpPr>
        <p:spPr>
          <a:xfrm>
            <a:off x="5257800" y="2781300"/>
            <a:ext cx="5943600" cy="3314700"/>
          </a:xfrm>
          <a:prstGeom prst="rect">
            <a:avLst/>
          </a:prstGeom>
          <a:noFill/>
          <a:ln>
            <a:noFill/>
          </a:ln>
        </p:spPr>
        <p:txBody>
          <a:bodyPr anchorCtr="0" anchor="ctr" bIns="0" lIns="0" spcFirstLastPara="1" rIns="0" wrap="square" tIns="0">
            <a:noAutofit/>
          </a:bodyPr>
          <a:lstStyle/>
          <a:p>
            <a:pPr indent="0" lvl="0" marL="0" rtl="0" algn="l">
              <a:lnSpc>
                <a:spcPct val="140000"/>
              </a:lnSpc>
              <a:spcBef>
                <a:spcPts val="0"/>
              </a:spcBef>
              <a:spcAft>
                <a:spcPts val="0"/>
              </a:spcAft>
              <a:buNone/>
            </a:pPr>
            <a:r>
              <a:rPr b="1" lang="en" sz="1600">
                <a:latin typeface="Red Hat Display"/>
                <a:ea typeface="Red Hat Display"/>
                <a:cs typeface="Red Hat Display"/>
                <a:sym typeface="Red Hat Display"/>
              </a:rPr>
              <a:t>rhc</a:t>
            </a:r>
            <a:r>
              <a:rPr lang="en" sz="1600">
                <a:latin typeface="Red Hat Display"/>
                <a:ea typeface="Red Hat Display"/>
                <a:cs typeface="Red Hat Display"/>
                <a:sym typeface="Red Hat Display"/>
              </a:rPr>
              <a:t> (Red Hat Connector) permette di registrare un sistema RHEL per la gestione centralizzata da console.redhat.com. È il metodo moderno per collegare sistemi on-premise o cloud ai servizi Red Hat.</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Collega il sistema a Red Hat Hybrid Cloud Console.</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Richiede un account Red Hat valido.</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Dopo la registrazione, il sistema è gestibile via console web.</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Consente accesso a:</a:t>
            </a:r>
            <a:endParaRPr sz="1600">
              <a:latin typeface="Red Hat Display"/>
              <a:ea typeface="Red Hat Display"/>
              <a:cs typeface="Red Hat Display"/>
              <a:sym typeface="Red Hat Display"/>
            </a:endParaRPr>
          </a:p>
          <a:p>
            <a:pPr indent="-330200" lvl="1" marL="914400" rtl="0" algn="l">
              <a:lnSpc>
                <a:spcPct val="140000"/>
              </a:lnSpc>
              <a:spcBef>
                <a:spcPts val="500"/>
              </a:spcBef>
              <a:spcAft>
                <a:spcPts val="0"/>
              </a:spcAft>
              <a:buSzPts val="1600"/>
              <a:buFont typeface="Red Hat Display"/>
              <a:buChar char="･"/>
            </a:pPr>
            <a:r>
              <a:rPr lang="en" sz="1600">
                <a:latin typeface="Red Hat Display"/>
                <a:ea typeface="Red Hat Display"/>
                <a:cs typeface="Red Hat Display"/>
                <a:sym typeface="Red Hat Display"/>
              </a:rPr>
              <a:t>Aggiornamenti software,</a:t>
            </a:r>
            <a:endParaRPr sz="1600">
              <a:latin typeface="Red Hat Display"/>
              <a:ea typeface="Red Hat Display"/>
              <a:cs typeface="Red Hat Display"/>
              <a:sym typeface="Red Hat Display"/>
            </a:endParaRPr>
          </a:p>
          <a:p>
            <a:pPr indent="-330200" lvl="1" marL="914400" rtl="0" algn="l">
              <a:lnSpc>
                <a:spcPct val="140000"/>
              </a:lnSpc>
              <a:spcBef>
                <a:spcPts val="500"/>
              </a:spcBef>
              <a:spcAft>
                <a:spcPts val="0"/>
              </a:spcAft>
              <a:buSzPts val="1600"/>
              <a:buFont typeface="Red Hat Display"/>
              <a:buChar char="･"/>
            </a:pPr>
            <a:r>
              <a:rPr lang="en" sz="1600">
                <a:latin typeface="Red Hat Display"/>
                <a:ea typeface="Red Hat Display"/>
                <a:cs typeface="Red Hat Display"/>
                <a:sym typeface="Red Hat Display"/>
              </a:rPr>
              <a:t>Insights per la sicurezza,</a:t>
            </a:r>
            <a:endParaRPr sz="1600">
              <a:latin typeface="Red Hat Display"/>
              <a:ea typeface="Red Hat Display"/>
              <a:cs typeface="Red Hat Display"/>
              <a:sym typeface="Red Hat Display"/>
            </a:endParaRPr>
          </a:p>
          <a:p>
            <a:pPr indent="-330200" lvl="1" marL="914400" rtl="0" algn="l">
              <a:lnSpc>
                <a:spcPct val="140000"/>
              </a:lnSpc>
              <a:spcBef>
                <a:spcPts val="500"/>
              </a:spcBef>
              <a:spcAft>
                <a:spcPts val="500"/>
              </a:spcAft>
              <a:buSzPts val="1600"/>
              <a:buFont typeface="Red Hat Display"/>
              <a:buChar char="･"/>
            </a:pPr>
            <a:r>
              <a:rPr lang="en" sz="1600">
                <a:latin typeface="Red Hat Display"/>
                <a:ea typeface="Red Hat Display"/>
                <a:cs typeface="Red Hat Display"/>
                <a:sym typeface="Red Hat Display"/>
              </a:rPr>
              <a:t>Automazione Ansible.</a:t>
            </a:r>
            <a:endParaRPr sz="1600">
              <a:latin typeface="Red Hat Display"/>
              <a:ea typeface="Red Hat Display"/>
              <a:cs typeface="Red Hat Display"/>
              <a:sym typeface="Red Hat Display"/>
            </a:endParaRPr>
          </a:p>
        </p:txBody>
      </p:sp>
      <p:cxnSp>
        <p:nvCxnSpPr>
          <p:cNvPr id="1689" name="Google Shape;1689;p110"/>
          <p:cNvCxnSpPr/>
          <p:nvPr/>
        </p:nvCxnSpPr>
        <p:spPr>
          <a:xfrm rot="10800000">
            <a:off x="4803246" y="2638800"/>
            <a:ext cx="0" cy="4242300"/>
          </a:xfrm>
          <a:prstGeom prst="straightConnector1">
            <a:avLst/>
          </a:prstGeom>
          <a:noFill/>
          <a:ln cap="flat" cmpd="sng" w="9525">
            <a:solidFill>
              <a:srgbClr val="595959"/>
            </a:solidFill>
            <a:prstDash val="dot"/>
            <a:round/>
            <a:headEnd len="med" w="med" type="none"/>
            <a:tailEnd len="med" w="med" type="none"/>
          </a:ln>
        </p:spPr>
      </p:cxnSp>
      <p:sp>
        <p:nvSpPr>
          <p:cNvPr id="1690" name="Google Shape;1690;p110"/>
          <p:cNvSpPr txBox="1"/>
          <p:nvPr/>
        </p:nvSpPr>
        <p:spPr>
          <a:xfrm>
            <a:off x="792225" y="2376650"/>
            <a:ext cx="3551100" cy="2309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rhc connect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20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rhc connect --activation-key=&lt;key_name&gt;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sp>
        <p:nvSpPr>
          <p:cNvPr id="2885" name="Google Shape;2885;p2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86" name="Google Shape;2886;p23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2887" name="Google Shape;2887;p236"/>
          <p:cNvSpPr txBox="1"/>
          <p:nvPr>
            <p:ph type="title"/>
          </p:nvPr>
        </p:nvSpPr>
        <p:spPr>
          <a:xfrm>
            <a:off x="5674100" y="2514600"/>
            <a:ext cx="5037300" cy="160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Red Hat Enterprise Linux web console</a:t>
            </a:r>
            <a:endParaRPr/>
          </a:p>
        </p:txBody>
      </p:sp>
      <p:sp>
        <p:nvSpPr>
          <p:cNvPr id="2888" name="Google Shape;2888;p236"/>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889" name="Google Shape;2889;p236"/>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2890" name="Google Shape;2890;p236"/>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2891" name="Google Shape;2891;p236"/>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02</a:t>
            </a:r>
            <a:endParaRPr b="1">
              <a:solidFill>
                <a:schemeClr val="lt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p237"/>
          <p:cNvSpPr txBox="1"/>
          <p:nvPr>
            <p:ph idx="6" type="subTitle"/>
          </p:nvPr>
        </p:nvSpPr>
        <p:spPr>
          <a:xfrm>
            <a:off x="8532950" y="2286000"/>
            <a:ext cx="2285400" cy="137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1200">
                <a:solidFill>
                  <a:srgbClr val="F3F3F3"/>
                </a:solidFill>
                <a:latin typeface="Red Hat Display"/>
                <a:ea typeface="Red Hat Display"/>
                <a:cs typeface="Red Hat Display"/>
                <a:sym typeface="Red Hat Display"/>
              </a:rPr>
              <a:t>03</a:t>
            </a:r>
            <a:endParaRPr b="1" sz="11200">
              <a:solidFill>
                <a:srgbClr val="F3F3F3"/>
              </a:solidFill>
              <a:latin typeface="Red Hat Display"/>
              <a:ea typeface="Red Hat Display"/>
              <a:cs typeface="Red Hat Display"/>
              <a:sym typeface="Red Hat Display"/>
            </a:endParaRPr>
          </a:p>
        </p:txBody>
      </p:sp>
      <p:sp>
        <p:nvSpPr>
          <p:cNvPr id="2897" name="Google Shape;2897;p237"/>
          <p:cNvSpPr txBox="1"/>
          <p:nvPr>
            <p:ph idx="6" type="subTitle"/>
          </p:nvPr>
        </p:nvSpPr>
        <p:spPr>
          <a:xfrm>
            <a:off x="1371900" y="2286000"/>
            <a:ext cx="2285400" cy="137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1200">
                <a:solidFill>
                  <a:srgbClr val="F3F3F3"/>
                </a:solidFill>
                <a:latin typeface="Red Hat Display"/>
                <a:ea typeface="Red Hat Display"/>
                <a:cs typeface="Red Hat Display"/>
                <a:sym typeface="Red Hat Display"/>
              </a:rPr>
              <a:t>01</a:t>
            </a:r>
            <a:endParaRPr b="1" sz="11200">
              <a:solidFill>
                <a:srgbClr val="F3F3F3"/>
              </a:solidFill>
              <a:latin typeface="Red Hat Display"/>
              <a:ea typeface="Red Hat Display"/>
              <a:cs typeface="Red Hat Display"/>
              <a:sym typeface="Red Hat Display"/>
            </a:endParaRPr>
          </a:p>
        </p:txBody>
      </p:sp>
      <p:sp>
        <p:nvSpPr>
          <p:cNvPr id="2898" name="Google Shape;2898;p237"/>
          <p:cNvSpPr txBox="1"/>
          <p:nvPr>
            <p:ph idx="6" type="subTitle"/>
          </p:nvPr>
        </p:nvSpPr>
        <p:spPr>
          <a:xfrm>
            <a:off x="4953300" y="2286000"/>
            <a:ext cx="2285400" cy="137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1200">
                <a:solidFill>
                  <a:srgbClr val="F3F3F3"/>
                </a:solidFill>
                <a:latin typeface="Red Hat Display"/>
                <a:ea typeface="Red Hat Display"/>
                <a:cs typeface="Red Hat Display"/>
                <a:sym typeface="Red Hat Display"/>
              </a:rPr>
              <a:t>02</a:t>
            </a:r>
            <a:endParaRPr b="1" sz="11200">
              <a:solidFill>
                <a:srgbClr val="F3F3F3"/>
              </a:solidFill>
              <a:latin typeface="Red Hat Display"/>
              <a:ea typeface="Red Hat Display"/>
              <a:cs typeface="Red Hat Display"/>
              <a:sym typeface="Red Hat Display"/>
            </a:endParaRPr>
          </a:p>
        </p:txBody>
      </p:sp>
      <p:grpSp>
        <p:nvGrpSpPr>
          <p:cNvPr id="2899" name="Google Shape;2899;p237"/>
          <p:cNvGrpSpPr/>
          <p:nvPr/>
        </p:nvGrpSpPr>
        <p:grpSpPr>
          <a:xfrm>
            <a:off x="5606797" y="2509065"/>
            <a:ext cx="978408" cy="978408"/>
            <a:chOff x="5606797" y="2446263"/>
            <a:chExt cx="978408" cy="978408"/>
          </a:xfrm>
        </p:grpSpPr>
        <p:sp>
          <p:nvSpPr>
            <p:cNvPr id="2900" name="Google Shape;2900;p237"/>
            <p:cNvSpPr/>
            <p:nvPr/>
          </p:nvSpPr>
          <p:spPr>
            <a:xfrm>
              <a:off x="5832650" y="2584425"/>
              <a:ext cx="529150" cy="703275"/>
            </a:xfrm>
            <a:custGeom>
              <a:rect b="b" l="l" r="r" t="t"/>
              <a:pathLst>
                <a:path extrusionOk="0" h="28131" w="21166">
                  <a:moveTo>
                    <a:pt x="10651" y="0"/>
                  </a:moveTo>
                  <a:lnTo>
                    <a:pt x="7784" y="2867"/>
                  </a:lnTo>
                  <a:lnTo>
                    <a:pt x="3004" y="2867"/>
                  </a:lnTo>
                  <a:lnTo>
                    <a:pt x="3004" y="7237"/>
                  </a:lnTo>
                  <a:lnTo>
                    <a:pt x="0" y="10651"/>
                  </a:lnTo>
                  <a:lnTo>
                    <a:pt x="3277" y="13519"/>
                  </a:lnTo>
                  <a:lnTo>
                    <a:pt x="3277" y="18299"/>
                  </a:lnTo>
                  <a:lnTo>
                    <a:pt x="4643" y="18572"/>
                  </a:lnTo>
                  <a:lnTo>
                    <a:pt x="0" y="23351"/>
                  </a:lnTo>
                  <a:lnTo>
                    <a:pt x="3823" y="23761"/>
                  </a:lnTo>
                  <a:lnTo>
                    <a:pt x="4370" y="27585"/>
                  </a:lnTo>
                  <a:lnTo>
                    <a:pt x="10788" y="21576"/>
                  </a:lnTo>
                  <a:lnTo>
                    <a:pt x="17206" y="28131"/>
                  </a:lnTo>
                  <a:lnTo>
                    <a:pt x="17206" y="23897"/>
                  </a:lnTo>
                  <a:lnTo>
                    <a:pt x="21166" y="23624"/>
                  </a:lnTo>
                  <a:lnTo>
                    <a:pt x="16250" y="18435"/>
                  </a:lnTo>
                  <a:lnTo>
                    <a:pt x="18162" y="18162"/>
                  </a:lnTo>
                  <a:lnTo>
                    <a:pt x="18435" y="13929"/>
                  </a:lnTo>
                  <a:lnTo>
                    <a:pt x="21030" y="10515"/>
                  </a:lnTo>
                  <a:lnTo>
                    <a:pt x="18435" y="7510"/>
                  </a:lnTo>
                  <a:lnTo>
                    <a:pt x="18025" y="3004"/>
                  </a:lnTo>
                  <a:lnTo>
                    <a:pt x="13929" y="2867"/>
                  </a:lnTo>
                  <a:close/>
                </a:path>
              </a:pathLst>
            </a:custGeom>
            <a:solidFill>
              <a:schemeClr val="lt1"/>
            </a:solidFill>
            <a:ln>
              <a:noFill/>
            </a:ln>
          </p:spPr>
        </p:sp>
        <p:pic>
          <p:nvPicPr>
            <p:cNvPr id="2901" name="Google Shape;2901;p237"/>
            <p:cNvPicPr preferRelativeResize="0"/>
            <p:nvPr/>
          </p:nvPicPr>
          <p:blipFill rotWithShape="1">
            <a:blip r:embed="rId3">
              <a:alphaModFix/>
            </a:blip>
            <a:srcRect b="0" l="0" r="0" t="0"/>
            <a:stretch/>
          </p:blipFill>
          <p:spPr>
            <a:xfrm>
              <a:off x="5606797" y="2446263"/>
              <a:ext cx="978408" cy="978408"/>
            </a:xfrm>
            <a:prstGeom prst="rect">
              <a:avLst/>
            </a:prstGeom>
            <a:noFill/>
            <a:ln>
              <a:noFill/>
            </a:ln>
          </p:spPr>
        </p:pic>
      </p:grpSp>
      <p:grpSp>
        <p:nvGrpSpPr>
          <p:cNvPr id="2902" name="Google Shape;2902;p237"/>
          <p:cNvGrpSpPr/>
          <p:nvPr/>
        </p:nvGrpSpPr>
        <p:grpSpPr>
          <a:xfrm>
            <a:off x="2026815" y="2509077"/>
            <a:ext cx="978408" cy="978408"/>
            <a:chOff x="2026815" y="2446275"/>
            <a:chExt cx="978408" cy="978408"/>
          </a:xfrm>
        </p:grpSpPr>
        <p:sp>
          <p:nvSpPr>
            <p:cNvPr id="2903" name="Google Shape;2903;p237"/>
            <p:cNvSpPr/>
            <p:nvPr/>
          </p:nvSpPr>
          <p:spPr>
            <a:xfrm>
              <a:off x="2174100" y="2664175"/>
              <a:ext cx="700500" cy="542450"/>
            </a:xfrm>
            <a:custGeom>
              <a:rect b="b" l="l" r="r" t="t"/>
              <a:pathLst>
                <a:path extrusionOk="0" h="21698" w="28020">
                  <a:moveTo>
                    <a:pt x="4613" y="0"/>
                  </a:moveTo>
                  <a:lnTo>
                    <a:pt x="0" y="4442"/>
                  </a:lnTo>
                  <a:lnTo>
                    <a:pt x="0" y="21698"/>
                  </a:lnTo>
                  <a:lnTo>
                    <a:pt x="28020" y="21698"/>
                  </a:lnTo>
                  <a:lnTo>
                    <a:pt x="28020" y="0"/>
                  </a:lnTo>
                  <a:close/>
                </a:path>
              </a:pathLst>
            </a:custGeom>
            <a:solidFill>
              <a:schemeClr val="lt1"/>
            </a:solidFill>
            <a:ln>
              <a:noFill/>
            </a:ln>
          </p:spPr>
        </p:sp>
        <p:pic>
          <p:nvPicPr>
            <p:cNvPr id="2904" name="Google Shape;2904;p237"/>
            <p:cNvPicPr preferRelativeResize="0"/>
            <p:nvPr/>
          </p:nvPicPr>
          <p:blipFill rotWithShape="1">
            <a:blip r:embed="rId4">
              <a:alphaModFix/>
            </a:blip>
            <a:srcRect b="0" l="0" r="0" t="0"/>
            <a:stretch/>
          </p:blipFill>
          <p:spPr>
            <a:xfrm>
              <a:off x="2026815" y="2446275"/>
              <a:ext cx="978408" cy="978408"/>
            </a:xfrm>
            <a:prstGeom prst="rect">
              <a:avLst/>
            </a:prstGeom>
            <a:noFill/>
            <a:ln>
              <a:noFill/>
            </a:ln>
          </p:spPr>
        </p:pic>
      </p:grpSp>
      <p:sp>
        <p:nvSpPr>
          <p:cNvPr id="2905" name="Google Shape;2905;p237"/>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 Reasons to upgrade</a:t>
            </a:r>
            <a:endParaRPr/>
          </a:p>
        </p:txBody>
      </p:sp>
      <p:sp>
        <p:nvSpPr>
          <p:cNvPr id="2906" name="Google Shape;2906;p237"/>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Red Hat Enterprise Linux web console</a:t>
            </a:r>
            <a:endParaRPr/>
          </a:p>
        </p:txBody>
      </p:sp>
      <p:sp>
        <p:nvSpPr>
          <p:cNvPr id="2907" name="Google Shape;2907;p2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08" name="Google Shape;2908;p237"/>
          <p:cNvSpPr txBox="1"/>
          <p:nvPr>
            <p:ph idx="3" type="subTitle"/>
          </p:nvPr>
        </p:nvSpPr>
        <p:spPr>
          <a:xfrm>
            <a:off x="4468400" y="4261750"/>
            <a:ext cx="3255300" cy="915300"/>
          </a:xfrm>
          <a:prstGeom prst="rect">
            <a:avLst/>
          </a:prstGeom>
        </p:spPr>
        <p:txBody>
          <a:bodyPr anchorCtr="0" anchor="t" bIns="0" lIns="0" spcFirstLastPara="1" rIns="0" wrap="square" tIns="0">
            <a:noAutofit/>
          </a:bodyPr>
          <a:lstStyle/>
          <a:p>
            <a:pPr indent="0" lvl="0" marL="182880" marR="182880" rtl="0" algn="ctr">
              <a:spcBef>
                <a:spcPts val="0"/>
              </a:spcBef>
              <a:spcAft>
                <a:spcPts val="500"/>
              </a:spcAft>
              <a:buNone/>
            </a:pPr>
            <a:r>
              <a:rPr lang="en"/>
              <a:t>Managing ever expanding</a:t>
            </a:r>
            <a:br>
              <a:rPr lang="en"/>
            </a:br>
            <a:r>
              <a:rPr lang="en"/>
              <a:t>complex infrastructures requires</a:t>
            </a:r>
            <a:br>
              <a:rPr lang="en"/>
            </a:br>
            <a:r>
              <a:rPr lang="en"/>
              <a:t>a lot of knowledge and effort to ensure success</a:t>
            </a:r>
            <a:endParaRPr/>
          </a:p>
        </p:txBody>
      </p:sp>
      <p:sp>
        <p:nvSpPr>
          <p:cNvPr id="2909" name="Google Shape;2909;p237"/>
          <p:cNvSpPr txBox="1"/>
          <p:nvPr>
            <p:ph idx="4" type="subTitle"/>
          </p:nvPr>
        </p:nvSpPr>
        <p:spPr>
          <a:xfrm>
            <a:off x="8048000" y="37725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Manual administration</a:t>
            </a:r>
            <a:endParaRPr sz="1800"/>
          </a:p>
        </p:txBody>
      </p:sp>
      <p:sp>
        <p:nvSpPr>
          <p:cNvPr id="2910" name="Google Shape;2910;p237"/>
          <p:cNvSpPr txBox="1"/>
          <p:nvPr>
            <p:ph idx="2" type="subTitle"/>
          </p:nvPr>
        </p:nvSpPr>
        <p:spPr>
          <a:xfrm>
            <a:off x="4468300" y="37725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Expertise</a:t>
            </a:r>
            <a:endParaRPr sz="1800"/>
          </a:p>
        </p:txBody>
      </p:sp>
      <p:sp>
        <p:nvSpPr>
          <p:cNvPr id="2911" name="Google Shape;2911;p237"/>
          <p:cNvSpPr txBox="1"/>
          <p:nvPr>
            <p:ph idx="5" type="subTitle"/>
          </p:nvPr>
        </p:nvSpPr>
        <p:spPr>
          <a:xfrm>
            <a:off x="8048100" y="4261750"/>
            <a:ext cx="3255300" cy="915300"/>
          </a:xfrm>
          <a:prstGeom prst="rect">
            <a:avLst/>
          </a:prstGeom>
        </p:spPr>
        <p:txBody>
          <a:bodyPr anchorCtr="0" anchor="t" bIns="0" lIns="0" spcFirstLastPara="1" rIns="0" wrap="square" tIns="0">
            <a:noAutofit/>
          </a:bodyPr>
          <a:lstStyle/>
          <a:p>
            <a:pPr indent="0" lvl="0" marL="182880" marR="182880" rtl="0" algn="ctr">
              <a:spcBef>
                <a:spcPts val="0"/>
              </a:spcBef>
              <a:spcAft>
                <a:spcPts val="500"/>
              </a:spcAft>
              <a:buNone/>
            </a:pPr>
            <a:r>
              <a:rPr lang="en"/>
              <a:t>Administrative and</a:t>
            </a:r>
            <a:br>
              <a:rPr lang="en"/>
            </a:br>
            <a:r>
              <a:rPr lang="en"/>
              <a:t>ongoing maintenance tasks take significantly longer to complete without automation</a:t>
            </a:r>
            <a:endParaRPr/>
          </a:p>
        </p:txBody>
      </p:sp>
      <p:sp>
        <p:nvSpPr>
          <p:cNvPr id="2912" name="Google Shape;2912;p237"/>
          <p:cNvSpPr txBox="1"/>
          <p:nvPr>
            <p:ph idx="6" type="subTitle"/>
          </p:nvPr>
        </p:nvSpPr>
        <p:spPr>
          <a:xfrm>
            <a:off x="888600" y="37725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800"/>
              <a:t>Deployment complexity</a:t>
            </a:r>
            <a:endParaRPr sz="1800"/>
          </a:p>
        </p:txBody>
      </p:sp>
      <p:sp>
        <p:nvSpPr>
          <p:cNvPr id="2913" name="Google Shape;2913;p237"/>
          <p:cNvSpPr txBox="1"/>
          <p:nvPr>
            <p:ph idx="7" type="subTitle"/>
          </p:nvPr>
        </p:nvSpPr>
        <p:spPr>
          <a:xfrm>
            <a:off x="888700" y="4261750"/>
            <a:ext cx="3255300" cy="915300"/>
          </a:xfrm>
          <a:prstGeom prst="rect">
            <a:avLst/>
          </a:prstGeom>
        </p:spPr>
        <p:txBody>
          <a:bodyPr anchorCtr="0" anchor="t" bIns="0" lIns="0" spcFirstLastPara="1" rIns="0" wrap="square" tIns="0">
            <a:noAutofit/>
          </a:bodyPr>
          <a:lstStyle/>
          <a:p>
            <a:pPr indent="0" lvl="0" marL="182880" marR="182880" rtl="0" algn="ctr">
              <a:spcBef>
                <a:spcPts val="0"/>
              </a:spcBef>
              <a:spcAft>
                <a:spcPts val="500"/>
              </a:spcAft>
              <a:buNone/>
            </a:pPr>
            <a:r>
              <a:rPr lang="en">
                <a:solidFill>
                  <a:schemeClr val="dk1"/>
                </a:solidFill>
              </a:rPr>
              <a:t>Consistent configuration </a:t>
            </a:r>
            <a:br>
              <a:rPr lang="en">
                <a:solidFill>
                  <a:schemeClr val="dk1"/>
                </a:solidFill>
              </a:rPr>
            </a:br>
            <a:r>
              <a:rPr lang="en">
                <a:solidFill>
                  <a:schemeClr val="dk1"/>
                </a:solidFill>
              </a:rPr>
              <a:t>and controls should be</a:t>
            </a:r>
            <a:br>
              <a:rPr lang="en">
                <a:solidFill>
                  <a:schemeClr val="dk1"/>
                </a:solidFill>
              </a:rPr>
            </a:br>
            <a:r>
              <a:rPr lang="en">
                <a:solidFill>
                  <a:schemeClr val="dk1"/>
                </a:solidFill>
              </a:rPr>
              <a:t>considered before deploying</a:t>
            </a:r>
            <a:br>
              <a:rPr lang="en">
                <a:solidFill>
                  <a:schemeClr val="dk1"/>
                </a:solidFill>
              </a:rPr>
            </a:br>
            <a:r>
              <a:rPr lang="en">
                <a:solidFill>
                  <a:schemeClr val="dk1"/>
                </a:solidFill>
              </a:rPr>
              <a:t>into production</a:t>
            </a:r>
            <a:endParaRPr/>
          </a:p>
        </p:txBody>
      </p:sp>
      <p:sp>
        <p:nvSpPr>
          <p:cNvPr id="2914" name="Google Shape;2914;p23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Common OS automation and management challenges</a:t>
            </a:r>
            <a:endParaRPr/>
          </a:p>
        </p:txBody>
      </p:sp>
      <p:grpSp>
        <p:nvGrpSpPr>
          <p:cNvPr id="2915" name="Google Shape;2915;p237"/>
          <p:cNvGrpSpPr/>
          <p:nvPr/>
        </p:nvGrpSpPr>
        <p:grpSpPr>
          <a:xfrm>
            <a:off x="9186775" y="2509352"/>
            <a:ext cx="977850" cy="977850"/>
            <a:chOff x="9186775" y="2446550"/>
            <a:chExt cx="977850" cy="977850"/>
          </a:xfrm>
        </p:grpSpPr>
        <p:sp>
          <p:nvSpPr>
            <p:cNvPr id="2916" name="Google Shape;2916;p237"/>
            <p:cNvSpPr/>
            <p:nvPr/>
          </p:nvSpPr>
          <p:spPr>
            <a:xfrm>
              <a:off x="9437175" y="2568150"/>
              <a:ext cx="488525" cy="715125"/>
            </a:xfrm>
            <a:custGeom>
              <a:rect b="b" l="l" r="r" t="t"/>
              <a:pathLst>
                <a:path extrusionOk="0" h="28605" w="19541">
                  <a:moveTo>
                    <a:pt x="8079" y="3"/>
                  </a:moveTo>
                  <a:lnTo>
                    <a:pt x="6551" y="1532"/>
                  </a:lnTo>
                  <a:lnTo>
                    <a:pt x="3494" y="1532"/>
                  </a:lnTo>
                  <a:lnTo>
                    <a:pt x="3494" y="4042"/>
                  </a:lnTo>
                  <a:lnTo>
                    <a:pt x="0" y="4042"/>
                  </a:lnTo>
                  <a:lnTo>
                    <a:pt x="0" y="28605"/>
                  </a:lnTo>
                  <a:lnTo>
                    <a:pt x="19541" y="28605"/>
                  </a:lnTo>
                  <a:lnTo>
                    <a:pt x="19541" y="3933"/>
                  </a:lnTo>
                  <a:lnTo>
                    <a:pt x="15284" y="3933"/>
                  </a:lnTo>
                  <a:lnTo>
                    <a:pt x="15284" y="1422"/>
                  </a:lnTo>
                  <a:lnTo>
                    <a:pt x="12882" y="1422"/>
                  </a:lnTo>
                  <a:lnTo>
                    <a:pt x="10419" y="0"/>
                  </a:lnTo>
                  <a:close/>
                </a:path>
              </a:pathLst>
            </a:custGeom>
            <a:solidFill>
              <a:schemeClr val="lt1"/>
            </a:solidFill>
            <a:ln>
              <a:noFill/>
            </a:ln>
          </p:spPr>
        </p:sp>
        <p:pic>
          <p:nvPicPr>
            <p:cNvPr id="2917" name="Google Shape;2917;p237"/>
            <p:cNvPicPr preferRelativeResize="0"/>
            <p:nvPr/>
          </p:nvPicPr>
          <p:blipFill rotWithShape="1">
            <a:blip r:embed="rId5">
              <a:alphaModFix/>
            </a:blip>
            <a:srcRect b="0" l="0" r="0" t="0"/>
            <a:stretch/>
          </p:blipFill>
          <p:spPr>
            <a:xfrm>
              <a:off x="9186775" y="2446550"/>
              <a:ext cx="977850" cy="977850"/>
            </a:xfrm>
            <a:prstGeom prst="rect">
              <a:avLst/>
            </a:prstGeom>
            <a:noFill/>
            <a:ln>
              <a:noFill/>
            </a:ln>
          </p:spPr>
        </p:pic>
      </p:grpSp>
      <p:sp>
        <p:nvSpPr>
          <p:cNvPr id="2918" name="Google Shape;2918;p237"/>
          <p:cNvSpPr/>
          <p:nvPr/>
        </p:nvSpPr>
        <p:spPr>
          <a:xfrm>
            <a:off x="4144000" y="4089625"/>
            <a:ext cx="311700" cy="176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919" name="Google Shape;2919;p237"/>
          <p:cNvSpPr/>
          <p:nvPr/>
        </p:nvSpPr>
        <p:spPr>
          <a:xfrm>
            <a:off x="7736400" y="4089625"/>
            <a:ext cx="311700" cy="176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2920" name="Google Shape;2920;p237"/>
          <p:cNvCxnSpPr/>
          <p:nvPr/>
        </p:nvCxnSpPr>
        <p:spPr>
          <a:xfrm>
            <a:off x="4306150" y="2514600"/>
            <a:ext cx="0" cy="3200400"/>
          </a:xfrm>
          <a:prstGeom prst="straightConnector1">
            <a:avLst/>
          </a:prstGeom>
          <a:noFill/>
          <a:ln cap="flat" cmpd="sng" w="9525">
            <a:solidFill>
              <a:schemeClr val="dk2"/>
            </a:solidFill>
            <a:prstDash val="dot"/>
            <a:round/>
            <a:headEnd len="med" w="med" type="none"/>
            <a:tailEnd len="med" w="med" type="none"/>
          </a:ln>
        </p:spPr>
      </p:cxnSp>
      <p:cxnSp>
        <p:nvCxnSpPr>
          <p:cNvPr id="2921" name="Google Shape;2921;p237"/>
          <p:cNvCxnSpPr/>
          <p:nvPr/>
        </p:nvCxnSpPr>
        <p:spPr>
          <a:xfrm>
            <a:off x="7885850" y="2514600"/>
            <a:ext cx="0" cy="32004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5" name="Shape 2925"/>
        <p:cNvGrpSpPr/>
        <p:nvPr/>
      </p:nvGrpSpPr>
      <p:grpSpPr>
        <a:xfrm>
          <a:off x="0" y="0"/>
          <a:ext cx="0" cy="0"/>
          <a:chOff x="0" y="0"/>
          <a:chExt cx="0" cy="0"/>
        </a:xfrm>
      </p:grpSpPr>
      <p:pic>
        <p:nvPicPr>
          <p:cNvPr id="2926" name="Google Shape;2926;p238"/>
          <p:cNvPicPr preferRelativeResize="0"/>
          <p:nvPr/>
        </p:nvPicPr>
        <p:blipFill rotWithShape="1">
          <a:blip r:embed="rId3">
            <a:alphaModFix/>
          </a:blip>
          <a:srcRect b="1284" l="1286" r="1286" t="656"/>
          <a:stretch/>
        </p:blipFill>
        <p:spPr>
          <a:xfrm>
            <a:off x="664950" y="2306150"/>
            <a:ext cx="5210000" cy="3026326"/>
          </a:xfrm>
          <a:prstGeom prst="rect">
            <a:avLst/>
          </a:prstGeom>
          <a:noFill/>
          <a:ln cap="flat" cmpd="sng" w="9525">
            <a:solidFill>
              <a:schemeClr val="accent6"/>
            </a:solidFill>
            <a:prstDash val="solid"/>
            <a:round/>
            <a:headEnd len="sm" w="sm" type="none"/>
            <a:tailEnd len="sm" w="sm" type="none"/>
          </a:ln>
        </p:spPr>
      </p:pic>
      <p:sp>
        <p:nvSpPr>
          <p:cNvPr id="2927" name="Google Shape;2927;p2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Enterprise Linux web console</a:t>
            </a:r>
            <a:endParaRPr/>
          </a:p>
        </p:txBody>
      </p:sp>
      <p:sp>
        <p:nvSpPr>
          <p:cNvPr id="2928" name="Google Shape;2928;p2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29" name="Google Shape;2929;p238"/>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A web-based management interface to simplify deployment, daily administration, and complex tasks</a:t>
            </a:r>
            <a:endParaRPr/>
          </a:p>
        </p:txBody>
      </p:sp>
      <p:sp>
        <p:nvSpPr>
          <p:cNvPr id="2930" name="Google Shape;2930;p238"/>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Red Hat Enterprise Linux web console</a:t>
            </a:r>
            <a:endParaRPr/>
          </a:p>
        </p:txBody>
      </p:sp>
      <p:sp>
        <p:nvSpPr>
          <p:cNvPr id="2931" name="Google Shape;2931;p238"/>
          <p:cNvSpPr txBox="1"/>
          <p:nvPr>
            <p:ph idx="4" type="body"/>
          </p:nvPr>
        </p:nvSpPr>
        <p:spPr>
          <a:xfrm>
            <a:off x="6400800" y="2286000"/>
            <a:ext cx="4572000" cy="2171700"/>
          </a:xfrm>
          <a:prstGeom prst="rect">
            <a:avLst/>
          </a:prstGeom>
        </p:spPr>
        <p:txBody>
          <a:bodyPr anchorCtr="0" anchor="t" bIns="0" lIns="0" spcFirstLastPara="1" rIns="0" wrap="square" tIns="0">
            <a:noAutofit/>
          </a:bodyPr>
          <a:lstStyle/>
          <a:p>
            <a:pPr indent="-193040" lvl="0" marL="182880" rtl="0" algn="l">
              <a:lnSpc>
                <a:spcPct val="115000"/>
              </a:lnSpc>
              <a:spcBef>
                <a:spcPts val="1000"/>
              </a:spcBef>
              <a:spcAft>
                <a:spcPts val="0"/>
              </a:spcAft>
              <a:buSzPts val="1600"/>
              <a:buChar char="▸"/>
            </a:pPr>
            <a:r>
              <a:rPr lang="en" sz="1600"/>
              <a:t>Get a quick and convenient system overview from a centralized web interface</a:t>
            </a:r>
            <a:endParaRPr sz="1600"/>
          </a:p>
          <a:p>
            <a:pPr indent="-193040" lvl="0" marL="182880" rtl="0" algn="l">
              <a:lnSpc>
                <a:spcPct val="115000"/>
              </a:lnSpc>
              <a:spcBef>
                <a:spcPts val="1000"/>
              </a:spcBef>
              <a:spcAft>
                <a:spcPts val="0"/>
              </a:spcAft>
              <a:buSzPts val="1600"/>
              <a:buChar char="▸"/>
            </a:pPr>
            <a:r>
              <a:rPr lang="en" sz="1600"/>
              <a:t>Perform common tasks as well as complex operations to reduce the burden on system administrators </a:t>
            </a:r>
            <a:endParaRPr sz="1600"/>
          </a:p>
          <a:p>
            <a:pPr indent="-193040" lvl="0" marL="182880" rtl="0" algn="l">
              <a:lnSpc>
                <a:spcPct val="115000"/>
              </a:lnSpc>
              <a:spcBef>
                <a:spcPts val="1000"/>
              </a:spcBef>
              <a:spcAft>
                <a:spcPts val="0"/>
              </a:spcAft>
              <a:buSzPts val="1600"/>
              <a:buChar char="▸"/>
            </a:pPr>
            <a:r>
              <a:rPr lang="en" sz="1600"/>
              <a:t>Monitor and track system performance details around CPU, memory, disk, and network usage</a:t>
            </a:r>
            <a:endParaRPr sz="1600"/>
          </a:p>
          <a:p>
            <a:pPr indent="-193040" lvl="0" marL="182880" rtl="0" algn="l">
              <a:lnSpc>
                <a:spcPct val="115000"/>
              </a:lnSpc>
              <a:spcBef>
                <a:spcPts val="1000"/>
              </a:spcBef>
              <a:spcAft>
                <a:spcPts val="1000"/>
              </a:spcAft>
              <a:buSzPts val="1600"/>
              <a:buChar char="▸"/>
            </a:pPr>
            <a:r>
              <a:rPr lang="en" sz="1600"/>
              <a:t>Manage and monitor systems both locally and remotely for increased efficiency and flexibility</a:t>
            </a:r>
            <a:endParaRPr sz="16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2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Enterprise Linux web console</a:t>
            </a:r>
            <a:endParaRPr/>
          </a:p>
        </p:txBody>
      </p:sp>
      <p:sp>
        <p:nvSpPr>
          <p:cNvPr id="2937" name="Google Shape;2937;p2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38" name="Google Shape;2938;p239"/>
          <p:cNvSpPr txBox="1"/>
          <p:nvPr/>
        </p:nvSpPr>
        <p:spPr>
          <a:xfrm>
            <a:off x="885063" y="3516278"/>
            <a:ext cx="2383500" cy="4842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sz="1200">
                <a:latin typeface="Red Hat Display"/>
                <a:ea typeface="Red Hat Display"/>
                <a:cs typeface="Red Hat Display"/>
                <a:sym typeface="Red Hat Display"/>
              </a:rPr>
              <a:t>Save time using a web interface rather than complex commands</a:t>
            </a:r>
            <a:endParaRPr sz="1200">
              <a:latin typeface="Red Hat Display"/>
              <a:ea typeface="Red Hat Display"/>
              <a:cs typeface="Red Hat Display"/>
              <a:sym typeface="Red Hat Display"/>
            </a:endParaRPr>
          </a:p>
        </p:txBody>
      </p:sp>
      <p:sp>
        <p:nvSpPr>
          <p:cNvPr id="2939" name="Google Shape;2939;p239"/>
          <p:cNvSpPr txBox="1"/>
          <p:nvPr/>
        </p:nvSpPr>
        <p:spPr>
          <a:xfrm>
            <a:off x="885063" y="3081125"/>
            <a:ext cx="2383500" cy="348000"/>
          </a:xfrm>
          <a:prstGeom prst="rect">
            <a:avLst/>
          </a:prstGeom>
          <a:noFill/>
          <a:ln>
            <a:noFill/>
          </a:ln>
        </p:spPr>
        <p:txBody>
          <a:bodyPr anchorCtr="0" anchor="ctr" bIns="0" lIns="0" spcFirstLastPara="1" rIns="0" wrap="square" tIns="0">
            <a:noAutofit/>
          </a:bodyPr>
          <a:lstStyle/>
          <a:p>
            <a:pPr indent="0" lvl="0" marL="0" rtl="0" algn="ctr">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Daily administration</a:t>
            </a:r>
            <a:endParaRPr>
              <a:solidFill>
                <a:srgbClr val="EE0000"/>
              </a:solidFill>
              <a:latin typeface="Red Hat Display Medium"/>
              <a:ea typeface="Red Hat Display Medium"/>
              <a:cs typeface="Red Hat Display Medium"/>
              <a:sym typeface="Red Hat Display Medium"/>
            </a:endParaRPr>
          </a:p>
        </p:txBody>
      </p:sp>
      <p:sp>
        <p:nvSpPr>
          <p:cNvPr id="2940" name="Google Shape;2940;p239"/>
          <p:cNvSpPr txBox="1"/>
          <p:nvPr/>
        </p:nvSpPr>
        <p:spPr>
          <a:xfrm>
            <a:off x="8923613" y="3516278"/>
            <a:ext cx="2383500" cy="4842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sz="1200">
                <a:latin typeface="Red Hat Display"/>
                <a:ea typeface="Red Hat Display"/>
                <a:cs typeface="Red Hat Display"/>
                <a:sym typeface="Red Hat Display"/>
              </a:rPr>
              <a:t>View key metrics to optimize</a:t>
            </a:r>
            <a:br>
              <a:rPr lang="en" sz="1200">
                <a:latin typeface="Red Hat Display"/>
                <a:ea typeface="Red Hat Display"/>
                <a:cs typeface="Red Hat Display"/>
                <a:sym typeface="Red Hat Display"/>
              </a:rPr>
            </a:br>
            <a:r>
              <a:rPr lang="en" sz="1200">
                <a:latin typeface="Red Hat Display"/>
                <a:ea typeface="Red Hat Display"/>
                <a:cs typeface="Red Hat Display"/>
                <a:sym typeface="Red Hat Display"/>
              </a:rPr>
              <a:t>and tune system performance</a:t>
            </a:r>
            <a:endParaRPr sz="1200">
              <a:latin typeface="Red Hat Display"/>
              <a:ea typeface="Red Hat Display"/>
              <a:cs typeface="Red Hat Display"/>
              <a:sym typeface="Red Hat Display"/>
            </a:endParaRPr>
          </a:p>
        </p:txBody>
      </p:sp>
      <p:sp>
        <p:nvSpPr>
          <p:cNvPr id="2941" name="Google Shape;2941;p239"/>
          <p:cNvSpPr txBox="1"/>
          <p:nvPr/>
        </p:nvSpPr>
        <p:spPr>
          <a:xfrm>
            <a:off x="8923613" y="3081125"/>
            <a:ext cx="2383500" cy="348000"/>
          </a:xfrm>
          <a:prstGeom prst="rect">
            <a:avLst/>
          </a:prstGeom>
          <a:noFill/>
          <a:ln>
            <a:noFill/>
          </a:ln>
        </p:spPr>
        <p:txBody>
          <a:bodyPr anchorCtr="0" anchor="ctr" bIns="0" lIns="0" spcFirstLastPara="1" rIns="0" wrap="square" tIns="0">
            <a:noAutofit/>
          </a:bodyPr>
          <a:lstStyle/>
          <a:p>
            <a:pPr indent="0" lvl="0" marL="0" rtl="0" algn="ctr">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Performance</a:t>
            </a:r>
            <a:endParaRPr>
              <a:solidFill>
                <a:srgbClr val="EE0000"/>
              </a:solidFill>
              <a:latin typeface="Red Hat Display Medium"/>
              <a:ea typeface="Red Hat Display Medium"/>
              <a:cs typeface="Red Hat Display Medium"/>
              <a:sym typeface="Red Hat Display Medium"/>
            </a:endParaRPr>
          </a:p>
        </p:txBody>
      </p:sp>
      <p:sp>
        <p:nvSpPr>
          <p:cNvPr id="2942" name="Google Shape;2942;p239"/>
          <p:cNvSpPr txBox="1"/>
          <p:nvPr/>
        </p:nvSpPr>
        <p:spPr>
          <a:xfrm>
            <a:off x="6244096" y="3516278"/>
            <a:ext cx="2383500" cy="4842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200">
                <a:latin typeface="Red Hat Display"/>
                <a:ea typeface="Red Hat Display"/>
                <a:cs typeface="Red Hat Display"/>
                <a:sym typeface="Red Hat Display"/>
              </a:rPr>
              <a:t>Simplify complex activities </a:t>
            </a:r>
            <a:endParaRPr sz="1200">
              <a:latin typeface="Red Hat Display"/>
              <a:ea typeface="Red Hat Display"/>
              <a:cs typeface="Red Hat Display"/>
              <a:sym typeface="Red Hat Display"/>
            </a:endParaRPr>
          </a:p>
          <a:p>
            <a:pPr indent="0" lvl="0" marL="0" rtl="0" algn="ctr">
              <a:lnSpc>
                <a:spcPct val="140000"/>
              </a:lnSpc>
              <a:spcBef>
                <a:spcPts val="0"/>
              </a:spcBef>
              <a:spcAft>
                <a:spcPts val="0"/>
              </a:spcAft>
              <a:buNone/>
            </a:pPr>
            <a:r>
              <a:rPr lang="en" sz="1200">
                <a:latin typeface="Red Hat Display"/>
                <a:ea typeface="Red Hat Display"/>
                <a:cs typeface="Red Hat Display"/>
                <a:sym typeface="Red Hat Display"/>
              </a:rPr>
              <a:t>for non-experienced admins</a:t>
            </a:r>
            <a:endParaRPr sz="1200">
              <a:latin typeface="Red Hat Display"/>
              <a:ea typeface="Red Hat Display"/>
              <a:cs typeface="Red Hat Display"/>
              <a:sym typeface="Red Hat Display"/>
            </a:endParaRPr>
          </a:p>
        </p:txBody>
      </p:sp>
      <p:sp>
        <p:nvSpPr>
          <p:cNvPr id="2943" name="Google Shape;2943;p239"/>
          <p:cNvSpPr txBox="1"/>
          <p:nvPr/>
        </p:nvSpPr>
        <p:spPr>
          <a:xfrm>
            <a:off x="6244096" y="3081125"/>
            <a:ext cx="2383500" cy="348000"/>
          </a:xfrm>
          <a:prstGeom prst="rect">
            <a:avLst/>
          </a:prstGeom>
          <a:noFill/>
          <a:ln>
            <a:noFill/>
          </a:ln>
        </p:spPr>
        <p:txBody>
          <a:bodyPr anchorCtr="0" anchor="ctr" bIns="0" lIns="0" spcFirstLastPara="1" rIns="0" wrap="square" tIns="0">
            <a:noAutofit/>
          </a:bodyPr>
          <a:lstStyle/>
          <a:p>
            <a:pPr indent="0" lvl="0" marL="0" rtl="0" algn="ctr">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New to </a:t>
            </a:r>
            <a:r>
              <a:rPr lang="en">
                <a:solidFill>
                  <a:srgbClr val="EE0000"/>
                </a:solidFill>
                <a:latin typeface="Red Hat Display Medium"/>
                <a:ea typeface="Red Hat Display Medium"/>
                <a:cs typeface="Red Hat Display Medium"/>
                <a:sym typeface="Red Hat Display Medium"/>
              </a:rPr>
              <a:t>RHEL</a:t>
            </a:r>
            <a:endParaRPr>
              <a:solidFill>
                <a:srgbClr val="EE0000"/>
              </a:solidFill>
              <a:latin typeface="Red Hat Display Medium"/>
              <a:ea typeface="Red Hat Display Medium"/>
              <a:cs typeface="Red Hat Display Medium"/>
              <a:sym typeface="Red Hat Display Medium"/>
            </a:endParaRPr>
          </a:p>
        </p:txBody>
      </p:sp>
      <p:sp>
        <p:nvSpPr>
          <p:cNvPr id="2944" name="Google Shape;2944;p239"/>
          <p:cNvSpPr txBox="1"/>
          <p:nvPr/>
        </p:nvSpPr>
        <p:spPr>
          <a:xfrm>
            <a:off x="3564579" y="3516278"/>
            <a:ext cx="2383500" cy="4842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200">
                <a:latin typeface="Red Hat Display"/>
                <a:ea typeface="Red Hat Display"/>
                <a:cs typeface="Red Hat Display"/>
                <a:sym typeface="Red Hat Display"/>
              </a:rPr>
              <a:t>Access after hours and </a:t>
            </a:r>
            <a:endParaRPr sz="1200">
              <a:latin typeface="Red Hat Display"/>
              <a:ea typeface="Red Hat Display"/>
              <a:cs typeface="Red Hat Display"/>
              <a:sym typeface="Red Hat Display"/>
            </a:endParaRPr>
          </a:p>
          <a:p>
            <a:pPr indent="0" lvl="0" marL="0" rtl="0" algn="ctr">
              <a:lnSpc>
                <a:spcPct val="140000"/>
              </a:lnSpc>
              <a:spcBef>
                <a:spcPts val="0"/>
              </a:spcBef>
              <a:spcAft>
                <a:spcPts val="0"/>
              </a:spcAft>
              <a:buNone/>
            </a:pPr>
            <a:r>
              <a:rPr lang="en" sz="1200">
                <a:latin typeface="Red Hat Display"/>
                <a:ea typeface="Red Hat Display"/>
                <a:cs typeface="Red Hat Display"/>
                <a:sym typeface="Red Hat Display"/>
              </a:rPr>
              <a:t>during on-call situations</a:t>
            </a:r>
            <a:endParaRPr sz="1200">
              <a:latin typeface="Red Hat Display"/>
              <a:ea typeface="Red Hat Display"/>
              <a:cs typeface="Red Hat Display"/>
              <a:sym typeface="Red Hat Display"/>
            </a:endParaRPr>
          </a:p>
        </p:txBody>
      </p:sp>
      <p:sp>
        <p:nvSpPr>
          <p:cNvPr id="2945" name="Google Shape;2945;p239"/>
          <p:cNvSpPr txBox="1"/>
          <p:nvPr/>
        </p:nvSpPr>
        <p:spPr>
          <a:xfrm>
            <a:off x="3564579" y="3081125"/>
            <a:ext cx="2383500" cy="348000"/>
          </a:xfrm>
          <a:prstGeom prst="rect">
            <a:avLst/>
          </a:prstGeom>
          <a:noFill/>
          <a:ln>
            <a:noFill/>
          </a:ln>
        </p:spPr>
        <p:txBody>
          <a:bodyPr anchorCtr="0" anchor="ctr" bIns="0" lIns="0" spcFirstLastPara="1" rIns="0" wrap="square" tIns="0">
            <a:noAutofit/>
          </a:bodyPr>
          <a:lstStyle/>
          <a:p>
            <a:pPr indent="0" lvl="0" marL="0" rtl="0" algn="ctr">
              <a:lnSpc>
                <a:spcPct val="114000"/>
              </a:lnSpc>
              <a:spcBef>
                <a:spcPts val="0"/>
              </a:spcBef>
              <a:spcAft>
                <a:spcPts val="0"/>
              </a:spcAft>
              <a:buNone/>
            </a:pPr>
            <a:r>
              <a:rPr lang="en">
                <a:solidFill>
                  <a:srgbClr val="EE0000"/>
                </a:solidFill>
                <a:latin typeface="Red Hat Display Medium"/>
                <a:ea typeface="Red Hat Display Medium"/>
                <a:cs typeface="Red Hat Display Medium"/>
                <a:sym typeface="Red Hat Display Medium"/>
              </a:rPr>
              <a:t>Off-hours SysAdmin</a:t>
            </a:r>
            <a:endParaRPr>
              <a:solidFill>
                <a:srgbClr val="EE0000"/>
              </a:solidFill>
              <a:latin typeface="Red Hat Display Medium"/>
              <a:ea typeface="Red Hat Display Medium"/>
              <a:cs typeface="Red Hat Display Medium"/>
              <a:sym typeface="Red Hat Display Medium"/>
            </a:endParaRPr>
          </a:p>
        </p:txBody>
      </p:sp>
      <p:pic>
        <p:nvPicPr>
          <p:cNvPr id="2946" name="Google Shape;2946;p239"/>
          <p:cNvPicPr preferRelativeResize="0"/>
          <p:nvPr/>
        </p:nvPicPr>
        <p:blipFill rotWithShape="1">
          <a:blip r:embed="rId3">
            <a:alphaModFix/>
          </a:blip>
          <a:srcRect b="0" l="0" r="0" t="0"/>
          <a:stretch/>
        </p:blipFill>
        <p:spPr>
          <a:xfrm>
            <a:off x="1761591" y="2288427"/>
            <a:ext cx="630443" cy="630441"/>
          </a:xfrm>
          <a:prstGeom prst="rect">
            <a:avLst/>
          </a:prstGeom>
          <a:noFill/>
          <a:ln>
            <a:noFill/>
          </a:ln>
        </p:spPr>
      </p:pic>
      <p:pic>
        <p:nvPicPr>
          <p:cNvPr id="2947" name="Google Shape;2947;p239"/>
          <p:cNvPicPr preferRelativeResize="0"/>
          <p:nvPr/>
        </p:nvPicPr>
        <p:blipFill rotWithShape="1">
          <a:blip r:embed="rId4">
            <a:alphaModFix/>
          </a:blip>
          <a:srcRect b="0" l="0" r="0" t="0"/>
          <a:stretch/>
        </p:blipFill>
        <p:spPr>
          <a:xfrm>
            <a:off x="4441108" y="2288427"/>
            <a:ext cx="630443" cy="630441"/>
          </a:xfrm>
          <a:prstGeom prst="rect">
            <a:avLst/>
          </a:prstGeom>
          <a:noFill/>
          <a:ln>
            <a:noFill/>
          </a:ln>
        </p:spPr>
      </p:pic>
      <p:pic>
        <p:nvPicPr>
          <p:cNvPr id="2948" name="Google Shape;2948;p239"/>
          <p:cNvPicPr preferRelativeResize="0"/>
          <p:nvPr/>
        </p:nvPicPr>
        <p:blipFill rotWithShape="1">
          <a:blip r:embed="rId5">
            <a:alphaModFix/>
          </a:blip>
          <a:srcRect b="0" l="0" r="0" t="0"/>
          <a:stretch/>
        </p:blipFill>
        <p:spPr>
          <a:xfrm>
            <a:off x="7120624" y="2288427"/>
            <a:ext cx="630443" cy="630441"/>
          </a:xfrm>
          <a:prstGeom prst="rect">
            <a:avLst/>
          </a:prstGeom>
          <a:noFill/>
          <a:ln>
            <a:noFill/>
          </a:ln>
        </p:spPr>
      </p:pic>
      <p:pic>
        <p:nvPicPr>
          <p:cNvPr id="2949" name="Google Shape;2949;p239"/>
          <p:cNvPicPr preferRelativeResize="0"/>
          <p:nvPr/>
        </p:nvPicPr>
        <p:blipFill rotWithShape="1">
          <a:blip r:embed="rId6">
            <a:alphaModFix/>
          </a:blip>
          <a:srcRect b="0" l="0" r="0" t="0"/>
          <a:stretch/>
        </p:blipFill>
        <p:spPr>
          <a:xfrm>
            <a:off x="9800141" y="2288427"/>
            <a:ext cx="630443" cy="630441"/>
          </a:xfrm>
          <a:prstGeom prst="rect">
            <a:avLst/>
          </a:prstGeom>
          <a:noFill/>
          <a:ln>
            <a:noFill/>
          </a:ln>
        </p:spPr>
      </p:pic>
      <p:sp>
        <p:nvSpPr>
          <p:cNvPr id="2950" name="Google Shape;2950;p239"/>
          <p:cNvSpPr txBox="1"/>
          <p:nvPr/>
        </p:nvSpPr>
        <p:spPr>
          <a:xfrm>
            <a:off x="885050" y="11003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800">
                <a:solidFill>
                  <a:srgbClr val="000000"/>
                </a:solidFill>
                <a:latin typeface="Red Hat Display"/>
                <a:ea typeface="Red Hat Display"/>
                <a:cs typeface="Red Hat Display"/>
                <a:sym typeface="Red Hat Display"/>
              </a:rPr>
              <a:t>Most common use cases for the web console</a:t>
            </a:r>
            <a:endParaRPr sz="2800">
              <a:solidFill>
                <a:srgbClr val="000000"/>
              </a:solidFill>
              <a:latin typeface="Red Hat Display"/>
              <a:ea typeface="Red Hat Display"/>
              <a:cs typeface="Red Hat Display"/>
              <a:sym typeface="Red Hat Display"/>
            </a:endParaRPr>
          </a:p>
        </p:txBody>
      </p:sp>
      <p:sp>
        <p:nvSpPr>
          <p:cNvPr id="2951" name="Google Shape;2951;p239"/>
          <p:cNvSpPr txBox="1"/>
          <p:nvPr/>
        </p:nvSpPr>
        <p:spPr>
          <a:xfrm>
            <a:off x="885125" y="1653550"/>
            <a:ext cx="10422000" cy="291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sz="1800">
                <a:solidFill>
                  <a:srgbClr val="EE0000"/>
                </a:solidFill>
                <a:latin typeface="Red Hat Display"/>
                <a:ea typeface="Red Hat Display"/>
                <a:cs typeface="Red Hat Display"/>
                <a:sym typeface="Red Hat Display"/>
              </a:rPr>
              <a:t>Simplified Red Hat Enterprise Linux administration that is intuitive, robust, and extendable</a:t>
            </a:r>
            <a:endParaRPr sz="1800">
              <a:solidFill>
                <a:srgbClr val="EE0000"/>
              </a:solidFill>
              <a:latin typeface="Red Hat Display"/>
              <a:ea typeface="Red Hat Display"/>
              <a:cs typeface="Red Hat Display"/>
              <a:sym typeface="Red Hat Display"/>
            </a:endParaRPr>
          </a:p>
        </p:txBody>
      </p:sp>
      <p:cxnSp>
        <p:nvCxnSpPr>
          <p:cNvPr id="2952" name="Google Shape;2952;p239"/>
          <p:cNvCxnSpPr/>
          <p:nvPr/>
        </p:nvCxnSpPr>
        <p:spPr>
          <a:xfrm>
            <a:off x="3416571" y="2341350"/>
            <a:ext cx="0" cy="3605100"/>
          </a:xfrm>
          <a:prstGeom prst="straightConnector1">
            <a:avLst/>
          </a:prstGeom>
          <a:noFill/>
          <a:ln cap="flat" cmpd="sng" w="9525">
            <a:solidFill>
              <a:schemeClr val="dk2"/>
            </a:solidFill>
            <a:prstDash val="dot"/>
            <a:round/>
            <a:headEnd len="med" w="med" type="none"/>
            <a:tailEnd len="med" w="med" type="none"/>
          </a:ln>
        </p:spPr>
      </p:cxnSp>
      <p:cxnSp>
        <p:nvCxnSpPr>
          <p:cNvPr id="2953" name="Google Shape;2953;p239"/>
          <p:cNvCxnSpPr/>
          <p:nvPr/>
        </p:nvCxnSpPr>
        <p:spPr>
          <a:xfrm>
            <a:off x="6096088" y="2341350"/>
            <a:ext cx="0" cy="3605100"/>
          </a:xfrm>
          <a:prstGeom prst="straightConnector1">
            <a:avLst/>
          </a:prstGeom>
          <a:noFill/>
          <a:ln cap="flat" cmpd="sng" w="9525">
            <a:solidFill>
              <a:schemeClr val="dk2"/>
            </a:solidFill>
            <a:prstDash val="dot"/>
            <a:round/>
            <a:headEnd len="med" w="med" type="none"/>
            <a:tailEnd len="med" w="med" type="none"/>
          </a:ln>
        </p:spPr>
      </p:cxnSp>
      <p:cxnSp>
        <p:nvCxnSpPr>
          <p:cNvPr id="2954" name="Google Shape;2954;p239"/>
          <p:cNvCxnSpPr/>
          <p:nvPr/>
        </p:nvCxnSpPr>
        <p:spPr>
          <a:xfrm>
            <a:off x="8775604" y="2341350"/>
            <a:ext cx="0" cy="3605100"/>
          </a:xfrm>
          <a:prstGeom prst="straightConnector1">
            <a:avLst/>
          </a:prstGeom>
          <a:noFill/>
          <a:ln cap="flat" cmpd="sng" w="9525">
            <a:solidFill>
              <a:schemeClr val="dk2"/>
            </a:solidFill>
            <a:prstDash val="dot"/>
            <a:round/>
            <a:headEnd len="med" w="med" type="none"/>
            <a:tailEnd len="med" w="med" type="none"/>
          </a:ln>
        </p:spPr>
      </p:cxnSp>
      <p:sp>
        <p:nvSpPr>
          <p:cNvPr id="2955" name="Google Shape;2955;p239"/>
          <p:cNvSpPr txBox="1"/>
          <p:nvPr/>
        </p:nvSpPr>
        <p:spPr>
          <a:xfrm>
            <a:off x="1033413" y="4451001"/>
            <a:ext cx="2086800" cy="1481700"/>
          </a:xfrm>
          <a:prstGeom prst="rect">
            <a:avLst/>
          </a:prstGeom>
          <a:noFill/>
          <a:ln>
            <a:noFill/>
          </a:ln>
        </p:spPr>
        <p:txBody>
          <a:bodyPr anchorCtr="0" anchor="t" bIns="0" lIns="0" spcFirstLastPara="1" rIns="0" wrap="square" tIns="0">
            <a:noAutofit/>
          </a:bodyPr>
          <a:lstStyle/>
          <a:p>
            <a:pPr indent="-142240" lvl="0" marL="274320" rtl="0" algn="l">
              <a:lnSpc>
                <a:spcPct val="115000"/>
              </a:lnSpc>
              <a:spcBef>
                <a:spcPts val="0"/>
              </a:spcBef>
              <a:spcAft>
                <a:spcPts val="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Increase filesystem size</a:t>
            </a:r>
            <a:endParaRPr sz="1000">
              <a:solidFill>
                <a:schemeClr val="dk1"/>
              </a:solidFill>
              <a:latin typeface="Red Hat Display"/>
              <a:ea typeface="Red Hat Display"/>
              <a:cs typeface="Red Hat Display"/>
              <a:sym typeface="Red Hat Display"/>
            </a:endParaRPr>
          </a:p>
          <a:p>
            <a:pPr indent="-142240" lvl="0" marL="274320" rtl="0" algn="l">
              <a:lnSpc>
                <a:spcPct val="115000"/>
              </a:lnSpc>
              <a:spcBef>
                <a:spcPts val="500"/>
              </a:spcBef>
              <a:spcAft>
                <a:spcPts val="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Manage firewall</a:t>
            </a:r>
            <a:endParaRPr sz="1000">
              <a:solidFill>
                <a:schemeClr val="dk1"/>
              </a:solidFill>
              <a:latin typeface="Red Hat Display"/>
              <a:ea typeface="Red Hat Display"/>
              <a:cs typeface="Red Hat Display"/>
              <a:sym typeface="Red Hat Display"/>
            </a:endParaRPr>
          </a:p>
          <a:p>
            <a:pPr indent="-142240" lvl="0" marL="274320" rtl="0" algn="l">
              <a:lnSpc>
                <a:spcPct val="115000"/>
              </a:lnSpc>
              <a:spcBef>
                <a:spcPts val="500"/>
              </a:spcBef>
              <a:spcAft>
                <a:spcPts val="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Administer user accounts</a:t>
            </a:r>
            <a:endParaRPr sz="1000">
              <a:solidFill>
                <a:schemeClr val="dk1"/>
              </a:solidFill>
              <a:latin typeface="Red Hat Display"/>
              <a:ea typeface="Red Hat Display"/>
              <a:cs typeface="Red Hat Display"/>
              <a:sym typeface="Red Hat Display"/>
            </a:endParaRPr>
          </a:p>
          <a:p>
            <a:pPr indent="-142240" lvl="0" marL="274320" rtl="0" algn="l">
              <a:lnSpc>
                <a:spcPct val="115000"/>
              </a:lnSpc>
              <a:spcBef>
                <a:spcPts val="500"/>
              </a:spcBef>
              <a:spcAft>
                <a:spcPts val="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Restart services</a:t>
            </a:r>
            <a:endParaRPr sz="1000">
              <a:solidFill>
                <a:schemeClr val="dk1"/>
              </a:solidFill>
              <a:latin typeface="Red Hat Display"/>
              <a:ea typeface="Red Hat Display"/>
              <a:cs typeface="Red Hat Display"/>
              <a:sym typeface="Red Hat Display"/>
            </a:endParaRPr>
          </a:p>
          <a:p>
            <a:pPr indent="-142240" lvl="0" marL="274320" rtl="0" algn="l">
              <a:lnSpc>
                <a:spcPct val="115000"/>
              </a:lnSpc>
              <a:spcBef>
                <a:spcPts val="500"/>
              </a:spcBef>
              <a:spcAft>
                <a:spcPts val="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View logs</a:t>
            </a:r>
            <a:endParaRPr sz="1000">
              <a:solidFill>
                <a:schemeClr val="dk1"/>
              </a:solidFill>
              <a:latin typeface="Red Hat Display"/>
              <a:ea typeface="Red Hat Display"/>
              <a:cs typeface="Red Hat Display"/>
              <a:sym typeface="Red Hat Display"/>
            </a:endParaRPr>
          </a:p>
          <a:p>
            <a:pPr indent="-142240" lvl="0" marL="274320" rtl="0" algn="l">
              <a:lnSpc>
                <a:spcPct val="115000"/>
              </a:lnSpc>
              <a:spcBef>
                <a:spcPts val="500"/>
              </a:spcBef>
              <a:spcAft>
                <a:spcPts val="50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Install system updates</a:t>
            </a:r>
            <a:endParaRPr>
              <a:solidFill>
                <a:schemeClr val="dk1"/>
              </a:solidFill>
              <a:latin typeface="Red Hat Display"/>
              <a:ea typeface="Red Hat Display"/>
              <a:cs typeface="Red Hat Display"/>
              <a:sym typeface="Red Hat Display"/>
            </a:endParaRPr>
          </a:p>
        </p:txBody>
      </p:sp>
      <p:sp>
        <p:nvSpPr>
          <p:cNvPr id="2956" name="Google Shape;2956;p239"/>
          <p:cNvSpPr txBox="1"/>
          <p:nvPr/>
        </p:nvSpPr>
        <p:spPr>
          <a:xfrm>
            <a:off x="3712929" y="4451001"/>
            <a:ext cx="2086800" cy="1481700"/>
          </a:xfrm>
          <a:prstGeom prst="rect">
            <a:avLst/>
          </a:prstGeom>
          <a:noFill/>
          <a:ln>
            <a:noFill/>
          </a:ln>
        </p:spPr>
        <p:txBody>
          <a:bodyPr anchorCtr="0" anchor="t" bIns="0" lIns="0" spcFirstLastPara="1" rIns="0" wrap="square" tIns="0">
            <a:noAutofit/>
          </a:bodyPr>
          <a:lstStyle/>
          <a:p>
            <a:pPr indent="-142240" lvl="0" marL="274320" rtl="0" algn="l">
              <a:lnSpc>
                <a:spcPct val="115000"/>
              </a:lnSpc>
              <a:spcBef>
                <a:spcPts val="0"/>
              </a:spcBef>
              <a:spcAft>
                <a:spcPts val="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Use a mobile device</a:t>
            </a:r>
            <a:br>
              <a:rPr lang="en" sz="1000">
                <a:solidFill>
                  <a:schemeClr val="dk1"/>
                </a:solidFill>
                <a:latin typeface="Red Hat Display"/>
                <a:ea typeface="Red Hat Display"/>
                <a:cs typeface="Red Hat Display"/>
                <a:sym typeface="Red Hat Display"/>
              </a:rPr>
            </a:br>
            <a:r>
              <a:rPr lang="en" sz="1000">
                <a:solidFill>
                  <a:schemeClr val="dk1"/>
                </a:solidFill>
                <a:latin typeface="Red Hat Display"/>
                <a:ea typeface="Red Hat Display"/>
                <a:cs typeface="Red Hat Display"/>
                <a:sym typeface="Red Hat Display"/>
              </a:rPr>
              <a:t>web browser</a:t>
            </a:r>
            <a:endParaRPr sz="1000">
              <a:solidFill>
                <a:schemeClr val="dk1"/>
              </a:solidFill>
              <a:latin typeface="Red Hat Display"/>
              <a:ea typeface="Red Hat Display"/>
              <a:cs typeface="Red Hat Display"/>
              <a:sym typeface="Red Hat Display"/>
            </a:endParaRPr>
          </a:p>
          <a:p>
            <a:pPr indent="-142240" lvl="0" marL="274320" rtl="0" algn="l">
              <a:lnSpc>
                <a:spcPct val="115000"/>
              </a:lnSpc>
              <a:spcBef>
                <a:spcPts val="500"/>
              </a:spcBef>
              <a:spcAft>
                <a:spcPts val="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View system logs</a:t>
            </a:r>
            <a:endParaRPr sz="1000">
              <a:solidFill>
                <a:schemeClr val="dk1"/>
              </a:solidFill>
              <a:latin typeface="Red Hat Display"/>
              <a:ea typeface="Red Hat Display"/>
              <a:cs typeface="Red Hat Display"/>
              <a:sym typeface="Red Hat Display"/>
            </a:endParaRPr>
          </a:p>
          <a:p>
            <a:pPr indent="-142240" lvl="0" marL="274320" rtl="0" algn="l">
              <a:lnSpc>
                <a:spcPct val="115000"/>
              </a:lnSpc>
              <a:spcBef>
                <a:spcPts val="500"/>
              </a:spcBef>
              <a:spcAft>
                <a:spcPts val="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Monitor system health</a:t>
            </a:r>
            <a:endParaRPr sz="1000">
              <a:solidFill>
                <a:schemeClr val="dk1"/>
              </a:solidFill>
              <a:latin typeface="Red Hat Display"/>
              <a:ea typeface="Red Hat Display"/>
              <a:cs typeface="Red Hat Display"/>
              <a:sym typeface="Red Hat Display"/>
            </a:endParaRPr>
          </a:p>
          <a:p>
            <a:pPr indent="-142240" lvl="0" marL="274320" rtl="0" algn="l">
              <a:lnSpc>
                <a:spcPct val="115000"/>
              </a:lnSpc>
              <a:spcBef>
                <a:spcPts val="500"/>
              </a:spcBef>
              <a:spcAft>
                <a:spcPts val="50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Troubleshoot and resolve issues</a:t>
            </a:r>
            <a:endParaRPr sz="1000">
              <a:solidFill>
                <a:schemeClr val="dk1"/>
              </a:solidFill>
              <a:latin typeface="Red Hat Display"/>
              <a:ea typeface="Red Hat Display"/>
              <a:cs typeface="Red Hat Display"/>
              <a:sym typeface="Red Hat Display"/>
            </a:endParaRPr>
          </a:p>
        </p:txBody>
      </p:sp>
      <p:sp>
        <p:nvSpPr>
          <p:cNvPr id="2957" name="Google Shape;2957;p239"/>
          <p:cNvSpPr txBox="1"/>
          <p:nvPr/>
        </p:nvSpPr>
        <p:spPr>
          <a:xfrm>
            <a:off x="6392446" y="4451001"/>
            <a:ext cx="2086800" cy="1481700"/>
          </a:xfrm>
          <a:prstGeom prst="rect">
            <a:avLst/>
          </a:prstGeom>
          <a:noFill/>
          <a:ln>
            <a:noFill/>
          </a:ln>
        </p:spPr>
        <p:txBody>
          <a:bodyPr anchorCtr="0" anchor="t" bIns="0" lIns="0" spcFirstLastPara="1" rIns="0" wrap="square" tIns="0">
            <a:noAutofit/>
          </a:bodyPr>
          <a:lstStyle/>
          <a:p>
            <a:pPr indent="-142240" lvl="0" marL="274320" rtl="0" algn="l">
              <a:lnSpc>
                <a:spcPct val="115000"/>
              </a:lnSpc>
              <a:spcBef>
                <a:spcPts val="0"/>
              </a:spcBef>
              <a:spcAft>
                <a:spcPts val="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Perform tasks without command line knowledge</a:t>
            </a:r>
            <a:endParaRPr sz="1000">
              <a:solidFill>
                <a:schemeClr val="dk1"/>
              </a:solidFill>
              <a:latin typeface="Red Hat Display"/>
              <a:ea typeface="Red Hat Display"/>
              <a:cs typeface="Red Hat Display"/>
              <a:sym typeface="Red Hat Display"/>
            </a:endParaRPr>
          </a:p>
          <a:p>
            <a:pPr indent="-142240" lvl="0" marL="274320" rtl="0" algn="l">
              <a:lnSpc>
                <a:spcPct val="115000"/>
              </a:lnSpc>
              <a:spcBef>
                <a:spcPts val="500"/>
              </a:spcBef>
              <a:spcAft>
                <a:spcPts val="50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Employ an intuitive and easy to use web interface</a:t>
            </a:r>
            <a:endParaRPr sz="1000">
              <a:solidFill>
                <a:schemeClr val="dk1"/>
              </a:solidFill>
              <a:latin typeface="Red Hat Display"/>
              <a:ea typeface="Red Hat Display"/>
              <a:cs typeface="Red Hat Display"/>
              <a:sym typeface="Red Hat Display"/>
            </a:endParaRPr>
          </a:p>
        </p:txBody>
      </p:sp>
      <p:sp>
        <p:nvSpPr>
          <p:cNvPr id="2958" name="Google Shape;2958;p239"/>
          <p:cNvSpPr txBox="1"/>
          <p:nvPr/>
        </p:nvSpPr>
        <p:spPr>
          <a:xfrm>
            <a:off x="9071963" y="4451001"/>
            <a:ext cx="2086800" cy="1481700"/>
          </a:xfrm>
          <a:prstGeom prst="rect">
            <a:avLst/>
          </a:prstGeom>
          <a:noFill/>
          <a:ln>
            <a:noFill/>
          </a:ln>
        </p:spPr>
        <p:txBody>
          <a:bodyPr anchorCtr="0" anchor="t" bIns="0" lIns="0" spcFirstLastPara="1" rIns="0" wrap="square" tIns="0">
            <a:noAutofit/>
          </a:bodyPr>
          <a:lstStyle/>
          <a:p>
            <a:pPr indent="-142240" lvl="0" marL="274320" rtl="0" algn="l">
              <a:lnSpc>
                <a:spcPct val="115000"/>
              </a:lnSpc>
              <a:spcBef>
                <a:spcPts val="0"/>
              </a:spcBef>
              <a:spcAft>
                <a:spcPts val="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Monitor local system performance</a:t>
            </a:r>
            <a:endParaRPr sz="1000">
              <a:solidFill>
                <a:schemeClr val="dk1"/>
              </a:solidFill>
              <a:latin typeface="Red Hat Display"/>
              <a:ea typeface="Red Hat Display"/>
              <a:cs typeface="Red Hat Display"/>
              <a:sym typeface="Red Hat Display"/>
            </a:endParaRPr>
          </a:p>
          <a:p>
            <a:pPr indent="-142240" lvl="0" marL="274320" rtl="0" algn="l">
              <a:lnSpc>
                <a:spcPct val="115000"/>
              </a:lnSpc>
              <a:spcBef>
                <a:spcPts val="500"/>
              </a:spcBef>
              <a:spcAft>
                <a:spcPts val="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Manage performance profiles</a:t>
            </a:r>
            <a:endParaRPr sz="1000">
              <a:solidFill>
                <a:schemeClr val="dk1"/>
              </a:solidFill>
              <a:latin typeface="Red Hat Display"/>
              <a:ea typeface="Red Hat Display"/>
              <a:cs typeface="Red Hat Display"/>
              <a:sym typeface="Red Hat Display"/>
            </a:endParaRPr>
          </a:p>
          <a:p>
            <a:pPr indent="-142240" lvl="0" marL="274320" rtl="0" algn="l">
              <a:lnSpc>
                <a:spcPct val="115000"/>
              </a:lnSpc>
              <a:spcBef>
                <a:spcPts val="500"/>
              </a:spcBef>
              <a:spcAft>
                <a:spcPts val="500"/>
              </a:spcAft>
              <a:buClr>
                <a:schemeClr val="accent1"/>
              </a:buClr>
              <a:buSzPts val="800"/>
              <a:buFont typeface="Red Hat Display"/>
              <a:buChar char="▸"/>
            </a:pPr>
            <a:r>
              <a:rPr lang="en" sz="1000">
                <a:solidFill>
                  <a:schemeClr val="dk1"/>
                </a:solidFill>
                <a:latin typeface="Red Hat Display"/>
                <a:ea typeface="Red Hat Display"/>
                <a:cs typeface="Red Hat Display"/>
                <a:sym typeface="Red Hat Display"/>
              </a:rPr>
              <a:t>Track CPU, disk, memory, and more</a:t>
            </a:r>
            <a:endParaRPr sz="1000">
              <a:solidFill>
                <a:schemeClr val="dk1"/>
              </a:solidFill>
              <a:latin typeface="Red Hat Display"/>
              <a:ea typeface="Red Hat Display"/>
              <a:cs typeface="Red Hat Display"/>
              <a:sym typeface="Red Hat Display"/>
            </a:endParaRPr>
          </a:p>
        </p:txBody>
      </p:sp>
      <p:sp>
        <p:nvSpPr>
          <p:cNvPr id="2959" name="Google Shape;2959;p239"/>
          <p:cNvSpPr/>
          <p:nvPr/>
        </p:nvSpPr>
        <p:spPr>
          <a:xfrm>
            <a:off x="914400" y="4188050"/>
            <a:ext cx="2286112" cy="75352"/>
          </a:xfrm>
          <a:custGeom>
            <a:rect b="b" l="l" r="r" t="t"/>
            <a:pathLst>
              <a:path extrusionOk="0" h="5688" w="127591">
                <a:moveTo>
                  <a:pt x="0" y="106"/>
                </a:moveTo>
                <a:lnTo>
                  <a:pt x="59436" y="106"/>
                </a:lnTo>
                <a:lnTo>
                  <a:pt x="65018" y="5688"/>
                </a:lnTo>
                <a:lnTo>
                  <a:pt x="70707" y="0"/>
                </a:lnTo>
                <a:lnTo>
                  <a:pt x="127591" y="0"/>
                </a:lnTo>
              </a:path>
            </a:pathLst>
          </a:custGeom>
          <a:noFill/>
          <a:ln cap="rnd" cmpd="sng" w="9525">
            <a:solidFill>
              <a:schemeClr val="accent5"/>
            </a:solidFill>
            <a:prstDash val="solid"/>
            <a:round/>
            <a:headEnd len="med" w="med" type="none"/>
            <a:tailEnd len="med" w="med" type="none"/>
          </a:ln>
        </p:spPr>
      </p:sp>
      <p:sp>
        <p:nvSpPr>
          <p:cNvPr id="2960" name="Google Shape;2960;p239"/>
          <p:cNvSpPr/>
          <p:nvPr/>
        </p:nvSpPr>
        <p:spPr>
          <a:xfrm>
            <a:off x="3598050" y="4188050"/>
            <a:ext cx="2286112" cy="75352"/>
          </a:xfrm>
          <a:custGeom>
            <a:rect b="b" l="l" r="r" t="t"/>
            <a:pathLst>
              <a:path extrusionOk="0" h="5688" w="127591">
                <a:moveTo>
                  <a:pt x="0" y="106"/>
                </a:moveTo>
                <a:lnTo>
                  <a:pt x="59436" y="106"/>
                </a:lnTo>
                <a:lnTo>
                  <a:pt x="65018" y="5688"/>
                </a:lnTo>
                <a:lnTo>
                  <a:pt x="70707" y="0"/>
                </a:lnTo>
                <a:lnTo>
                  <a:pt x="127591" y="0"/>
                </a:lnTo>
              </a:path>
            </a:pathLst>
          </a:custGeom>
          <a:noFill/>
          <a:ln cap="rnd" cmpd="sng" w="9525">
            <a:solidFill>
              <a:schemeClr val="accent5"/>
            </a:solidFill>
            <a:prstDash val="solid"/>
            <a:round/>
            <a:headEnd len="med" w="med" type="none"/>
            <a:tailEnd len="med" w="med" type="none"/>
          </a:ln>
        </p:spPr>
      </p:sp>
      <p:sp>
        <p:nvSpPr>
          <p:cNvPr id="2961" name="Google Shape;2961;p239"/>
          <p:cNvSpPr/>
          <p:nvPr/>
        </p:nvSpPr>
        <p:spPr>
          <a:xfrm>
            <a:off x="6311112" y="4188050"/>
            <a:ext cx="2286112" cy="75352"/>
          </a:xfrm>
          <a:custGeom>
            <a:rect b="b" l="l" r="r" t="t"/>
            <a:pathLst>
              <a:path extrusionOk="0" h="5688" w="127591">
                <a:moveTo>
                  <a:pt x="0" y="106"/>
                </a:moveTo>
                <a:lnTo>
                  <a:pt x="59436" y="106"/>
                </a:lnTo>
                <a:lnTo>
                  <a:pt x="65018" y="5688"/>
                </a:lnTo>
                <a:lnTo>
                  <a:pt x="70707" y="0"/>
                </a:lnTo>
                <a:lnTo>
                  <a:pt x="127591" y="0"/>
                </a:lnTo>
              </a:path>
            </a:pathLst>
          </a:custGeom>
          <a:noFill/>
          <a:ln cap="rnd" cmpd="sng" w="9525">
            <a:solidFill>
              <a:schemeClr val="accent5"/>
            </a:solidFill>
            <a:prstDash val="solid"/>
            <a:round/>
            <a:headEnd len="med" w="med" type="none"/>
            <a:tailEnd len="med" w="med" type="none"/>
          </a:ln>
        </p:spPr>
      </p:sp>
      <p:sp>
        <p:nvSpPr>
          <p:cNvPr id="2962" name="Google Shape;2962;p239"/>
          <p:cNvSpPr/>
          <p:nvPr/>
        </p:nvSpPr>
        <p:spPr>
          <a:xfrm>
            <a:off x="8972312" y="4188050"/>
            <a:ext cx="2286112" cy="75352"/>
          </a:xfrm>
          <a:custGeom>
            <a:rect b="b" l="l" r="r" t="t"/>
            <a:pathLst>
              <a:path extrusionOk="0" h="5688" w="127591">
                <a:moveTo>
                  <a:pt x="0" y="106"/>
                </a:moveTo>
                <a:lnTo>
                  <a:pt x="59436" y="106"/>
                </a:lnTo>
                <a:lnTo>
                  <a:pt x="65018" y="5688"/>
                </a:lnTo>
                <a:lnTo>
                  <a:pt x="70707" y="0"/>
                </a:lnTo>
                <a:lnTo>
                  <a:pt x="127591" y="0"/>
                </a:lnTo>
              </a:path>
            </a:pathLst>
          </a:custGeom>
          <a:noFill/>
          <a:ln cap="rnd" cmpd="sng" w="9525">
            <a:solidFill>
              <a:schemeClr val="accent5"/>
            </a:solidFill>
            <a:prstDash val="solid"/>
            <a:round/>
            <a:headEnd len="med" w="med" type="none"/>
            <a:tailEnd len="med" w="med" type="none"/>
          </a:ln>
        </p:spPr>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6" name="Shape 2966"/>
        <p:cNvGrpSpPr/>
        <p:nvPr/>
      </p:nvGrpSpPr>
      <p:grpSpPr>
        <a:xfrm>
          <a:off x="0" y="0"/>
          <a:ext cx="0" cy="0"/>
          <a:chOff x="0" y="0"/>
          <a:chExt cx="0" cy="0"/>
        </a:xfrm>
      </p:grpSpPr>
      <p:sp>
        <p:nvSpPr>
          <p:cNvPr id="2967" name="Google Shape;2967;p2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68" name="Google Shape;2968;p24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2969" name="Google Shape;2969;p240"/>
          <p:cNvSpPr txBox="1"/>
          <p:nvPr>
            <p:ph type="title"/>
          </p:nvPr>
        </p:nvSpPr>
        <p:spPr>
          <a:xfrm>
            <a:off x="5674100" y="2514600"/>
            <a:ext cx="5037300" cy="16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1"/>
                </a:solidFill>
              </a:rPr>
              <a:t>Red Hat Enterprise Linux</a:t>
            </a:r>
            <a:r>
              <a:rPr lang="en"/>
              <a:t> </a:t>
            </a:r>
            <a:r>
              <a:rPr lang="en"/>
              <a:t>s</a:t>
            </a:r>
            <a:r>
              <a:rPr lang="en"/>
              <a:t>ystem </a:t>
            </a:r>
            <a:r>
              <a:rPr lang="en"/>
              <a:t>r</a:t>
            </a:r>
            <a:r>
              <a:rPr lang="en"/>
              <a:t>oles</a:t>
            </a:r>
            <a:endParaRPr/>
          </a:p>
        </p:txBody>
      </p:sp>
      <p:sp>
        <p:nvSpPr>
          <p:cNvPr id="2970" name="Google Shape;2970;p240"/>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971" name="Google Shape;2971;p240"/>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2972" name="Google Shape;2972;p240"/>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2973" name="Google Shape;2973;p240"/>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03</a:t>
            </a:r>
            <a:endParaRPr b="1">
              <a:solidFill>
                <a:schemeClr val="lt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pic>
        <p:nvPicPr>
          <p:cNvPr id="2978" name="Google Shape;2978;p241"/>
          <p:cNvPicPr preferRelativeResize="0"/>
          <p:nvPr/>
        </p:nvPicPr>
        <p:blipFill>
          <a:blip r:embed="rId3">
            <a:alphaModFix/>
          </a:blip>
          <a:stretch>
            <a:fillRect/>
          </a:stretch>
        </p:blipFill>
        <p:spPr>
          <a:xfrm>
            <a:off x="700025" y="1900050"/>
            <a:ext cx="4896650" cy="4896650"/>
          </a:xfrm>
          <a:prstGeom prst="rect">
            <a:avLst/>
          </a:prstGeom>
          <a:noFill/>
          <a:ln>
            <a:noFill/>
          </a:ln>
        </p:spPr>
      </p:pic>
      <p:sp>
        <p:nvSpPr>
          <p:cNvPr id="2979" name="Google Shape;2979;p2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Enterprise Linux system roles</a:t>
            </a:r>
            <a:endParaRPr/>
          </a:p>
        </p:txBody>
      </p:sp>
      <p:sp>
        <p:nvSpPr>
          <p:cNvPr id="2980" name="Google Shape;2980;p24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81" name="Google Shape;2981;p241"/>
          <p:cNvSpPr txBox="1"/>
          <p:nvPr>
            <p:ph idx="4" type="body"/>
          </p:nvPr>
        </p:nvSpPr>
        <p:spPr>
          <a:xfrm>
            <a:off x="6400800" y="2286000"/>
            <a:ext cx="4572000" cy="3429000"/>
          </a:xfrm>
          <a:prstGeom prst="rect">
            <a:avLst/>
          </a:prstGeom>
        </p:spPr>
        <p:txBody>
          <a:bodyPr anchorCtr="0" anchor="t" bIns="0" lIns="0" spcFirstLastPara="1" rIns="0" wrap="square" tIns="0">
            <a:noAutofit/>
          </a:bodyPr>
          <a:lstStyle/>
          <a:p>
            <a:pPr indent="-193040" lvl="0" marL="182880" rtl="0" algn="l">
              <a:lnSpc>
                <a:spcPct val="115000"/>
              </a:lnSpc>
              <a:spcBef>
                <a:spcPts val="1000"/>
              </a:spcBef>
              <a:spcAft>
                <a:spcPts val="0"/>
              </a:spcAft>
              <a:buSzPts val="1600"/>
              <a:buChar char="▸"/>
            </a:pPr>
            <a:r>
              <a:rPr lang="en" sz="1600"/>
              <a:t>Ensure repeatable configuration and</a:t>
            </a:r>
            <a:br>
              <a:rPr lang="en" sz="1600"/>
            </a:br>
            <a:r>
              <a:rPr lang="en" sz="1600"/>
              <a:t>deployment across multiple RHEL 9, RHEL 8, and RHEL 7 systems</a:t>
            </a:r>
            <a:endParaRPr sz="1600"/>
          </a:p>
          <a:p>
            <a:pPr indent="-193040" lvl="0" marL="182880" rtl="0" algn="l">
              <a:lnSpc>
                <a:spcPct val="115000"/>
              </a:lnSpc>
              <a:spcBef>
                <a:spcPts val="1000"/>
              </a:spcBef>
              <a:spcAft>
                <a:spcPts val="0"/>
              </a:spcAft>
              <a:buSzPts val="1600"/>
              <a:buChar char="▸"/>
            </a:pPr>
            <a:r>
              <a:rPr lang="en" sz="1600"/>
              <a:t>Reduce technical burdens and streamline daily administration with powerful automation</a:t>
            </a:r>
            <a:endParaRPr sz="1600"/>
          </a:p>
          <a:p>
            <a:pPr indent="-193040" lvl="0" marL="182880" rtl="0" algn="l">
              <a:lnSpc>
                <a:spcPct val="115000"/>
              </a:lnSpc>
              <a:spcBef>
                <a:spcPts val="1000"/>
              </a:spcBef>
              <a:spcAft>
                <a:spcPts val="0"/>
              </a:spcAft>
              <a:buSzPts val="1600"/>
              <a:buChar char="▸"/>
            </a:pPr>
            <a:r>
              <a:rPr lang="en" sz="1600"/>
              <a:t>Minimize manual tasks and execute them consistently across physical, virtual, private</a:t>
            </a:r>
            <a:br>
              <a:rPr lang="en" sz="1600"/>
            </a:br>
            <a:r>
              <a:rPr lang="en" sz="1600"/>
              <a:t>cloud, and public cloud footprints </a:t>
            </a:r>
            <a:endParaRPr sz="1600"/>
          </a:p>
          <a:p>
            <a:pPr indent="-193040" lvl="0" marL="182880" rtl="0" algn="l">
              <a:lnSpc>
                <a:spcPct val="115000"/>
              </a:lnSpc>
              <a:spcBef>
                <a:spcPts val="1000"/>
              </a:spcBef>
              <a:spcAft>
                <a:spcPts val="1000"/>
              </a:spcAft>
              <a:buSzPts val="1600"/>
              <a:buChar char="▸"/>
            </a:pPr>
            <a:r>
              <a:rPr lang="en" sz="1600"/>
              <a:t>Scale with ease through Red Hat </a:t>
            </a:r>
            <a:br>
              <a:rPr lang="en" sz="1600"/>
            </a:br>
            <a:r>
              <a:rPr lang="en" sz="1600"/>
              <a:t>Satellite and Red Hat Ansible </a:t>
            </a:r>
            <a:br>
              <a:rPr lang="en" sz="1600"/>
            </a:br>
            <a:r>
              <a:rPr lang="en" sz="1600"/>
              <a:t>Automation Platform subscriptions</a:t>
            </a:r>
            <a:endParaRPr sz="1600"/>
          </a:p>
        </p:txBody>
      </p:sp>
      <p:sp>
        <p:nvSpPr>
          <p:cNvPr id="2982" name="Google Shape;2982;p241"/>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E</a:t>
            </a:r>
            <a:r>
              <a:rPr lang="en"/>
              <a:t>nsure consistent workflows and  streamline the execution of manual tasks </a:t>
            </a:r>
            <a:endParaRPr/>
          </a:p>
        </p:txBody>
      </p:sp>
      <p:sp>
        <p:nvSpPr>
          <p:cNvPr id="2983" name="Google Shape;2983;p241"/>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Red Hat Enterprise Linux system roles</a:t>
            </a:r>
            <a:endParaRPr/>
          </a:p>
        </p:txBody>
      </p:sp>
      <p:cxnSp>
        <p:nvCxnSpPr>
          <p:cNvPr id="2984" name="Google Shape;2984;p241"/>
          <p:cNvCxnSpPr/>
          <p:nvPr/>
        </p:nvCxnSpPr>
        <p:spPr>
          <a:xfrm rot="10800000">
            <a:off x="5715000" y="2403900"/>
            <a:ext cx="0" cy="4477200"/>
          </a:xfrm>
          <a:prstGeom prst="straightConnector1">
            <a:avLst/>
          </a:prstGeom>
          <a:noFill/>
          <a:ln cap="flat" cmpd="sng" w="9525">
            <a:solidFill>
              <a:srgbClr val="595959"/>
            </a:solidFill>
            <a:prstDash val="dot"/>
            <a:round/>
            <a:headEnd len="med" w="med" type="none"/>
            <a:tailEnd len="med" w="med" type="non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2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Enterprise Linux system roles</a:t>
            </a:r>
            <a:endParaRPr/>
          </a:p>
        </p:txBody>
      </p:sp>
      <p:sp>
        <p:nvSpPr>
          <p:cNvPr id="2990" name="Google Shape;2990;p24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91" name="Google Shape;2991;p242"/>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Streamline system deployment and management</a:t>
            </a:r>
            <a:endParaRPr/>
          </a:p>
        </p:txBody>
      </p:sp>
      <p:sp>
        <p:nvSpPr>
          <p:cNvPr id="2992" name="Google Shape;2992;p242"/>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Red Hat Enterprise Linux system roles available today</a:t>
            </a:r>
            <a:endParaRPr/>
          </a:p>
        </p:txBody>
      </p:sp>
      <p:sp>
        <p:nvSpPr>
          <p:cNvPr id="2993" name="Google Shape;2993;p242"/>
          <p:cNvSpPr/>
          <p:nvPr/>
        </p:nvSpPr>
        <p:spPr>
          <a:xfrm>
            <a:off x="949350" y="4292066"/>
            <a:ext cx="3118005" cy="75352"/>
          </a:xfrm>
          <a:custGeom>
            <a:rect b="b" l="l" r="r" t="t"/>
            <a:pathLst>
              <a:path extrusionOk="0" h="5688" w="127591">
                <a:moveTo>
                  <a:pt x="0" y="106"/>
                </a:moveTo>
                <a:lnTo>
                  <a:pt x="59436" y="106"/>
                </a:lnTo>
                <a:lnTo>
                  <a:pt x="65018" y="5688"/>
                </a:lnTo>
                <a:lnTo>
                  <a:pt x="70707" y="0"/>
                </a:lnTo>
                <a:lnTo>
                  <a:pt x="127591" y="0"/>
                </a:lnTo>
              </a:path>
            </a:pathLst>
          </a:custGeom>
          <a:noFill/>
          <a:ln cap="rnd" cmpd="sng" w="9525">
            <a:solidFill>
              <a:schemeClr val="accent5"/>
            </a:solidFill>
            <a:prstDash val="solid"/>
            <a:round/>
            <a:headEnd len="med" w="med" type="none"/>
            <a:tailEnd len="med" w="med" type="none"/>
          </a:ln>
        </p:spPr>
      </p:sp>
      <p:sp>
        <p:nvSpPr>
          <p:cNvPr id="2994" name="Google Shape;2994;p242"/>
          <p:cNvSpPr/>
          <p:nvPr/>
        </p:nvSpPr>
        <p:spPr>
          <a:xfrm>
            <a:off x="4495800" y="3115438"/>
            <a:ext cx="3200400" cy="9141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Save time and streamline deployments by automating manual tasks that ensure a consistent administrative experience and</a:t>
            </a:r>
            <a:br>
              <a:rPr lang="en" sz="1200">
                <a:solidFill>
                  <a:schemeClr val="dk1"/>
                </a:solidFill>
                <a:latin typeface="Red Hat Display"/>
                <a:ea typeface="Red Hat Display"/>
                <a:cs typeface="Red Hat Display"/>
                <a:sym typeface="Red Hat Display"/>
              </a:rPr>
            </a:br>
            <a:r>
              <a:rPr lang="en" sz="1200">
                <a:solidFill>
                  <a:schemeClr val="dk1"/>
                </a:solidFill>
                <a:latin typeface="Red Hat Display"/>
                <a:ea typeface="Red Hat Display"/>
                <a:cs typeface="Red Hat Display"/>
                <a:sym typeface="Red Hat Display"/>
              </a:rPr>
              <a:t>scales across systems.</a:t>
            </a:r>
            <a:endParaRPr sz="1200">
              <a:solidFill>
                <a:schemeClr val="dk1"/>
              </a:solidFill>
              <a:latin typeface="Red Hat Display"/>
              <a:ea typeface="Red Hat Display"/>
              <a:cs typeface="Red Hat Display"/>
              <a:sym typeface="Red Hat Display"/>
            </a:endParaRPr>
          </a:p>
        </p:txBody>
      </p:sp>
      <p:sp>
        <p:nvSpPr>
          <p:cNvPr id="2995" name="Google Shape;2995;p242"/>
          <p:cNvSpPr/>
          <p:nvPr/>
        </p:nvSpPr>
        <p:spPr>
          <a:xfrm>
            <a:off x="4533900" y="4462959"/>
            <a:ext cx="1600200" cy="1715400"/>
          </a:xfrm>
          <a:prstGeom prst="rect">
            <a:avLst/>
          </a:prstGeom>
          <a:noFill/>
          <a:ln>
            <a:noFill/>
          </a:ln>
        </p:spPr>
        <p:txBody>
          <a:bodyPr anchorCtr="0" anchor="t" bIns="121900" lIns="121900" spcFirstLastPara="1" rIns="121900" wrap="square" tIns="121900">
            <a:noAutofit/>
          </a:bodyPr>
          <a:lstStyle/>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Kdump</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Network</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Storage</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Timesync</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Kernel settings</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Podman (8.8/9.2)</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Journald (8.8/9.2)</a:t>
            </a:r>
            <a:endParaRPr sz="1100">
              <a:solidFill>
                <a:schemeClr val="dk1"/>
              </a:solidFill>
              <a:latin typeface="Red Hat Display"/>
              <a:ea typeface="Red Hat Display"/>
              <a:cs typeface="Red Hat Display"/>
              <a:sym typeface="Red Hat Display"/>
            </a:endParaRPr>
          </a:p>
        </p:txBody>
      </p:sp>
      <p:sp>
        <p:nvSpPr>
          <p:cNvPr id="2996" name="Google Shape;2996;p242"/>
          <p:cNvSpPr/>
          <p:nvPr/>
        </p:nvSpPr>
        <p:spPr>
          <a:xfrm>
            <a:off x="6057900" y="4462959"/>
            <a:ext cx="2016000" cy="1773300"/>
          </a:xfrm>
          <a:prstGeom prst="rect">
            <a:avLst/>
          </a:prstGeom>
          <a:noFill/>
          <a:ln>
            <a:noFill/>
          </a:ln>
        </p:spPr>
        <p:txBody>
          <a:bodyPr anchorCtr="0" anchor="t" bIns="121900" lIns="121900" spcFirstLastPara="1" rIns="118850" wrap="square" tIns="121900">
            <a:noAutofit/>
          </a:bodyPr>
          <a:lstStyle/>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Logging</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Metrics</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Postfix</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HA cluster</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Cockpit</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RHC (8.8/9.2)</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AD integration (8.8/9.2)</a:t>
            </a:r>
            <a:endParaRPr sz="1100">
              <a:solidFill>
                <a:schemeClr val="dk1"/>
              </a:solidFill>
              <a:latin typeface="Red Hat Display"/>
              <a:ea typeface="Red Hat Display"/>
              <a:cs typeface="Red Hat Display"/>
              <a:sym typeface="Red Hat Display"/>
            </a:endParaRPr>
          </a:p>
          <a:p>
            <a:pPr indent="0" lvl="0" marL="182880" rtl="0" algn="l">
              <a:lnSpc>
                <a:spcPct val="13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a:p>
            <a:pPr indent="0" lvl="0" marL="182880" rtl="0" algn="l">
              <a:lnSpc>
                <a:spcPct val="13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p:txBody>
      </p:sp>
      <p:pic>
        <p:nvPicPr>
          <p:cNvPr id="2997" name="Google Shape;2997;p242"/>
          <p:cNvPicPr preferRelativeResize="0"/>
          <p:nvPr/>
        </p:nvPicPr>
        <p:blipFill rotWithShape="1">
          <a:blip r:embed="rId3">
            <a:alphaModFix/>
          </a:blip>
          <a:srcRect b="0" l="0" r="0" t="0"/>
          <a:stretch/>
        </p:blipFill>
        <p:spPr>
          <a:xfrm>
            <a:off x="5803392" y="2190136"/>
            <a:ext cx="585216" cy="585216"/>
          </a:xfrm>
          <a:prstGeom prst="rect">
            <a:avLst/>
          </a:prstGeom>
          <a:noFill/>
          <a:ln>
            <a:noFill/>
          </a:ln>
        </p:spPr>
      </p:pic>
      <p:sp>
        <p:nvSpPr>
          <p:cNvPr id="2998" name="Google Shape;2998;p242"/>
          <p:cNvSpPr/>
          <p:nvPr/>
        </p:nvSpPr>
        <p:spPr>
          <a:xfrm>
            <a:off x="8230488" y="4462959"/>
            <a:ext cx="2735100" cy="1212900"/>
          </a:xfrm>
          <a:prstGeom prst="rect">
            <a:avLst/>
          </a:prstGeom>
          <a:noFill/>
          <a:ln>
            <a:noFill/>
          </a:ln>
        </p:spPr>
        <p:txBody>
          <a:bodyPr anchorCtr="0" anchor="t" bIns="121900" lIns="121900" spcFirstLastPara="1" rIns="121900" wrap="square" tIns="121900">
            <a:noAutofit/>
          </a:bodyPr>
          <a:lstStyle/>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SAP</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Microsoft SQL Server</a:t>
            </a:r>
            <a:endParaRPr sz="1100">
              <a:solidFill>
                <a:schemeClr val="dk1"/>
              </a:solidFill>
              <a:latin typeface="Red Hat Display"/>
              <a:ea typeface="Red Hat Display"/>
              <a:cs typeface="Red Hat Display"/>
              <a:sym typeface="Red Hat Display"/>
            </a:endParaRPr>
          </a:p>
        </p:txBody>
      </p:sp>
      <p:sp>
        <p:nvSpPr>
          <p:cNvPr id="2999" name="Google Shape;2999;p242"/>
          <p:cNvSpPr/>
          <p:nvPr/>
        </p:nvSpPr>
        <p:spPr>
          <a:xfrm>
            <a:off x="8074038" y="3115438"/>
            <a:ext cx="3200400" cy="914400"/>
          </a:xfrm>
          <a:prstGeom prst="rect">
            <a:avLst/>
          </a:prstGeom>
          <a:noFill/>
          <a:ln>
            <a:noFill/>
          </a:ln>
        </p:spPr>
        <p:txBody>
          <a:bodyPr anchorCtr="0" anchor="t" bIns="121900" lIns="121900" spcFirstLastPara="1" rIns="393175" wrap="square" tIns="121900">
            <a:noAutofit/>
          </a:bodyPr>
          <a:lstStyle/>
          <a:p>
            <a:pPr indent="0" lvl="0" marL="0" rtl="0" algn="ctr">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Easily optimize the most popular workloads at the time of deployment and simplify ongoing administration by automating workload-specific tasks. </a:t>
            </a:r>
            <a:endParaRPr sz="1200">
              <a:solidFill>
                <a:schemeClr val="dk1"/>
              </a:solidFill>
              <a:latin typeface="Red Hat Display"/>
              <a:ea typeface="Red Hat Display"/>
              <a:cs typeface="Red Hat Display"/>
              <a:sym typeface="Red Hat Display"/>
            </a:endParaRPr>
          </a:p>
        </p:txBody>
      </p:sp>
      <p:pic>
        <p:nvPicPr>
          <p:cNvPr id="3000" name="Google Shape;3000;p242"/>
          <p:cNvPicPr preferRelativeResize="0"/>
          <p:nvPr/>
        </p:nvPicPr>
        <p:blipFill rotWithShape="1">
          <a:blip r:embed="rId4">
            <a:alphaModFix/>
          </a:blip>
          <a:srcRect b="0" l="0" r="0" t="0"/>
          <a:stretch/>
        </p:blipFill>
        <p:spPr>
          <a:xfrm>
            <a:off x="9379440" y="2187947"/>
            <a:ext cx="589596" cy="589595"/>
          </a:xfrm>
          <a:prstGeom prst="rect">
            <a:avLst/>
          </a:prstGeom>
          <a:noFill/>
          <a:ln>
            <a:noFill/>
          </a:ln>
        </p:spPr>
      </p:pic>
      <p:sp>
        <p:nvSpPr>
          <p:cNvPr id="3001" name="Google Shape;3001;p242"/>
          <p:cNvSpPr/>
          <p:nvPr/>
        </p:nvSpPr>
        <p:spPr>
          <a:xfrm>
            <a:off x="908150" y="3115438"/>
            <a:ext cx="3200400" cy="9141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Automate security workflows and maintain them over time, at scale, and with minimal resources. Consistency helps streamline governance and compliance requirements.</a:t>
            </a:r>
            <a:endParaRPr sz="1200">
              <a:solidFill>
                <a:schemeClr val="dk1"/>
              </a:solidFill>
              <a:latin typeface="Red Hat Display"/>
              <a:ea typeface="Red Hat Display"/>
              <a:cs typeface="Red Hat Display"/>
              <a:sym typeface="Red Hat Display"/>
            </a:endParaRPr>
          </a:p>
        </p:txBody>
      </p:sp>
      <p:sp>
        <p:nvSpPr>
          <p:cNvPr id="3002" name="Google Shape;3002;p242"/>
          <p:cNvSpPr/>
          <p:nvPr/>
        </p:nvSpPr>
        <p:spPr>
          <a:xfrm>
            <a:off x="912900" y="4462959"/>
            <a:ext cx="1600200" cy="1488900"/>
          </a:xfrm>
          <a:prstGeom prst="rect">
            <a:avLst/>
          </a:prstGeom>
          <a:noFill/>
          <a:ln>
            <a:noFill/>
          </a:ln>
        </p:spPr>
        <p:txBody>
          <a:bodyPr anchorCtr="0" anchor="t" bIns="121900" lIns="121900" spcFirstLastPara="1" rIns="121900" wrap="square" tIns="121900">
            <a:noAutofit/>
          </a:bodyPr>
          <a:lstStyle/>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SELinux</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Certificate</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NBDE client and server</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Tlog</a:t>
            </a:r>
            <a:endParaRPr sz="1100">
              <a:solidFill>
                <a:schemeClr val="dk1"/>
              </a:solidFill>
              <a:latin typeface="Red Hat Display"/>
              <a:ea typeface="Red Hat Display"/>
              <a:cs typeface="Red Hat Display"/>
              <a:sym typeface="Red Hat Display"/>
            </a:endParaRPr>
          </a:p>
        </p:txBody>
      </p:sp>
      <p:pic>
        <p:nvPicPr>
          <p:cNvPr id="3003" name="Google Shape;3003;p242"/>
          <p:cNvPicPr preferRelativeResize="0"/>
          <p:nvPr/>
        </p:nvPicPr>
        <p:blipFill rotWithShape="1">
          <a:blip r:embed="rId5">
            <a:alphaModFix/>
          </a:blip>
          <a:srcRect b="0" l="0" r="0" t="0"/>
          <a:stretch/>
        </p:blipFill>
        <p:spPr>
          <a:xfrm>
            <a:off x="2215742" y="2190136"/>
            <a:ext cx="585216" cy="585216"/>
          </a:xfrm>
          <a:prstGeom prst="rect">
            <a:avLst/>
          </a:prstGeom>
          <a:noFill/>
          <a:ln>
            <a:noFill/>
          </a:ln>
        </p:spPr>
      </p:pic>
      <p:sp>
        <p:nvSpPr>
          <p:cNvPr id="3004" name="Google Shape;3004;p242"/>
          <p:cNvSpPr/>
          <p:nvPr/>
        </p:nvSpPr>
        <p:spPr>
          <a:xfrm>
            <a:off x="2513100" y="4462959"/>
            <a:ext cx="1715100" cy="1488900"/>
          </a:xfrm>
          <a:prstGeom prst="rect">
            <a:avLst/>
          </a:prstGeom>
          <a:noFill/>
          <a:ln>
            <a:noFill/>
          </a:ln>
        </p:spPr>
        <p:txBody>
          <a:bodyPr anchorCtr="0" anchor="t" bIns="121900" lIns="121900" spcFirstLastPara="1" rIns="121900" wrap="square" tIns="121900">
            <a:noAutofit/>
          </a:bodyPr>
          <a:lstStyle/>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SSH client</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SSH server</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Crypto policies</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VPN</a:t>
            </a:r>
            <a:endParaRPr sz="1100">
              <a:solidFill>
                <a:schemeClr val="dk1"/>
              </a:solidFill>
              <a:latin typeface="Red Hat Display"/>
              <a:ea typeface="Red Hat Display"/>
              <a:cs typeface="Red Hat Display"/>
              <a:sym typeface="Red Hat Display"/>
            </a:endParaRPr>
          </a:p>
          <a:p>
            <a:pPr indent="-161290" lvl="0" marL="182880" rtl="0" algn="l">
              <a:lnSpc>
                <a:spcPct val="135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Firewall</a:t>
            </a:r>
            <a:endParaRPr sz="1100">
              <a:solidFill>
                <a:schemeClr val="dk1"/>
              </a:solidFill>
              <a:latin typeface="Red Hat Display"/>
              <a:ea typeface="Red Hat Display"/>
              <a:cs typeface="Red Hat Display"/>
              <a:sym typeface="Red Hat Display"/>
            </a:endParaRPr>
          </a:p>
        </p:txBody>
      </p:sp>
      <p:sp>
        <p:nvSpPr>
          <p:cNvPr id="3005" name="Google Shape;3005;p242"/>
          <p:cNvSpPr/>
          <p:nvPr/>
        </p:nvSpPr>
        <p:spPr>
          <a:xfrm>
            <a:off x="5067305" y="2862726"/>
            <a:ext cx="2057400" cy="337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800">
                <a:solidFill>
                  <a:srgbClr val="EE0000"/>
                </a:solidFill>
                <a:latin typeface="Red Hat Display Medium"/>
                <a:ea typeface="Red Hat Display Medium"/>
                <a:cs typeface="Red Hat Display Medium"/>
                <a:sym typeface="Red Hat Display Medium"/>
              </a:rPr>
              <a:t>Configuration</a:t>
            </a:r>
            <a:endParaRPr sz="1800">
              <a:solidFill>
                <a:srgbClr val="EE0000"/>
              </a:solidFill>
              <a:latin typeface="Red Hat Display Medium"/>
              <a:ea typeface="Red Hat Display Medium"/>
              <a:cs typeface="Red Hat Display Medium"/>
              <a:sym typeface="Red Hat Display Medium"/>
            </a:endParaRPr>
          </a:p>
        </p:txBody>
      </p:sp>
      <p:sp>
        <p:nvSpPr>
          <p:cNvPr id="3006" name="Google Shape;3006;p242"/>
          <p:cNvSpPr/>
          <p:nvPr/>
        </p:nvSpPr>
        <p:spPr>
          <a:xfrm>
            <a:off x="1365350" y="2862725"/>
            <a:ext cx="2292300" cy="337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800">
                <a:solidFill>
                  <a:srgbClr val="EE0000"/>
                </a:solidFill>
                <a:latin typeface="Red Hat Display Medium"/>
                <a:ea typeface="Red Hat Display Medium"/>
                <a:cs typeface="Red Hat Display Medium"/>
                <a:sym typeface="Red Hat Display Medium"/>
              </a:rPr>
              <a:t>Security</a:t>
            </a:r>
            <a:endParaRPr sz="1800">
              <a:solidFill>
                <a:srgbClr val="EE0000"/>
              </a:solidFill>
              <a:latin typeface="Red Hat Display Medium"/>
              <a:ea typeface="Red Hat Display Medium"/>
              <a:cs typeface="Red Hat Display Medium"/>
              <a:sym typeface="Red Hat Display Medium"/>
            </a:endParaRPr>
          </a:p>
        </p:txBody>
      </p:sp>
      <p:sp>
        <p:nvSpPr>
          <p:cNvPr id="3007" name="Google Shape;3007;p242"/>
          <p:cNvSpPr/>
          <p:nvPr/>
        </p:nvSpPr>
        <p:spPr>
          <a:xfrm>
            <a:off x="8759838" y="2862726"/>
            <a:ext cx="1828800" cy="3378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800">
                <a:solidFill>
                  <a:srgbClr val="EE0000"/>
                </a:solidFill>
                <a:latin typeface="Red Hat Display Medium"/>
                <a:ea typeface="Red Hat Display Medium"/>
                <a:cs typeface="Red Hat Display Medium"/>
                <a:sym typeface="Red Hat Display Medium"/>
              </a:rPr>
              <a:t>Workloads</a:t>
            </a:r>
            <a:endParaRPr sz="1800">
              <a:solidFill>
                <a:srgbClr val="EE0000"/>
              </a:solidFill>
              <a:latin typeface="Red Hat Display Medium"/>
              <a:ea typeface="Red Hat Display Medium"/>
              <a:cs typeface="Red Hat Display Medium"/>
              <a:sym typeface="Red Hat Display Medium"/>
            </a:endParaRPr>
          </a:p>
        </p:txBody>
      </p:sp>
      <p:sp>
        <p:nvSpPr>
          <p:cNvPr id="3008" name="Google Shape;3008;p242"/>
          <p:cNvSpPr/>
          <p:nvPr/>
        </p:nvSpPr>
        <p:spPr>
          <a:xfrm>
            <a:off x="4537000" y="4292066"/>
            <a:ext cx="3118005" cy="75352"/>
          </a:xfrm>
          <a:custGeom>
            <a:rect b="b" l="l" r="r" t="t"/>
            <a:pathLst>
              <a:path extrusionOk="0" h="5688" w="127591">
                <a:moveTo>
                  <a:pt x="0" y="106"/>
                </a:moveTo>
                <a:lnTo>
                  <a:pt x="59436" y="106"/>
                </a:lnTo>
                <a:lnTo>
                  <a:pt x="65018" y="5688"/>
                </a:lnTo>
                <a:lnTo>
                  <a:pt x="70707" y="0"/>
                </a:lnTo>
                <a:lnTo>
                  <a:pt x="127591" y="0"/>
                </a:lnTo>
              </a:path>
            </a:pathLst>
          </a:custGeom>
          <a:noFill/>
          <a:ln cap="rnd" cmpd="sng" w="9525">
            <a:solidFill>
              <a:schemeClr val="accent5"/>
            </a:solidFill>
            <a:prstDash val="solid"/>
            <a:round/>
            <a:headEnd len="med" w="med" type="none"/>
            <a:tailEnd len="med" w="med" type="none"/>
          </a:ln>
        </p:spPr>
      </p:sp>
      <p:sp>
        <p:nvSpPr>
          <p:cNvPr id="3009" name="Google Shape;3009;p242"/>
          <p:cNvSpPr/>
          <p:nvPr/>
        </p:nvSpPr>
        <p:spPr>
          <a:xfrm>
            <a:off x="8115235" y="4292066"/>
            <a:ext cx="3118005" cy="75352"/>
          </a:xfrm>
          <a:custGeom>
            <a:rect b="b" l="l" r="r" t="t"/>
            <a:pathLst>
              <a:path extrusionOk="0" h="5688" w="127591">
                <a:moveTo>
                  <a:pt x="0" y="106"/>
                </a:moveTo>
                <a:lnTo>
                  <a:pt x="59436" y="106"/>
                </a:lnTo>
                <a:lnTo>
                  <a:pt x="65018" y="5688"/>
                </a:lnTo>
                <a:lnTo>
                  <a:pt x="70707" y="0"/>
                </a:lnTo>
                <a:lnTo>
                  <a:pt x="127591" y="0"/>
                </a:lnTo>
              </a:path>
            </a:pathLst>
          </a:custGeom>
          <a:noFill/>
          <a:ln cap="rnd" cmpd="sng" w="9525">
            <a:solidFill>
              <a:schemeClr val="accent5"/>
            </a:solidFill>
            <a:prstDash val="solid"/>
            <a:round/>
            <a:headEnd len="med" w="med" type="none"/>
            <a:tailEnd len="med" w="med" type="none"/>
          </a:ln>
        </p:spPr>
      </p:sp>
      <p:cxnSp>
        <p:nvCxnSpPr>
          <p:cNvPr id="3010" name="Google Shape;3010;p242"/>
          <p:cNvCxnSpPr/>
          <p:nvPr/>
        </p:nvCxnSpPr>
        <p:spPr>
          <a:xfrm>
            <a:off x="4306150" y="2286000"/>
            <a:ext cx="0" cy="3892500"/>
          </a:xfrm>
          <a:prstGeom prst="straightConnector1">
            <a:avLst/>
          </a:prstGeom>
          <a:noFill/>
          <a:ln cap="flat" cmpd="sng" w="9525">
            <a:solidFill>
              <a:schemeClr val="dk2"/>
            </a:solidFill>
            <a:prstDash val="dot"/>
            <a:round/>
            <a:headEnd len="med" w="med" type="none"/>
            <a:tailEnd len="med" w="med" type="none"/>
          </a:ln>
        </p:spPr>
      </p:cxnSp>
      <p:cxnSp>
        <p:nvCxnSpPr>
          <p:cNvPr id="3011" name="Google Shape;3011;p242"/>
          <p:cNvCxnSpPr/>
          <p:nvPr/>
        </p:nvCxnSpPr>
        <p:spPr>
          <a:xfrm>
            <a:off x="7885850" y="2286000"/>
            <a:ext cx="0" cy="38925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243"/>
          <p:cNvSpPr/>
          <p:nvPr/>
        </p:nvSpPr>
        <p:spPr>
          <a:xfrm>
            <a:off x="0" y="-29075"/>
            <a:ext cx="12192000" cy="694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3017" name="Google Shape;3017;p2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chemeClr val="lt1"/>
                </a:solidFill>
              </a:rPr>
              <a:t>Management overview</a:t>
            </a:r>
            <a:endParaRPr>
              <a:solidFill>
                <a:schemeClr val="lt1"/>
              </a:solidFill>
            </a:endParaRPr>
          </a:p>
        </p:txBody>
      </p:sp>
      <p:sp>
        <p:nvSpPr>
          <p:cNvPr id="3018" name="Google Shape;3018;p2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019" name="Google Shape;3019;p243"/>
          <p:cNvPicPr preferRelativeResize="0"/>
          <p:nvPr/>
        </p:nvPicPr>
        <p:blipFill>
          <a:blip r:embed="rId3">
            <a:alphaModFix/>
          </a:blip>
          <a:stretch>
            <a:fillRect/>
          </a:stretch>
        </p:blipFill>
        <p:spPr>
          <a:xfrm>
            <a:off x="10711279" y="6312505"/>
            <a:ext cx="975850" cy="229612"/>
          </a:xfrm>
          <a:prstGeom prst="rect">
            <a:avLst/>
          </a:prstGeom>
          <a:noFill/>
          <a:ln>
            <a:noFill/>
          </a:ln>
        </p:spPr>
      </p:pic>
      <p:cxnSp>
        <p:nvCxnSpPr>
          <p:cNvPr id="3020" name="Google Shape;3020;p2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21" name="Google Shape;3021;p2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22" name="Google Shape;3022;p2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Text Medium"/>
                <a:ea typeface="Red Hat Text Medium"/>
                <a:cs typeface="Red Hat Text Medium"/>
                <a:sym typeface="Red Hat Text Medium"/>
              </a:rPr>
              <a:t>‹#›</a:t>
            </a:fld>
            <a:endParaRPr sz="800">
              <a:solidFill>
                <a:schemeClr val="lt1"/>
              </a:solidFill>
              <a:latin typeface="Red Hat Text Medium"/>
              <a:ea typeface="Red Hat Text Medium"/>
              <a:cs typeface="Red Hat Text Medium"/>
              <a:sym typeface="Red Hat Text Medium"/>
            </a:endParaRPr>
          </a:p>
        </p:txBody>
      </p:sp>
      <p:sp>
        <p:nvSpPr>
          <p:cNvPr id="3023" name="Google Shape;3023;p243"/>
          <p:cNvSpPr txBox="1"/>
          <p:nvPr/>
        </p:nvSpPr>
        <p:spPr>
          <a:xfrm>
            <a:off x="6172200" y="2989475"/>
            <a:ext cx="6472500" cy="1143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 sz="3600">
                <a:solidFill>
                  <a:schemeClr val="lt1"/>
                </a:solidFill>
                <a:latin typeface="Red Hat Display"/>
                <a:ea typeface="Red Hat Display"/>
                <a:cs typeface="Red Hat Display"/>
                <a:sym typeface="Red Hat Display"/>
              </a:rPr>
              <a:t>Insights Advisor</a:t>
            </a:r>
            <a:endParaRPr sz="3600">
              <a:solidFill>
                <a:schemeClr val="lt1"/>
              </a:solidFill>
              <a:latin typeface="Red Hat Display"/>
              <a:ea typeface="Red Hat Display"/>
              <a:cs typeface="Red Hat Display"/>
              <a:sym typeface="Red Hat Display"/>
            </a:endParaRPr>
          </a:p>
          <a:p>
            <a:pPr indent="0" lvl="0" marL="0" rtl="0" algn="l">
              <a:spcBef>
                <a:spcPts val="1000"/>
              </a:spcBef>
              <a:spcAft>
                <a:spcPts val="0"/>
              </a:spcAft>
              <a:buClr>
                <a:schemeClr val="dk1"/>
              </a:buClr>
              <a:buSzPts val="1100"/>
              <a:buFont typeface="Arial"/>
              <a:buNone/>
            </a:pPr>
            <a:r>
              <a:rPr lang="en" sz="2400">
                <a:solidFill>
                  <a:schemeClr val="hlink"/>
                </a:solidFill>
                <a:uFill>
                  <a:noFill/>
                </a:uFill>
                <a:latin typeface="Red Hat Display Medium"/>
                <a:ea typeface="Red Hat Display Medium"/>
                <a:cs typeface="Red Hat Display Medium"/>
                <a:sym typeface="Red Hat Display Medium"/>
                <a:hlinkClick r:id="rId4"/>
              </a:rPr>
              <a:t>https://red.ht/advisor-lab </a:t>
            </a:r>
            <a:endParaRPr sz="3600">
              <a:solidFill>
                <a:schemeClr val="lt1"/>
              </a:solidFill>
              <a:latin typeface="Red Hat Display"/>
              <a:ea typeface="Red Hat Display"/>
              <a:cs typeface="Red Hat Display"/>
              <a:sym typeface="Red Hat Display"/>
            </a:endParaRPr>
          </a:p>
        </p:txBody>
      </p:sp>
      <p:sp>
        <p:nvSpPr>
          <p:cNvPr id="3024" name="Google Shape;3024;p243"/>
          <p:cNvSpPr txBox="1"/>
          <p:nvPr/>
        </p:nvSpPr>
        <p:spPr>
          <a:xfrm>
            <a:off x="6172200" y="2242071"/>
            <a:ext cx="6019800" cy="457200"/>
          </a:xfrm>
          <a:prstGeom prst="rect">
            <a:avLst/>
          </a:prstGeom>
          <a:solidFill>
            <a:srgbClr val="EE0000"/>
          </a:solidFill>
          <a:ln>
            <a:noFill/>
          </a:ln>
        </p:spPr>
        <p:txBody>
          <a:bodyPr anchorCtr="0" anchor="ctr" bIns="91425" lIns="137150"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Red Hat Display Medium"/>
                <a:ea typeface="Red Hat Display Medium"/>
                <a:cs typeface="Red Hat Display Medium"/>
                <a:sym typeface="Red Hat Display Medium"/>
              </a:rPr>
              <a:t>Hands-on</a:t>
            </a:r>
            <a:r>
              <a:rPr lang="en" sz="2000">
                <a:solidFill>
                  <a:srgbClr val="FFFFFF"/>
                </a:solidFill>
                <a:latin typeface="Red Hat Display Medium"/>
                <a:ea typeface="Red Hat Display Medium"/>
                <a:cs typeface="Red Hat Display Medium"/>
                <a:sym typeface="Red Hat Display Medium"/>
              </a:rPr>
              <a:t> lab</a:t>
            </a:r>
            <a:endParaRPr sz="2000">
              <a:solidFill>
                <a:srgbClr val="FFFFFF"/>
              </a:solidFill>
              <a:latin typeface="Red Hat Display Medium"/>
              <a:ea typeface="Red Hat Display Medium"/>
              <a:cs typeface="Red Hat Display Medium"/>
              <a:sym typeface="Red Hat Display Medium"/>
            </a:endParaRPr>
          </a:p>
        </p:txBody>
      </p:sp>
      <p:cxnSp>
        <p:nvCxnSpPr>
          <p:cNvPr id="3025" name="Google Shape;3025;p243"/>
          <p:cNvCxnSpPr/>
          <p:nvPr/>
        </p:nvCxnSpPr>
        <p:spPr>
          <a:xfrm>
            <a:off x="6172200" y="5366303"/>
            <a:ext cx="6042000" cy="0"/>
          </a:xfrm>
          <a:prstGeom prst="straightConnector1">
            <a:avLst/>
          </a:prstGeom>
          <a:noFill/>
          <a:ln cap="flat" cmpd="sng" w="19050">
            <a:solidFill>
              <a:schemeClr val="accent1"/>
            </a:solidFill>
            <a:prstDash val="solid"/>
            <a:round/>
            <a:headEnd len="med" w="med" type="none"/>
            <a:tailEnd len="med" w="med" type="none"/>
          </a:ln>
        </p:spPr>
      </p:cxnSp>
      <p:pic>
        <p:nvPicPr>
          <p:cNvPr id="3026" name="Google Shape;3026;p243"/>
          <p:cNvPicPr preferRelativeResize="0"/>
          <p:nvPr/>
        </p:nvPicPr>
        <p:blipFill rotWithShape="1">
          <a:blip r:embed="rId5">
            <a:alphaModFix/>
          </a:blip>
          <a:srcRect b="4888" l="0" r="0" t="0"/>
          <a:stretch/>
        </p:blipFill>
        <p:spPr>
          <a:xfrm>
            <a:off x="654450" y="2347000"/>
            <a:ext cx="4735552" cy="4566523"/>
          </a:xfrm>
          <a:prstGeom prst="rect">
            <a:avLst/>
          </a:prstGeom>
          <a:noFill/>
          <a:ln>
            <a:noFill/>
          </a:ln>
        </p:spPr>
      </p:pic>
      <p:pic>
        <p:nvPicPr>
          <p:cNvPr id="3027" name="Google Shape;3027;p243"/>
          <p:cNvPicPr preferRelativeResize="0"/>
          <p:nvPr/>
        </p:nvPicPr>
        <p:blipFill>
          <a:blip r:embed="rId6">
            <a:alphaModFix/>
          </a:blip>
          <a:stretch>
            <a:fillRect/>
          </a:stretch>
        </p:blipFill>
        <p:spPr>
          <a:xfrm>
            <a:off x="914400" y="1141920"/>
            <a:ext cx="3332113" cy="816300"/>
          </a:xfrm>
          <a:prstGeom prst="rect">
            <a:avLst/>
          </a:prstGeom>
          <a:noFill/>
          <a:ln>
            <a:noFill/>
          </a:ln>
        </p:spPr>
      </p:pic>
      <p:sp>
        <p:nvSpPr>
          <p:cNvPr id="3028" name="Google Shape;3028;p243"/>
          <p:cNvSpPr txBox="1"/>
          <p:nvPr/>
        </p:nvSpPr>
        <p:spPr>
          <a:xfrm>
            <a:off x="6132171" y="4457696"/>
            <a:ext cx="6019800" cy="457200"/>
          </a:xfrm>
          <a:prstGeom prst="rect">
            <a:avLst/>
          </a:prstGeom>
          <a:noFill/>
          <a:ln>
            <a:noFill/>
          </a:ln>
        </p:spPr>
        <p:txBody>
          <a:bodyPr anchorCtr="0" anchor="ctr" bIns="91425" lIns="13715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FFFFFF"/>
                </a:solidFill>
                <a:latin typeface="Red Hat Display Medium"/>
                <a:ea typeface="Red Hat Display Medium"/>
                <a:cs typeface="Red Hat Display Medium"/>
                <a:sym typeface="Red Hat Display Medium"/>
              </a:rPr>
              <a:t>Insights User: rhel-a720</a:t>
            </a:r>
            <a:endParaRPr sz="1800">
              <a:solidFill>
                <a:srgbClr val="FFFFFF"/>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800">
                <a:solidFill>
                  <a:srgbClr val="FFFFFF"/>
                </a:solidFill>
                <a:latin typeface="Red Hat Display Medium"/>
                <a:ea typeface="Red Hat Display Medium"/>
                <a:cs typeface="Red Hat Display Medium"/>
                <a:sym typeface="Red Hat Display Medium"/>
              </a:rPr>
              <a:t>Password: Redhat1!</a:t>
            </a:r>
            <a:endParaRPr sz="1800">
              <a:solidFill>
                <a:srgbClr val="FFFFFF"/>
              </a:solidFill>
              <a:latin typeface="Red Hat Display Medium"/>
              <a:ea typeface="Red Hat Display Medium"/>
              <a:cs typeface="Red Hat Display Medium"/>
              <a:sym typeface="Red Hat Display Medium"/>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2" name="Shape 3032"/>
        <p:cNvGrpSpPr/>
        <p:nvPr/>
      </p:nvGrpSpPr>
      <p:grpSpPr>
        <a:xfrm>
          <a:off x="0" y="0"/>
          <a:ext cx="0" cy="0"/>
          <a:chOff x="0" y="0"/>
          <a:chExt cx="0" cy="0"/>
        </a:xfrm>
      </p:grpSpPr>
      <p:pic>
        <p:nvPicPr>
          <p:cNvPr id="3033" name="Google Shape;3033;p244"/>
          <p:cNvPicPr preferRelativeResize="0"/>
          <p:nvPr/>
        </p:nvPicPr>
        <p:blipFill>
          <a:blip r:embed="rId3">
            <a:alphaModFix/>
          </a:blip>
          <a:stretch>
            <a:fillRect/>
          </a:stretch>
        </p:blipFill>
        <p:spPr>
          <a:xfrm>
            <a:off x="916255" y="1145513"/>
            <a:ext cx="3328417" cy="809117"/>
          </a:xfrm>
          <a:prstGeom prst="rect">
            <a:avLst/>
          </a:prstGeom>
          <a:noFill/>
          <a:ln>
            <a:noFill/>
          </a:ln>
        </p:spPr>
      </p:pic>
      <p:sp>
        <p:nvSpPr>
          <p:cNvPr id="3034" name="Google Shape;3034;p2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chemeClr val="lt1"/>
                </a:solidFill>
              </a:rPr>
              <a:t>Security features of Red Hat Enterprise Linux</a:t>
            </a:r>
            <a:endParaRPr>
              <a:solidFill>
                <a:schemeClr val="lt1"/>
              </a:solidFill>
            </a:endParaRPr>
          </a:p>
        </p:txBody>
      </p:sp>
      <p:sp>
        <p:nvSpPr>
          <p:cNvPr id="3035" name="Google Shape;3035;p2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3036" name="Google Shape;3036;p2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37" name="Google Shape;3037;p24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38" name="Google Shape;3038;p244"/>
          <p:cNvSpPr txBox="1"/>
          <p:nvPr/>
        </p:nvSpPr>
        <p:spPr>
          <a:xfrm>
            <a:off x="7181225" y="3095941"/>
            <a:ext cx="4276200" cy="816300"/>
          </a:xfrm>
          <a:prstGeom prst="rect">
            <a:avLst/>
          </a:prstGeom>
          <a:noFill/>
          <a:ln>
            <a:noFill/>
          </a:ln>
        </p:spPr>
        <p:txBody>
          <a:bodyPr anchorCtr="0" anchor="t" bIns="91425" lIns="91425" spcFirstLastPara="1" rIns="91425" wrap="square" tIns="91425">
            <a:noAutofit/>
          </a:bodyPr>
          <a:lstStyle/>
          <a:p>
            <a:pPr indent="-289560" lvl="0" marL="274320" rtl="0" algn="l">
              <a:spcBef>
                <a:spcPts val="0"/>
              </a:spcBef>
              <a:spcAft>
                <a:spcPts val="0"/>
              </a:spcAft>
              <a:buClr>
                <a:schemeClr val="accent1"/>
              </a:buClr>
              <a:buSzPts val="2400"/>
              <a:buFont typeface="Red Hat Display"/>
              <a:buChar char="▸"/>
            </a:pPr>
            <a:r>
              <a:rPr lang="en" sz="2400">
                <a:solidFill>
                  <a:schemeClr val="dk1"/>
                </a:solidFill>
                <a:latin typeface="Red Hat Display"/>
                <a:ea typeface="Red Hat Display"/>
                <a:cs typeface="Red Hat Display"/>
                <a:sym typeface="Red Hat Display"/>
              </a:rPr>
              <a:t>Any additional questions on</a:t>
            </a:r>
            <a:br>
              <a:rPr lang="en" sz="2400">
                <a:solidFill>
                  <a:schemeClr val="dk1"/>
                </a:solidFill>
                <a:latin typeface="Red Hat Display"/>
                <a:ea typeface="Red Hat Display"/>
                <a:cs typeface="Red Hat Display"/>
                <a:sym typeface="Red Hat Display"/>
              </a:rPr>
            </a:br>
            <a:r>
              <a:rPr lang="en" sz="2400">
                <a:solidFill>
                  <a:schemeClr val="dk1"/>
                </a:solidFill>
                <a:latin typeface="Red Hat Display"/>
                <a:ea typeface="Red Hat Display"/>
                <a:cs typeface="Red Hat Display"/>
                <a:sym typeface="Red Hat Display"/>
              </a:rPr>
              <a:t>the workshop module?</a:t>
            </a:r>
            <a:endParaRPr sz="2400">
              <a:solidFill>
                <a:schemeClr val="dk1"/>
              </a:solidFill>
              <a:latin typeface="Red Hat Display"/>
              <a:ea typeface="Red Hat Display"/>
              <a:cs typeface="Red Hat Display"/>
              <a:sym typeface="Red Hat Display"/>
            </a:endParaRPr>
          </a:p>
          <a:p>
            <a:pPr indent="0" lvl="0" marL="457200" rtl="0" algn="l">
              <a:spcBef>
                <a:spcPts val="0"/>
              </a:spcBef>
              <a:spcAft>
                <a:spcPts val="0"/>
              </a:spcAft>
              <a:buClr>
                <a:schemeClr val="dk1"/>
              </a:buClr>
              <a:buSzPts val="1100"/>
              <a:buFont typeface="Arial"/>
              <a:buNone/>
            </a:pPr>
            <a:r>
              <a:t/>
            </a:r>
            <a:endParaRPr sz="2400">
              <a:solidFill>
                <a:schemeClr val="dk1"/>
              </a:solidFill>
              <a:latin typeface="Red Hat Display"/>
              <a:ea typeface="Red Hat Display"/>
              <a:cs typeface="Red Hat Display"/>
              <a:sym typeface="Red Hat Display"/>
            </a:endParaRPr>
          </a:p>
          <a:p>
            <a:pPr indent="-289560" lvl="0" marL="274320" rtl="0" algn="l">
              <a:spcBef>
                <a:spcPts val="0"/>
              </a:spcBef>
              <a:spcAft>
                <a:spcPts val="0"/>
              </a:spcAft>
              <a:buClr>
                <a:schemeClr val="accent1"/>
              </a:buClr>
              <a:buSzPts val="2400"/>
              <a:buFont typeface="Red Hat Display"/>
              <a:buChar char="▸"/>
            </a:pPr>
            <a:r>
              <a:rPr lang="en" sz="2400">
                <a:solidFill>
                  <a:schemeClr val="dk1"/>
                </a:solidFill>
                <a:latin typeface="Red Hat Display"/>
                <a:ea typeface="Red Hat Display"/>
                <a:cs typeface="Red Hat Display"/>
                <a:sym typeface="Red Hat Display"/>
              </a:rPr>
              <a:t>Don’t forget to rate the lab.</a:t>
            </a:r>
            <a:endParaRPr sz="4800">
              <a:solidFill>
                <a:schemeClr val="dk1"/>
              </a:solidFill>
              <a:latin typeface="Red Hat Display"/>
              <a:ea typeface="Red Hat Display"/>
              <a:cs typeface="Red Hat Display"/>
              <a:sym typeface="Red Hat Display"/>
            </a:endParaRPr>
          </a:p>
        </p:txBody>
      </p:sp>
      <p:sp>
        <p:nvSpPr>
          <p:cNvPr id="3039" name="Google Shape;3039;p244"/>
          <p:cNvSpPr txBox="1"/>
          <p:nvPr/>
        </p:nvSpPr>
        <p:spPr>
          <a:xfrm>
            <a:off x="6172200" y="2242071"/>
            <a:ext cx="6019800" cy="457200"/>
          </a:xfrm>
          <a:prstGeom prst="rect">
            <a:avLst/>
          </a:prstGeom>
          <a:solidFill>
            <a:srgbClr val="EE0000"/>
          </a:solidFill>
          <a:ln>
            <a:noFill/>
          </a:ln>
        </p:spPr>
        <p:txBody>
          <a:bodyPr anchorCtr="0" anchor="ctr" bIns="91425" lIns="137150"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Red Hat Display Medium"/>
                <a:ea typeface="Red Hat Display Medium"/>
                <a:cs typeface="Red Hat Display Medium"/>
                <a:sym typeface="Red Hat Display Medium"/>
              </a:rPr>
              <a:t>Lab wrap-up</a:t>
            </a:r>
            <a:endParaRPr sz="2000">
              <a:solidFill>
                <a:srgbClr val="FFFFFF"/>
              </a:solidFill>
              <a:latin typeface="Red Hat Display Medium"/>
              <a:ea typeface="Red Hat Display Medium"/>
              <a:cs typeface="Red Hat Display Medium"/>
              <a:sym typeface="Red Hat Display Medium"/>
            </a:endParaRPr>
          </a:p>
        </p:txBody>
      </p:sp>
      <p:cxnSp>
        <p:nvCxnSpPr>
          <p:cNvPr id="3040" name="Google Shape;3040;p244"/>
          <p:cNvCxnSpPr/>
          <p:nvPr/>
        </p:nvCxnSpPr>
        <p:spPr>
          <a:xfrm>
            <a:off x="6172200" y="5152894"/>
            <a:ext cx="6042000" cy="0"/>
          </a:xfrm>
          <a:prstGeom prst="straightConnector1">
            <a:avLst/>
          </a:prstGeom>
          <a:noFill/>
          <a:ln cap="flat" cmpd="sng" w="19050">
            <a:solidFill>
              <a:schemeClr val="accent1"/>
            </a:solidFill>
            <a:prstDash val="solid"/>
            <a:round/>
            <a:headEnd len="med" w="med" type="none"/>
            <a:tailEnd len="med" w="med" type="none"/>
          </a:ln>
        </p:spPr>
      </p:cxnSp>
      <p:pic>
        <p:nvPicPr>
          <p:cNvPr id="3041" name="Google Shape;3041;p244"/>
          <p:cNvPicPr preferRelativeResize="0"/>
          <p:nvPr/>
        </p:nvPicPr>
        <p:blipFill rotWithShape="1">
          <a:blip r:embed="rId4">
            <a:alphaModFix/>
          </a:blip>
          <a:srcRect b="0" l="0" r="0" t="0"/>
          <a:stretch/>
        </p:blipFill>
        <p:spPr>
          <a:xfrm>
            <a:off x="6093925" y="3111300"/>
            <a:ext cx="864000" cy="864000"/>
          </a:xfrm>
          <a:prstGeom prst="rect">
            <a:avLst/>
          </a:prstGeom>
          <a:noFill/>
          <a:ln>
            <a:noFill/>
          </a:ln>
        </p:spPr>
      </p:pic>
      <p:pic>
        <p:nvPicPr>
          <p:cNvPr id="3042" name="Google Shape;3042;p244"/>
          <p:cNvPicPr preferRelativeResize="0"/>
          <p:nvPr/>
        </p:nvPicPr>
        <p:blipFill rotWithShape="1">
          <a:blip r:embed="rId5">
            <a:alphaModFix/>
          </a:blip>
          <a:srcRect b="6041" l="9" r="9" t="0"/>
          <a:stretch/>
        </p:blipFill>
        <p:spPr>
          <a:xfrm>
            <a:off x="654450" y="2347000"/>
            <a:ext cx="4735549" cy="4511000"/>
          </a:xfrm>
          <a:prstGeom prst="rect">
            <a:avLst/>
          </a:prstGeom>
          <a:noFill/>
          <a:ln>
            <a:noFill/>
          </a:ln>
        </p:spPr>
      </p:pic>
      <p:sp>
        <p:nvSpPr>
          <p:cNvPr id="3043" name="Google Shape;3043;p2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7" name="Shape 3047"/>
        <p:cNvGrpSpPr/>
        <p:nvPr/>
      </p:nvGrpSpPr>
      <p:grpSpPr>
        <a:xfrm>
          <a:off x="0" y="0"/>
          <a:ext cx="0" cy="0"/>
          <a:chOff x="0" y="0"/>
          <a:chExt cx="0" cy="0"/>
        </a:xfrm>
      </p:grpSpPr>
      <p:sp>
        <p:nvSpPr>
          <p:cNvPr id="3048" name="Google Shape;3048;p245"/>
          <p:cNvSpPr/>
          <p:nvPr/>
        </p:nvSpPr>
        <p:spPr>
          <a:xfrm>
            <a:off x="0" y="-29075"/>
            <a:ext cx="12192000" cy="694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3049" name="Google Shape;3049;p2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chemeClr val="lt1"/>
                </a:solidFill>
              </a:rPr>
              <a:t>Management overview</a:t>
            </a:r>
            <a:endParaRPr>
              <a:solidFill>
                <a:schemeClr val="lt1"/>
              </a:solidFill>
            </a:endParaRPr>
          </a:p>
        </p:txBody>
      </p:sp>
      <p:sp>
        <p:nvSpPr>
          <p:cNvPr id="3050" name="Google Shape;3050;p2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051" name="Google Shape;3051;p245"/>
          <p:cNvPicPr preferRelativeResize="0"/>
          <p:nvPr/>
        </p:nvPicPr>
        <p:blipFill>
          <a:blip r:embed="rId3">
            <a:alphaModFix/>
          </a:blip>
          <a:stretch>
            <a:fillRect/>
          </a:stretch>
        </p:blipFill>
        <p:spPr>
          <a:xfrm>
            <a:off x="10711279" y="6312505"/>
            <a:ext cx="975850" cy="229612"/>
          </a:xfrm>
          <a:prstGeom prst="rect">
            <a:avLst/>
          </a:prstGeom>
          <a:noFill/>
          <a:ln>
            <a:noFill/>
          </a:ln>
        </p:spPr>
      </p:pic>
      <p:cxnSp>
        <p:nvCxnSpPr>
          <p:cNvPr id="3052" name="Google Shape;3052;p2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53" name="Google Shape;3053;p24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54" name="Google Shape;3054;p2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Text Medium"/>
                <a:ea typeface="Red Hat Text Medium"/>
                <a:cs typeface="Red Hat Text Medium"/>
                <a:sym typeface="Red Hat Text Medium"/>
              </a:rPr>
              <a:t>‹#›</a:t>
            </a:fld>
            <a:endParaRPr sz="800">
              <a:solidFill>
                <a:schemeClr val="lt1"/>
              </a:solidFill>
              <a:latin typeface="Red Hat Text Medium"/>
              <a:ea typeface="Red Hat Text Medium"/>
              <a:cs typeface="Red Hat Text Medium"/>
              <a:sym typeface="Red Hat Text Medium"/>
            </a:endParaRPr>
          </a:p>
        </p:txBody>
      </p:sp>
      <p:sp>
        <p:nvSpPr>
          <p:cNvPr id="3055" name="Google Shape;3055;p245"/>
          <p:cNvSpPr txBox="1"/>
          <p:nvPr/>
        </p:nvSpPr>
        <p:spPr>
          <a:xfrm>
            <a:off x="6172200" y="2989475"/>
            <a:ext cx="6472500" cy="1143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 sz="2900">
                <a:solidFill>
                  <a:schemeClr val="lt1"/>
                </a:solidFill>
                <a:latin typeface="Red Hat Display"/>
                <a:ea typeface="Red Hat Display"/>
                <a:cs typeface="Red Hat Display"/>
                <a:sym typeface="Red Hat Display"/>
              </a:rPr>
              <a:t>Web Console System Updates</a:t>
            </a:r>
            <a:endParaRPr sz="2900">
              <a:solidFill>
                <a:schemeClr val="lt1"/>
              </a:solidFill>
              <a:latin typeface="Red Hat Display"/>
              <a:ea typeface="Red Hat Display"/>
              <a:cs typeface="Red Hat Display"/>
              <a:sym typeface="Red Hat Display"/>
            </a:endParaRPr>
          </a:p>
          <a:p>
            <a:pPr indent="0" lvl="0" marL="0" rtl="0" algn="l">
              <a:spcBef>
                <a:spcPts val="1000"/>
              </a:spcBef>
              <a:spcAft>
                <a:spcPts val="0"/>
              </a:spcAft>
              <a:buClr>
                <a:schemeClr val="dk1"/>
              </a:buClr>
              <a:buSzPts val="1100"/>
              <a:buFont typeface="Arial"/>
              <a:buNone/>
            </a:pPr>
            <a:r>
              <a:rPr lang="en" sz="2400">
                <a:solidFill>
                  <a:schemeClr val="hlink"/>
                </a:solidFill>
                <a:uFill>
                  <a:noFill/>
                </a:uFill>
                <a:latin typeface="Red Hat Display Medium"/>
                <a:ea typeface="Red Hat Display Medium"/>
                <a:cs typeface="Red Hat Display Medium"/>
                <a:sym typeface="Red Hat Display Medium"/>
                <a:hlinkClick r:id="rId4"/>
              </a:rPr>
              <a:t>red.ht/web-console-system-updates</a:t>
            </a:r>
            <a:endParaRPr sz="3600">
              <a:solidFill>
                <a:schemeClr val="lt1"/>
              </a:solidFill>
              <a:latin typeface="Red Hat Display"/>
              <a:ea typeface="Red Hat Display"/>
              <a:cs typeface="Red Hat Display"/>
              <a:sym typeface="Red Hat Display"/>
            </a:endParaRPr>
          </a:p>
        </p:txBody>
      </p:sp>
      <p:sp>
        <p:nvSpPr>
          <p:cNvPr id="3056" name="Google Shape;3056;p245"/>
          <p:cNvSpPr txBox="1"/>
          <p:nvPr/>
        </p:nvSpPr>
        <p:spPr>
          <a:xfrm>
            <a:off x="6172200" y="2242071"/>
            <a:ext cx="6019800" cy="457200"/>
          </a:xfrm>
          <a:prstGeom prst="rect">
            <a:avLst/>
          </a:prstGeom>
          <a:solidFill>
            <a:srgbClr val="EE0000"/>
          </a:solidFill>
          <a:ln>
            <a:noFill/>
          </a:ln>
        </p:spPr>
        <p:txBody>
          <a:bodyPr anchorCtr="0" anchor="ctr" bIns="91425" lIns="137150"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Red Hat Display Medium"/>
                <a:ea typeface="Red Hat Display Medium"/>
                <a:cs typeface="Red Hat Display Medium"/>
                <a:sym typeface="Red Hat Display Medium"/>
              </a:rPr>
              <a:t>Hands-on</a:t>
            </a:r>
            <a:r>
              <a:rPr lang="en" sz="2000">
                <a:solidFill>
                  <a:srgbClr val="FFFFFF"/>
                </a:solidFill>
                <a:latin typeface="Red Hat Display Medium"/>
                <a:ea typeface="Red Hat Display Medium"/>
                <a:cs typeface="Red Hat Display Medium"/>
                <a:sym typeface="Red Hat Display Medium"/>
              </a:rPr>
              <a:t> lab</a:t>
            </a:r>
            <a:endParaRPr sz="2000">
              <a:solidFill>
                <a:srgbClr val="FFFFFF"/>
              </a:solidFill>
              <a:latin typeface="Red Hat Display Medium"/>
              <a:ea typeface="Red Hat Display Medium"/>
              <a:cs typeface="Red Hat Display Medium"/>
              <a:sym typeface="Red Hat Display Medium"/>
            </a:endParaRPr>
          </a:p>
        </p:txBody>
      </p:sp>
      <p:cxnSp>
        <p:nvCxnSpPr>
          <p:cNvPr id="3057" name="Google Shape;3057;p245"/>
          <p:cNvCxnSpPr/>
          <p:nvPr/>
        </p:nvCxnSpPr>
        <p:spPr>
          <a:xfrm>
            <a:off x="6172200" y="4592246"/>
            <a:ext cx="6042000" cy="0"/>
          </a:xfrm>
          <a:prstGeom prst="straightConnector1">
            <a:avLst/>
          </a:prstGeom>
          <a:noFill/>
          <a:ln cap="flat" cmpd="sng" w="19050">
            <a:solidFill>
              <a:schemeClr val="accent1"/>
            </a:solidFill>
            <a:prstDash val="solid"/>
            <a:round/>
            <a:headEnd len="med" w="med" type="none"/>
            <a:tailEnd len="med" w="med" type="none"/>
          </a:ln>
        </p:spPr>
      </p:cxnSp>
      <p:pic>
        <p:nvPicPr>
          <p:cNvPr id="3058" name="Google Shape;3058;p245"/>
          <p:cNvPicPr preferRelativeResize="0"/>
          <p:nvPr/>
        </p:nvPicPr>
        <p:blipFill rotWithShape="1">
          <a:blip r:embed="rId5">
            <a:alphaModFix/>
          </a:blip>
          <a:srcRect b="4888" l="0" r="0" t="0"/>
          <a:stretch/>
        </p:blipFill>
        <p:spPr>
          <a:xfrm>
            <a:off x="654450" y="2347000"/>
            <a:ext cx="4735552" cy="4566523"/>
          </a:xfrm>
          <a:prstGeom prst="rect">
            <a:avLst/>
          </a:prstGeom>
          <a:noFill/>
          <a:ln>
            <a:noFill/>
          </a:ln>
        </p:spPr>
      </p:pic>
      <p:pic>
        <p:nvPicPr>
          <p:cNvPr id="3059" name="Google Shape;3059;p245"/>
          <p:cNvPicPr preferRelativeResize="0"/>
          <p:nvPr/>
        </p:nvPicPr>
        <p:blipFill>
          <a:blip r:embed="rId6">
            <a:alphaModFix/>
          </a:blip>
          <a:stretch>
            <a:fillRect/>
          </a:stretch>
        </p:blipFill>
        <p:spPr>
          <a:xfrm>
            <a:off x="914400" y="1141920"/>
            <a:ext cx="3332113" cy="81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Registrazione macchina RHEL</a:t>
            </a:r>
            <a:endParaRPr/>
          </a:p>
        </p:txBody>
      </p:sp>
      <p:sp>
        <p:nvSpPr>
          <p:cNvPr id="1696" name="Google Shape;1696;p1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97" name="Google Shape;1697;p111"/>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Registrare un sistema con subscription-manager</a:t>
            </a:r>
            <a:endParaRPr/>
          </a:p>
        </p:txBody>
      </p:sp>
      <p:sp>
        <p:nvSpPr>
          <p:cNvPr id="1698" name="Google Shape;1698;p111"/>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Come registrare un sistema RHEL ?</a:t>
            </a:r>
            <a:endParaRPr/>
          </a:p>
        </p:txBody>
      </p:sp>
      <p:sp>
        <p:nvSpPr>
          <p:cNvPr id="1699" name="Google Shape;1699;p111"/>
          <p:cNvSpPr txBox="1"/>
          <p:nvPr/>
        </p:nvSpPr>
        <p:spPr>
          <a:xfrm>
            <a:off x="5257800" y="2476500"/>
            <a:ext cx="5943600" cy="3314700"/>
          </a:xfrm>
          <a:prstGeom prst="rect">
            <a:avLst/>
          </a:prstGeom>
          <a:noFill/>
          <a:ln>
            <a:noFill/>
          </a:ln>
        </p:spPr>
        <p:txBody>
          <a:bodyPr anchorCtr="0" anchor="ctr" bIns="0" lIns="0" spcFirstLastPara="1" rIns="0" wrap="square" tIns="0">
            <a:noAutofit/>
          </a:bodyPr>
          <a:lstStyle/>
          <a:p>
            <a:pPr indent="0" lvl="0" marL="0" rtl="0" algn="l">
              <a:lnSpc>
                <a:spcPct val="140000"/>
              </a:lnSpc>
              <a:spcBef>
                <a:spcPts val="0"/>
              </a:spcBef>
              <a:spcAft>
                <a:spcPts val="0"/>
              </a:spcAft>
              <a:buNone/>
            </a:pPr>
            <a:r>
              <a:rPr b="1" lang="en" sz="1600">
                <a:latin typeface="Red Hat Display"/>
                <a:ea typeface="Red Hat Display"/>
                <a:cs typeface="Red Hat Display"/>
                <a:sym typeface="Red Hat Display"/>
              </a:rPr>
              <a:t>subscription-manager </a:t>
            </a:r>
            <a:r>
              <a:rPr lang="en" sz="1600">
                <a:latin typeface="Red Hat Display"/>
                <a:ea typeface="Red Hat Display"/>
                <a:cs typeface="Red Hat Display"/>
                <a:sym typeface="Red Hat Display"/>
              </a:rPr>
              <a:t>è l’interfaccia classica per registrare un sistema RHEL ai servizi Red Hat e associare una sottoscrizione per ricevere aggiornamenti e supporto.</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Richiede credenziali Red Hat o Activation Key.</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Dopo la registrazione:</a:t>
            </a:r>
            <a:endParaRPr sz="1600">
              <a:latin typeface="Red Hat Display"/>
              <a:ea typeface="Red Hat Display"/>
              <a:cs typeface="Red Hat Display"/>
              <a:sym typeface="Red Hat Display"/>
            </a:endParaRPr>
          </a:p>
          <a:p>
            <a:pPr indent="-330200" lvl="1" marL="914400" rtl="0" algn="l">
              <a:lnSpc>
                <a:spcPct val="140000"/>
              </a:lnSpc>
              <a:spcBef>
                <a:spcPts val="500"/>
              </a:spcBef>
              <a:spcAft>
                <a:spcPts val="0"/>
              </a:spcAft>
              <a:buSzPts val="1600"/>
              <a:buFont typeface="Red Hat Display"/>
              <a:buChar char="･"/>
            </a:pPr>
            <a:r>
              <a:rPr lang="en" sz="1600">
                <a:latin typeface="Red Hat Display"/>
                <a:ea typeface="Red Hat Display"/>
                <a:cs typeface="Red Hat Display"/>
                <a:sym typeface="Red Hat Display"/>
              </a:rPr>
              <a:t>abilitazione repository,</a:t>
            </a:r>
            <a:endParaRPr sz="1600">
              <a:latin typeface="Red Hat Display"/>
              <a:ea typeface="Red Hat Display"/>
              <a:cs typeface="Red Hat Display"/>
              <a:sym typeface="Red Hat Display"/>
            </a:endParaRPr>
          </a:p>
          <a:p>
            <a:pPr indent="-330200" lvl="1" marL="914400" rtl="0" algn="l">
              <a:lnSpc>
                <a:spcPct val="140000"/>
              </a:lnSpc>
              <a:spcBef>
                <a:spcPts val="500"/>
              </a:spcBef>
              <a:spcAft>
                <a:spcPts val="0"/>
              </a:spcAft>
              <a:buSzPts val="1600"/>
              <a:buFont typeface="Red Hat Display"/>
              <a:buChar char="･"/>
            </a:pPr>
            <a:r>
              <a:rPr lang="en" sz="1600">
                <a:latin typeface="Red Hat Display"/>
                <a:ea typeface="Red Hat Display"/>
                <a:cs typeface="Red Hat Display"/>
                <a:sym typeface="Red Hat Display"/>
              </a:rPr>
              <a:t>accesso a pacchetti e aggiornamenti,</a:t>
            </a:r>
            <a:endParaRPr sz="1600">
              <a:latin typeface="Red Hat Display"/>
              <a:ea typeface="Red Hat Display"/>
              <a:cs typeface="Red Hat Display"/>
              <a:sym typeface="Red Hat Display"/>
            </a:endParaRPr>
          </a:p>
          <a:p>
            <a:pPr indent="-330200" lvl="1" marL="914400" rtl="0" algn="l">
              <a:lnSpc>
                <a:spcPct val="140000"/>
              </a:lnSpc>
              <a:spcBef>
                <a:spcPts val="500"/>
              </a:spcBef>
              <a:spcAft>
                <a:spcPts val="500"/>
              </a:spcAft>
              <a:buSzPts val="1600"/>
              <a:buFont typeface="Red Hat Display"/>
              <a:buChar char="･"/>
            </a:pPr>
            <a:r>
              <a:rPr lang="en" sz="1600">
                <a:latin typeface="Red Hat Display"/>
                <a:ea typeface="Red Hat Display"/>
                <a:cs typeface="Red Hat Display"/>
                <a:sym typeface="Red Hat Display"/>
              </a:rPr>
              <a:t>gestione delle sottoscrizioni con subscription-manager list.</a:t>
            </a:r>
            <a:endParaRPr sz="1600">
              <a:latin typeface="Red Hat Display"/>
              <a:ea typeface="Red Hat Display"/>
              <a:cs typeface="Red Hat Display"/>
              <a:sym typeface="Red Hat Display"/>
            </a:endParaRPr>
          </a:p>
        </p:txBody>
      </p:sp>
      <p:cxnSp>
        <p:nvCxnSpPr>
          <p:cNvPr id="1700" name="Google Shape;1700;p111"/>
          <p:cNvCxnSpPr/>
          <p:nvPr/>
        </p:nvCxnSpPr>
        <p:spPr>
          <a:xfrm rot="10800000">
            <a:off x="4803246" y="2638800"/>
            <a:ext cx="0" cy="4242300"/>
          </a:xfrm>
          <a:prstGeom prst="straightConnector1">
            <a:avLst/>
          </a:prstGeom>
          <a:noFill/>
          <a:ln cap="flat" cmpd="sng" w="9525">
            <a:solidFill>
              <a:srgbClr val="595959"/>
            </a:solidFill>
            <a:prstDash val="dot"/>
            <a:round/>
            <a:headEnd len="med" w="med" type="none"/>
            <a:tailEnd len="med" w="med" type="none"/>
          </a:ln>
        </p:spPr>
      </p:cxnSp>
      <p:sp>
        <p:nvSpPr>
          <p:cNvPr id="1701" name="Google Shape;1701;p111"/>
          <p:cNvSpPr txBox="1"/>
          <p:nvPr/>
        </p:nvSpPr>
        <p:spPr>
          <a:xfrm>
            <a:off x="792225" y="2376650"/>
            <a:ext cx="3551100" cy="2309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 sudo subscription-manager register --username &lt;utente&gt; --password &lt;password&gt;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 sudo subscription-manager register --activationkey=&lt;chiave&gt; --org=&lt;org_id&gt;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pic>
        <p:nvPicPr>
          <p:cNvPr id="3064" name="Google Shape;3064;p246"/>
          <p:cNvPicPr preferRelativeResize="0"/>
          <p:nvPr/>
        </p:nvPicPr>
        <p:blipFill>
          <a:blip r:embed="rId3">
            <a:alphaModFix/>
          </a:blip>
          <a:stretch>
            <a:fillRect/>
          </a:stretch>
        </p:blipFill>
        <p:spPr>
          <a:xfrm>
            <a:off x="916255" y="1145513"/>
            <a:ext cx="3328417" cy="809117"/>
          </a:xfrm>
          <a:prstGeom prst="rect">
            <a:avLst/>
          </a:prstGeom>
          <a:noFill/>
          <a:ln>
            <a:noFill/>
          </a:ln>
        </p:spPr>
      </p:pic>
      <p:sp>
        <p:nvSpPr>
          <p:cNvPr id="3065" name="Google Shape;3065;p2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chemeClr val="lt1"/>
                </a:solidFill>
              </a:rPr>
              <a:t>Security features of Red Hat Enterprise Linux</a:t>
            </a:r>
            <a:endParaRPr>
              <a:solidFill>
                <a:schemeClr val="lt1"/>
              </a:solidFill>
            </a:endParaRPr>
          </a:p>
        </p:txBody>
      </p:sp>
      <p:sp>
        <p:nvSpPr>
          <p:cNvPr id="3066" name="Google Shape;3066;p2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3067" name="Google Shape;3067;p2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68" name="Google Shape;3068;p2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69" name="Google Shape;3069;p246"/>
          <p:cNvSpPr txBox="1"/>
          <p:nvPr/>
        </p:nvSpPr>
        <p:spPr>
          <a:xfrm>
            <a:off x="7181225" y="3095941"/>
            <a:ext cx="4276200" cy="816300"/>
          </a:xfrm>
          <a:prstGeom prst="rect">
            <a:avLst/>
          </a:prstGeom>
          <a:noFill/>
          <a:ln>
            <a:noFill/>
          </a:ln>
        </p:spPr>
        <p:txBody>
          <a:bodyPr anchorCtr="0" anchor="t" bIns="91425" lIns="91425" spcFirstLastPara="1" rIns="91425" wrap="square" tIns="91425">
            <a:noAutofit/>
          </a:bodyPr>
          <a:lstStyle/>
          <a:p>
            <a:pPr indent="-289560" lvl="0" marL="274320" rtl="0" algn="l">
              <a:spcBef>
                <a:spcPts val="0"/>
              </a:spcBef>
              <a:spcAft>
                <a:spcPts val="0"/>
              </a:spcAft>
              <a:buClr>
                <a:schemeClr val="accent1"/>
              </a:buClr>
              <a:buSzPts val="2400"/>
              <a:buFont typeface="Red Hat Display"/>
              <a:buChar char="▸"/>
            </a:pPr>
            <a:r>
              <a:rPr lang="en" sz="2400">
                <a:solidFill>
                  <a:schemeClr val="dk1"/>
                </a:solidFill>
                <a:latin typeface="Red Hat Display"/>
                <a:ea typeface="Red Hat Display"/>
                <a:cs typeface="Red Hat Display"/>
                <a:sym typeface="Red Hat Display"/>
              </a:rPr>
              <a:t>Any additional questions on</a:t>
            </a:r>
            <a:br>
              <a:rPr lang="en" sz="2400">
                <a:solidFill>
                  <a:schemeClr val="dk1"/>
                </a:solidFill>
                <a:latin typeface="Red Hat Display"/>
                <a:ea typeface="Red Hat Display"/>
                <a:cs typeface="Red Hat Display"/>
                <a:sym typeface="Red Hat Display"/>
              </a:rPr>
            </a:br>
            <a:r>
              <a:rPr lang="en" sz="2400">
                <a:solidFill>
                  <a:schemeClr val="dk1"/>
                </a:solidFill>
                <a:latin typeface="Red Hat Display"/>
                <a:ea typeface="Red Hat Display"/>
                <a:cs typeface="Red Hat Display"/>
                <a:sym typeface="Red Hat Display"/>
              </a:rPr>
              <a:t>the workshop module?</a:t>
            </a:r>
            <a:endParaRPr sz="2400">
              <a:solidFill>
                <a:schemeClr val="dk1"/>
              </a:solidFill>
              <a:latin typeface="Red Hat Display"/>
              <a:ea typeface="Red Hat Display"/>
              <a:cs typeface="Red Hat Display"/>
              <a:sym typeface="Red Hat Display"/>
            </a:endParaRPr>
          </a:p>
          <a:p>
            <a:pPr indent="0" lvl="0" marL="457200" rtl="0" algn="l">
              <a:spcBef>
                <a:spcPts val="0"/>
              </a:spcBef>
              <a:spcAft>
                <a:spcPts val="0"/>
              </a:spcAft>
              <a:buClr>
                <a:schemeClr val="dk1"/>
              </a:buClr>
              <a:buSzPts val="1100"/>
              <a:buFont typeface="Arial"/>
              <a:buNone/>
            </a:pPr>
            <a:r>
              <a:t/>
            </a:r>
            <a:endParaRPr sz="2400">
              <a:solidFill>
                <a:schemeClr val="dk1"/>
              </a:solidFill>
              <a:latin typeface="Red Hat Display"/>
              <a:ea typeface="Red Hat Display"/>
              <a:cs typeface="Red Hat Display"/>
              <a:sym typeface="Red Hat Display"/>
            </a:endParaRPr>
          </a:p>
          <a:p>
            <a:pPr indent="-289560" lvl="0" marL="274320" rtl="0" algn="l">
              <a:spcBef>
                <a:spcPts val="0"/>
              </a:spcBef>
              <a:spcAft>
                <a:spcPts val="0"/>
              </a:spcAft>
              <a:buClr>
                <a:schemeClr val="accent1"/>
              </a:buClr>
              <a:buSzPts val="2400"/>
              <a:buFont typeface="Red Hat Display"/>
              <a:buChar char="▸"/>
            </a:pPr>
            <a:r>
              <a:rPr lang="en" sz="2400">
                <a:solidFill>
                  <a:schemeClr val="dk1"/>
                </a:solidFill>
                <a:latin typeface="Red Hat Display"/>
                <a:ea typeface="Red Hat Display"/>
                <a:cs typeface="Red Hat Display"/>
                <a:sym typeface="Red Hat Display"/>
              </a:rPr>
              <a:t>Don’t forget to rate the lab.</a:t>
            </a:r>
            <a:endParaRPr sz="4800">
              <a:solidFill>
                <a:schemeClr val="dk1"/>
              </a:solidFill>
              <a:latin typeface="Red Hat Display"/>
              <a:ea typeface="Red Hat Display"/>
              <a:cs typeface="Red Hat Display"/>
              <a:sym typeface="Red Hat Display"/>
            </a:endParaRPr>
          </a:p>
        </p:txBody>
      </p:sp>
      <p:sp>
        <p:nvSpPr>
          <p:cNvPr id="3070" name="Google Shape;3070;p246"/>
          <p:cNvSpPr txBox="1"/>
          <p:nvPr/>
        </p:nvSpPr>
        <p:spPr>
          <a:xfrm>
            <a:off x="6172200" y="2242071"/>
            <a:ext cx="6019800" cy="457200"/>
          </a:xfrm>
          <a:prstGeom prst="rect">
            <a:avLst/>
          </a:prstGeom>
          <a:solidFill>
            <a:srgbClr val="EE0000"/>
          </a:solidFill>
          <a:ln>
            <a:noFill/>
          </a:ln>
        </p:spPr>
        <p:txBody>
          <a:bodyPr anchorCtr="0" anchor="ctr" bIns="91425" lIns="137150"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latin typeface="Red Hat Display Medium"/>
                <a:ea typeface="Red Hat Display Medium"/>
                <a:cs typeface="Red Hat Display Medium"/>
                <a:sym typeface="Red Hat Display Medium"/>
              </a:rPr>
              <a:t>Lab wrap-up</a:t>
            </a:r>
            <a:endParaRPr sz="2000">
              <a:solidFill>
                <a:srgbClr val="FFFFFF"/>
              </a:solidFill>
              <a:latin typeface="Red Hat Display Medium"/>
              <a:ea typeface="Red Hat Display Medium"/>
              <a:cs typeface="Red Hat Display Medium"/>
              <a:sym typeface="Red Hat Display Medium"/>
            </a:endParaRPr>
          </a:p>
        </p:txBody>
      </p:sp>
      <p:cxnSp>
        <p:nvCxnSpPr>
          <p:cNvPr id="3071" name="Google Shape;3071;p246"/>
          <p:cNvCxnSpPr/>
          <p:nvPr/>
        </p:nvCxnSpPr>
        <p:spPr>
          <a:xfrm>
            <a:off x="6172200" y="5152894"/>
            <a:ext cx="6042000" cy="0"/>
          </a:xfrm>
          <a:prstGeom prst="straightConnector1">
            <a:avLst/>
          </a:prstGeom>
          <a:noFill/>
          <a:ln cap="flat" cmpd="sng" w="19050">
            <a:solidFill>
              <a:schemeClr val="accent1"/>
            </a:solidFill>
            <a:prstDash val="solid"/>
            <a:round/>
            <a:headEnd len="med" w="med" type="none"/>
            <a:tailEnd len="med" w="med" type="none"/>
          </a:ln>
        </p:spPr>
      </p:cxnSp>
      <p:pic>
        <p:nvPicPr>
          <p:cNvPr id="3072" name="Google Shape;3072;p246"/>
          <p:cNvPicPr preferRelativeResize="0"/>
          <p:nvPr/>
        </p:nvPicPr>
        <p:blipFill rotWithShape="1">
          <a:blip r:embed="rId4">
            <a:alphaModFix/>
          </a:blip>
          <a:srcRect b="0" l="0" r="0" t="0"/>
          <a:stretch/>
        </p:blipFill>
        <p:spPr>
          <a:xfrm>
            <a:off x="6093925" y="3111300"/>
            <a:ext cx="864000" cy="864000"/>
          </a:xfrm>
          <a:prstGeom prst="rect">
            <a:avLst/>
          </a:prstGeom>
          <a:noFill/>
          <a:ln>
            <a:noFill/>
          </a:ln>
        </p:spPr>
      </p:pic>
      <p:pic>
        <p:nvPicPr>
          <p:cNvPr id="3073" name="Google Shape;3073;p246"/>
          <p:cNvPicPr preferRelativeResize="0"/>
          <p:nvPr/>
        </p:nvPicPr>
        <p:blipFill rotWithShape="1">
          <a:blip r:embed="rId5">
            <a:alphaModFix/>
          </a:blip>
          <a:srcRect b="6041" l="9" r="9" t="0"/>
          <a:stretch/>
        </p:blipFill>
        <p:spPr>
          <a:xfrm>
            <a:off x="654450" y="2347000"/>
            <a:ext cx="4735549" cy="4511000"/>
          </a:xfrm>
          <a:prstGeom prst="rect">
            <a:avLst/>
          </a:prstGeom>
          <a:noFill/>
          <a:ln>
            <a:noFill/>
          </a:ln>
        </p:spPr>
      </p:pic>
      <p:sp>
        <p:nvSpPr>
          <p:cNvPr id="3074" name="Google Shape;3074;p2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8" name="Shape 3078"/>
        <p:cNvGrpSpPr/>
        <p:nvPr/>
      </p:nvGrpSpPr>
      <p:grpSpPr>
        <a:xfrm>
          <a:off x="0" y="0"/>
          <a:ext cx="0" cy="0"/>
          <a:chOff x="0" y="0"/>
          <a:chExt cx="0" cy="0"/>
        </a:xfrm>
      </p:grpSpPr>
      <p:sp>
        <p:nvSpPr>
          <p:cNvPr id="3079" name="Google Shape;3079;p247"/>
          <p:cNvSpPr txBox="1"/>
          <p:nvPr/>
        </p:nvSpPr>
        <p:spPr>
          <a:xfrm>
            <a:off x="4695300" y="2167067"/>
            <a:ext cx="5972400" cy="3636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 sz="1700">
                <a:solidFill>
                  <a:srgbClr val="EE0000"/>
                </a:solidFill>
                <a:latin typeface="Red Hat Display"/>
                <a:ea typeface="Red Hat Display"/>
                <a:cs typeface="Red Hat Display"/>
                <a:sym typeface="Red Hat Display"/>
              </a:rPr>
              <a:t>Address the Linux skills gap</a:t>
            </a:r>
            <a:br>
              <a:rPr b="1" lang="en" sz="1700">
                <a:solidFill>
                  <a:schemeClr val="dk1"/>
                </a:solidFill>
                <a:latin typeface="Red Hat Display"/>
                <a:ea typeface="Red Hat Display"/>
                <a:cs typeface="Red Hat Display"/>
                <a:sym typeface="Red Hat Display"/>
              </a:rPr>
            </a:br>
            <a:r>
              <a:rPr lang="en" sz="1700">
                <a:solidFill>
                  <a:schemeClr val="dk1"/>
                </a:solidFill>
                <a:latin typeface="Red Hat Display"/>
                <a:ea typeface="Red Hat Display"/>
                <a:cs typeface="Red Hat Display"/>
                <a:sym typeface="Red Hat Display"/>
              </a:rPr>
              <a:t>With decades</a:t>
            </a:r>
            <a:r>
              <a:rPr lang="en" sz="1700">
                <a:solidFill>
                  <a:schemeClr val="dk1"/>
                </a:solidFill>
                <a:latin typeface="Red Hat Display"/>
                <a:ea typeface="Red Hat Display"/>
                <a:cs typeface="Red Hat Display"/>
                <a:sym typeface="Red Hat Display"/>
              </a:rPr>
              <a:t> </a:t>
            </a:r>
            <a:r>
              <a:rPr lang="en" sz="1700">
                <a:solidFill>
                  <a:schemeClr val="dk1"/>
                </a:solidFill>
                <a:latin typeface="Red Hat Display"/>
                <a:ea typeface="Red Hat Display"/>
                <a:cs typeface="Red Hat Display"/>
                <a:sym typeface="Red Hat Display"/>
              </a:rPr>
              <a:t>of Red Hat’s Linux knowledge and expertise</a:t>
            </a:r>
            <a:endParaRPr sz="1700">
              <a:solidFill>
                <a:schemeClr val="dk1"/>
              </a:solidFill>
              <a:latin typeface="Red Hat Display"/>
              <a:ea typeface="Red Hat Display"/>
              <a:cs typeface="Red Hat Display"/>
              <a:sym typeface="Red Hat Display"/>
            </a:endParaRPr>
          </a:p>
          <a:p>
            <a:pPr indent="0" lvl="0" marL="0" rtl="0" algn="l">
              <a:lnSpc>
                <a:spcPct val="115000"/>
              </a:lnSpc>
              <a:spcBef>
                <a:spcPts val="1300"/>
              </a:spcBef>
              <a:spcAft>
                <a:spcPts val="0"/>
              </a:spcAft>
              <a:buNone/>
            </a:pPr>
            <a:r>
              <a:rPr b="1" lang="en" sz="1700">
                <a:solidFill>
                  <a:srgbClr val="EE0000"/>
                </a:solidFill>
                <a:latin typeface="Red Hat Display"/>
                <a:ea typeface="Red Hat Display"/>
                <a:cs typeface="Red Hat Display"/>
                <a:sym typeface="Red Hat Display"/>
              </a:rPr>
              <a:t>Create a zero-drift infrastructure</a:t>
            </a:r>
            <a:br>
              <a:rPr b="1" lang="en" sz="1700">
                <a:solidFill>
                  <a:schemeClr val="dk1"/>
                </a:solidFill>
                <a:latin typeface="Red Hat Display"/>
                <a:ea typeface="Red Hat Display"/>
                <a:cs typeface="Red Hat Display"/>
                <a:sym typeface="Red Hat Display"/>
              </a:rPr>
            </a:br>
            <a:r>
              <a:rPr lang="en" sz="1700">
                <a:solidFill>
                  <a:schemeClr val="dk1"/>
                </a:solidFill>
                <a:latin typeface="Red Hat Display"/>
                <a:ea typeface="Red Hat Display"/>
                <a:cs typeface="Red Hat Display"/>
                <a:sym typeface="Red Hat Display"/>
              </a:rPr>
              <a:t>Deploy</a:t>
            </a:r>
            <a:r>
              <a:rPr b="1" lang="en" sz="1700">
                <a:solidFill>
                  <a:schemeClr val="dk1"/>
                </a:solidFill>
                <a:latin typeface="Red Hat Display"/>
                <a:ea typeface="Red Hat Display"/>
                <a:cs typeface="Red Hat Display"/>
                <a:sym typeface="Red Hat Display"/>
              </a:rPr>
              <a:t> </a:t>
            </a:r>
            <a:r>
              <a:rPr lang="en" sz="1700">
                <a:solidFill>
                  <a:schemeClr val="dk1"/>
                </a:solidFill>
                <a:latin typeface="Red Hat Display"/>
                <a:ea typeface="Red Hat Display"/>
                <a:cs typeface="Red Hat Display"/>
                <a:sym typeface="Red Hat Display"/>
              </a:rPr>
              <a:t>using container tools and techniques</a:t>
            </a:r>
            <a:endParaRPr sz="1700">
              <a:solidFill>
                <a:schemeClr val="dk1"/>
              </a:solidFill>
              <a:latin typeface="Red Hat Display"/>
              <a:ea typeface="Red Hat Display"/>
              <a:cs typeface="Red Hat Display"/>
              <a:sym typeface="Red Hat Display"/>
            </a:endParaRPr>
          </a:p>
          <a:p>
            <a:pPr indent="0" lvl="0" marL="0" rtl="0" algn="l">
              <a:lnSpc>
                <a:spcPct val="115000"/>
              </a:lnSpc>
              <a:spcBef>
                <a:spcPts val="1300"/>
              </a:spcBef>
              <a:spcAft>
                <a:spcPts val="0"/>
              </a:spcAft>
              <a:buNone/>
            </a:pPr>
            <a:r>
              <a:rPr b="1" lang="en" sz="1700">
                <a:solidFill>
                  <a:srgbClr val="EE0000"/>
                </a:solidFill>
                <a:latin typeface="Red Hat Display"/>
                <a:ea typeface="Red Hat Display"/>
                <a:cs typeface="Red Hat Display"/>
                <a:sym typeface="Red Hat Display"/>
              </a:rPr>
              <a:t>Make better decisions at build time</a:t>
            </a:r>
            <a:br>
              <a:rPr lang="en" sz="1700">
                <a:solidFill>
                  <a:schemeClr val="dk1"/>
                </a:solidFill>
                <a:latin typeface="Red Hat Display"/>
                <a:ea typeface="Red Hat Display"/>
                <a:cs typeface="Red Hat Display"/>
                <a:sym typeface="Red Hat Display"/>
              </a:rPr>
            </a:br>
            <a:r>
              <a:rPr lang="en" sz="1700">
                <a:solidFill>
                  <a:schemeClr val="dk1"/>
                </a:solidFill>
                <a:latin typeface="Red Hat Display"/>
                <a:ea typeface="Red Hat Display"/>
                <a:cs typeface="Red Hat Display"/>
                <a:sym typeface="Red Hat Display"/>
              </a:rPr>
              <a:t>When it’s typically easier and cheaper to make changes</a:t>
            </a:r>
            <a:endParaRPr sz="1700">
              <a:solidFill>
                <a:schemeClr val="dk1"/>
              </a:solidFill>
              <a:latin typeface="Red Hat Display"/>
              <a:ea typeface="Red Hat Display"/>
              <a:cs typeface="Red Hat Display"/>
              <a:sym typeface="Red Hat Display"/>
            </a:endParaRPr>
          </a:p>
          <a:p>
            <a:pPr indent="0" lvl="0" marL="0" rtl="0" algn="l">
              <a:lnSpc>
                <a:spcPct val="115000"/>
              </a:lnSpc>
              <a:spcBef>
                <a:spcPts val="1300"/>
              </a:spcBef>
              <a:spcAft>
                <a:spcPts val="0"/>
              </a:spcAft>
              <a:buNone/>
            </a:pPr>
            <a:r>
              <a:rPr b="1" lang="en" sz="1700">
                <a:solidFill>
                  <a:srgbClr val="EE0000"/>
                </a:solidFill>
                <a:latin typeface="Red Hat Display"/>
                <a:ea typeface="Red Hat Display"/>
                <a:cs typeface="Red Hat Display"/>
                <a:sym typeface="Red Hat Display"/>
              </a:rPr>
              <a:t>Resist security attacks from hackers</a:t>
            </a:r>
            <a:br>
              <a:rPr b="1" lang="en" sz="1700">
                <a:solidFill>
                  <a:schemeClr val="dk1"/>
                </a:solidFill>
                <a:latin typeface="Red Hat Display"/>
                <a:ea typeface="Red Hat Display"/>
                <a:cs typeface="Red Hat Display"/>
                <a:sym typeface="Red Hat Display"/>
              </a:rPr>
            </a:br>
            <a:r>
              <a:rPr lang="en" sz="1700">
                <a:solidFill>
                  <a:schemeClr val="dk1"/>
                </a:solidFill>
                <a:latin typeface="Red Hat Display"/>
                <a:ea typeface="Red Hat Display"/>
                <a:cs typeface="Red Hat Display"/>
                <a:sym typeface="Red Hat Display"/>
              </a:rPr>
              <a:t>When Quantum computers become prevalent</a:t>
            </a:r>
            <a:endParaRPr sz="1700">
              <a:solidFill>
                <a:schemeClr val="dk1"/>
              </a:solidFill>
              <a:latin typeface="Red Hat Display"/>
              <a:ea typeface="Red Hat Display"/>
              <a:cs typeface="Red Hat Display"/>
              <a:sym typeface="Red Hat Display"/>
            </a:endParaRPr>
          </a:p>
          <a:p>
            <a:pPr indent="0" lvl="0" marL="0" rtl="0" algn="l">
              <a:lnSpc>
                <a:spcPct val="115000"/>
              </a:lnSpc>
              <a:spcBef>
                <a:spcPts val="1300"/>
              </a:spcBef>
              <a:spcAft>
                <a:spcPts val="1300"/>
              </a:spcAft>
              <a:buNone/>
            </a:pPr>
            <a:r>
              <a:rPr b="1" lang="en" sz="1700">
                <a:solidFill>
                  <a:srgbClr val="EE0000"/>
                </a:solidFill>
                <a:latin typeface="Red Hat Display"/>
                <a:ea typeface="Red Hat Display"/>
                <a:cs typeface="Red Hat Display"/>
                <a:sym typeface="Red Hat Display"/>
              </a:rPr>
              <a:t>Build an AI stack in a few easy steps</a:t>
            </a:r>
            <a:br>
              <a:rPr b="1" lang="en" sz="1700">
                <a:solidFill>
                  <a:srgbClr val="EE0000"/>
                </a:solidFill>
                <a:latin typeface="Red Hat Display"/>
                <a:ea typeface="Red Hat Display"/>
                <a:cs typeface="Red Hat Display"/>
                <a:sym typeface="Red Hat Display"/>
              </a:rPr>
            </a:br>
            <a:r>
              <a:rPr lang="en" sz="1700">
                <a:solidFill>
                  <a:schemeClr val="dk1"/>
                </a:solidFill>
                <a:latin typeface="Red Hat Display"/>
                <a:ea typeface="Red Hat Display"/>
                <a:cs typeface="Red Hat Display"/>
                <a:sym typeface="Red Hat Display"/>
              </a:rPr>
              <a:t>Choose what and how you want to run  your AI</a:t>
            </a:r>
            <a:endParaRPr sz="1700">
              <a:solidFill>
                <a:schemeClr val="dk1"/>
              </a:solidFill>
              <a:latin typeface="Red Hat Display"/>
              <a:ea typeface="Red Hat Display"/>
              <a:cs typeface="Red Hat Display"/>
              <a:sym typeface="Red Hat Display"/>
            </a:endParaRPr>
          </a:p>
        </p:txBody>
      </p:sp>
      <p:cxnSp>
        <p:nvCxnSpPr>
          <p:cNvPr id="3080" name="Google Shape;3080;p247"/>
          <p:cNvCxnSpPr>
            <a:stCxn id="3081" idx="0"/>
          </p:cNvCxnSpPr>
          <p:nvPr/>
        </p:nvCxnSpPr>
        <p:spPr>
          <a:xfrm>
            <a:off x="3504257" y="5819420"/>
            <a:ext cx="0" cy="1046100"/>
          </a:xfrm>
          <a:prstGeom prst="straightConnector1">
            <a:avLst/>
          </a:prstGeom>
          <a:noFill/>
          <a:ln cap="rnd" cmpd="sng" w="19050">
            <a:solidFill>
              <a:srgbClr val="EE0000"/>
            </a:solidFill>
            <a:prstDash val="solid"/>
            <a:round/>
            <a:headEnd len="med" w="med" type="none"/>
            <a:tailEnd len="med" w="med" type="none"/>
          </a:ln>
        </p:spPr>
      </p:cxnSp>
      <p:cxnSp>
        <p:nvCxnSpPr>
          <p:cNvPr id="3082" name="Google Shape;3082;p247"/>
          <p:cNvCxnSpPr/>
          <p:nvPr/>
        </p:nvCxnSpPr>
        <p:spPr>
          <a:xfrm rot="10800000">
            <a:off x="2541118" y="4765739"/>
            <a:ext cx="0" cy="863100"/>
          </a:xfrm>
          <a:prstGeom prst="straightConnector1">
            <a:avLst/>
          </a:prstGeom>
          <a:noFill/>
          <a:ln cap="rnd" cmpd="sng" w="19050">
            <a:solidFill>
              <a:srgbClr val="EE0000"/>
            </a:solidFill>
            <a:prstDash val="solid"/>
            <a:round/>
            <a:headEnd len="med" w="med" type="none"/>
            <a:tailEnd len="med" w="med" type="none"/>
          </a:ln>
        </p:spPr>
      </p:cxnSp>
      <p:cxnSp>
        <p:nvCxnSpPr>
          <p:cNvPr id="3083" name="Google Shape;3083;p247"/>
          <p:cNvCxnSpPr>
            <a:stCxn id="3084" idx="0"/>
            <a:endCxn id="3081" idx="2"/>
          </p:cNvCxnSpPr>
          <p:nvPr/>
        </p:nvCxnSpPr>
        <p:spPr>
          <a:xfrm>
            <a:off x="2645376" y="5724116"/>
            <a:ext cx="754500" cy="0"/>
          </a:xfrm>
          <a:prstGeom prst="straightConnector1">
            <a:avLst/>
          </a:prstGeom>
          <a:noFill/>
          <a:ln cap="rnd" cmpd="sng" w="19050">
            <a:solidFill>
              <a:srgbClr val="EE0000"/>
            </a:solidFill>
            <a:prstDash val="solid"/>
            <a:round/>
            <a:headEnd len="med" w="med" type="none"/>
            <a:tailEnd len="med" w="med" type="none"/>
          </a:ln>
        </p:spPr>
      </p:cxnSp>
      <p:sp>
        <p:nvSpPr>
          <p:cNvPr id="3084" name="Google Shape;3084;p247"/>
          <p:cNvSpPr/>
          <p:nvPr/>
        </p:nvSpPr>
        <p:spPr>
          <a:xfrm rot="10800000">
            <a:off x="2541126" y="5533616"/>
            <a:ext cx="208500" cy="190500"/>
          </a:xfrm>
          <a:prstGeom prst="arc">
            <a:avLst>
              <a:gd fmla="val 16200000" name="adj1"/>
              <a:gd fmla="val 0" name="adj2"/>
            </a:avLst>
          </a:prstGeom>
          <a:noFill/>
          <a:ln cap="rnd" cmpd="sng" w="19050">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Red Hat Display"/>
              <a:ea typeface="Red Hat Display"/>
              <a:cs typeface="Red Hat Display"/>
              <a:sym typeface="Red Hat Display"/>
            </a:endParaRPr>
          </a:p>
        </p:txBody>
      </p:sp>
      <p:sp>
        <p:nvSpPr>
          <p:cNvPr id="3081" name="Google Shape;3081;p247"/>
          <p:cNvSpPr/>
          <p:nvPr/>
        </p:nvSpPr>
        <p:spPr>
          <a:xfrm flipH="1" rot="5400000">
            <a:off x="3304757" y="5715170"/>
            <a:ext cx="190500" cy="208500"/>
          </a:xfrm>
          <a:prstGeom prst="arc">
            <a:avLst>
              <a:gd fmla="val 16200000" name="adj1"/>
              <a:gd fmla="val 0" name="adj2"/>
            </a:avLst>
          </a:prstGeom>
          <a:noFill/>
          <a:ln cap="rnd" cmpd="sng" w="19050">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Red Hat Display"/>
              <a:ea typeface="Red Hat Display"/>
              <a:cs typeface="Red Hat Display"/>
              <a:sym typeface="Red Hat Display"/>
            </a:endParaRPr>
          </a:p>
        </p:txBody>
      </p:sp>
      <p:cxnSp>
        <p:nvCxnSpPr>
          <p:cNvPr id="3085" name="Google Shape;3085;p247"/>
          <p:cNvCxnSpPr/>
          <p:nvPr/>
        </p:nvCxnSpPr>
        <p:spPr>
          <a:xfrm>
            <a:off x="2701393" y="5666435"/>
            <a:ext cx="273600" cy="0"/>
          </a:xfrm>
          <a:prstGeom prst="straightConnector1">
            <a:avLst/>
          </a:prstGeom>
          <a:noFill/>
          <a:ln cap="rnd" cmpd="sng" w="19050">
            <a:solidFill>
              <a:srgbClr val="37A3A3"/>
            </a:solidFill>
            <a:prstDash val="solid"/>
            <a:round/>
            <a:headEnd len="med" w="med" type="none"/>
            <a:tailEnd len="med" w="med" type="none"/>
          </a:ln>
        </p:spPr>
      </p:cxnSp>
      <p:cxnSp>
        <p:nvCxnSpPr>
          <p:cNvPr id="3086" name="Google Shape;3086;p247"/>
          <p:cNvCxnSpPr/>
          <p:nvPr/>
        </p:nvCxnSpPr>
        <p:spPr>
          <a:xfrm>
            <a:off x="3016013" y="5666435"/>
            <a:ext cx="61500" cy="0"/>
          </a:xfrm>
          <a:prstGeom prst="straightConnector1">
            <a:avLst/>
          </a:prstGeom>
          <a:noFill/>
          <a:ln cap="rnd" cmpd="sng" w="19050">
            <a:solidFill>
              <a:srgbClr val="37A3A3"/>
            </a:solidFill>
            <a:prstDash val="solid"/>
            <a:round/>
            <a:headEnd len="med" w="med" type="none"/>
            <a:tailEnd len="med" w="med" type="none"/>
          </a:ln>
        </p:spPr>
      </p:cxnSp>
      <p:pic>
        <p:nvPicPr>
          <p:cNvPr id="3087" name="Google Shape;3087;p247"/>
          <p:cNvPicPr preferRelativeResize="0"/>
          <p:nvPr/>
        </p:nvPicPr>
        <p:blipFill rotWithShape="1">
          <a:blip r:embed="rId3">
            <a:alphaModFix/>
          </a:blip>
          <a:srcRect b="16040" l="0" r="0" t="16047"/>
          <a:stretch/>
        </p:blipFill>
        <p:spPr>
          <a:xfrm>
            <a:off x="0" y="1793133"/>
            <a:ext cx="4171067" cy="3621176"/>
          </a:xfrm>
          <a:prstGeom prst="rect">
            <a:avLst/>
          </a:prstGeom>
          <a:noFill/>
          <a:ln>
            <a:noFill/>
          </a:ln>
        </p:spPr>
      </p:pic>
      <p:pic>
        <p:nvPicPr>
          <p:cNvPr id="3088" name="Google Shape;3088;p247"/>
          <p:cNvPicPr preferRelativeResize="0"/>
          <p:nvPr/>
        </p:nvPicPr>
        <p:blipFill rotWithShape="1">
          <a:blip r:embed="rId4">
            <a:alphaModFix/>
          </a:blip>
          <a:srcRect b="19046" l="20671" r="20671" t="19052"/>
          <a:stretch/>
        </p:blipFill>
        <p:spPr>
          <a:xfrm>
            <a:off x="1061370" y="2750187"/>
            <a:ext cx="2015027" cy="2126341"/>
          </a:xfrm>
          <a:prstGeom prst="rect">
            <a:avLst/>
          </a:prstGeom>
          <a:noFill/>
          <a:ln>
            <a:noFill/>
          </a:ln>
        </p:spPr>
      </p:pic>
      <p:pic>
        <p:nvPicPr>
          <p:cNvPr id="3089" name="Google Shape;3089;p247"/>
          <p:cNvPicPr preferRelativeResize="0"/>
          <p:nvPr/>
        </p:nvPicPr>
        <p:blipFill>
          <a:blip r:embed="rId5">
            <a:alphaModFix/>
          </a:blip>
          <a:stretch>
            <a:fillRect/>
          </a:stretch>
        </p:blipFill>
        <p:spPr>
          <a:xfrm flipH="1">
            <a:off x="350953" y="4212062"/>
            <a:ext cx="1653440" cy="1163622"/>
          </a:xfrm>
          <a:prstGeom prst="rect">
            <a:avLst/>
          </a:prstGeom>
          <a:noFill/>
          <a:ln>
            <a:noFill/>
          </a:ln>
        </p:spPr>
      </p:pic>
      <p:cxnSp>
        <p:nvCxnSpPr>
          <p:cNvPr id="3090" name="Google Shape;3090;p247"/>
          <p:cNvCxnSpPr/>
          <p:nvPr/>
        </p:nvCxnSpPr>
        <p:spPr>
          <a:xfrm rot="10800000">
            <a:off x="140" y="3813374"/>
            <a:ext cx="1158300" cy="0"/>
          </a:xfrm>
          <a:prstGeom prst="straightConnector1">
            <a:avLst/>
          </a:prstGeom>
          <a:noFill/>
          <a:ln cap="rnd" cmpd="sng" w="19050">
            <a:solidFill>
              <a:srgbClr val="EE0000"/>
            </a:solidFill>
            <a:prstDash val="solid"/>
            <a:round/>
            <a:headEnd len="med" w="med" type="none"/>
            <a:tailEnd len="med" w="med" type="none"/>
          </a:ln>
        </p:spPr>
      </p:cxnSp>
      <p:sp>
        <p:nvSpPr>
          <p:cNvPr id="3091" name="Google Shape;3091;p247"/>
          <p:cNvSpPr txBox="1"/>
          <p:nvPr>
            <p:ph type="title"/>
          </p:nvPr>
        </p:nvSpPr>
        <p:spPr>
          <a:xfrm>
            <a:off x="2103334" y="997233"/>
            <a:ext cx="7985100" cy="737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Introducing Red Hat Enterprise Linux 10</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5" name="Shape 3095"/>
        <p:cNvGrpSpPr/>
        <p:nvPr/>
      </p:nvGrpSpPr>
      <p:grpSpPr>
        <a:xfrm>
          <a:off x="0" y="0"/>
          <a:ext cx="0" cy="0"/>
          <a:chOff x="0" y="0"/>
          <a:chExt cx="0" cy="0"/>
        </a:xfrm>
      </p:grpSpPr>
      <p:sp>
        <p:nvSpPr>
          <p:cNvPr id="3096" name="Google Shape;3096;p248"/>
          <p:cNvSpPr txBox="1"/>
          <p:nvPr>
            <p:ph type="title"/>
          </p:nvPr>
        </p:nvSpPr>
        <p:spPr>
          <a:xfrm>
            <a:off x="2103334" y="997233"/>
            <a:ext cx="7985100" cy="737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Addressing the Linux skills shortage</a:t>
            </a:r>
            <a:endParaRPr/>
          </a:p>
        </p:txBody>
      </p:sp>
      <p:sp>
        <p:nvSpPr>
          <p:cNvPr id="3097" name="Google Shape;3097;p248"/>
          <p:cNvSpPr txBox="1"/>
          <p:nvPr/>
        </p:nvSpPr>
        <p:spPr>
          <a:xfrm>
            <a:off x="4111725" y="2190200"/>
            <a:ext cx="5716800" cy="20040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None/>
            </a:pPr>
            <a:r>
              <a:rPr b="1" lang="en" sz="1900">
                <a:solidFill>
                  <a:srgbClr val="EE0000"/>
                </a:solidFill>
                <a:latin typeface="Red Hat Display"/>
                <a:ea typeface="Red Hat Display"/>
                <a:cs typeface="Red Hat Display"/>
                <a:sym typeface="Red Hat Display"/>
              </a:rPr>
              <a:t>Red Hat Enterprise Lightspeed leverages decades</a:t>
            </a:r>
            <a:r>
              <a:rPr lang="en" sz="1900">
                <a:solidFill>
                  <a:schemeClr val="dk1"/>
                </a:solidFill>
                <a:latin typeface="Red Hat Display Medium"/>
                <a:ea typeface="Red Hat Display Medium"/>
                <a:cs typeface="Red Hat Display Medium"/>
                <a:sym typeface="Red Hat Display Medium"/>
              </a:rPr>
              <a:t> of Red Hat Enterprise Linux expertise with AI technologies to proactively inform and simplify how both novice and experienced IT professionals</a:t>
            </a:r>
            <a:r>
              <a:rPr lang="en" sz="1900">
                <a:solidFill>
                  <a:schemeClr val="dk1"/>
                </a:solidFill>
                <a:latin typeface="Red Hat Display Medium"/>
                <a:ea typeface="Red Hat Display Medium"/>
                <a:cs typeface="Red Hat Display Medium"/>
                <a:sym typeface="Red Hat Display Medium"/>
              </a:rPr>
              <a:t> build, deploy, and manage Red Hat Enterprise Linux.</a:t>
            </a:r>
            <a:endParaRPr sz="1900">
              <a:solidFill>
                <a:schemeClr val="dk1"/>
              </a:solidFill>
              <a:latin typeface="Red Hat Display Medium"/>
              <a:ea typeface="Red Hat Display Medium"/>
              <a:cs typeface="Red Hat Display Medium"/>
              <a:sym typeface="Red Hat Display Medium"/>
            </a:endParaRPr>
          </a:p>
        </p:txBody>
      </p:sp>
      <p:pic>
        <p:nvPicPr>
          <p:cNvPr id="3098" name="Google Shape;3098;p248"/>
          <p:cNvPicPr preferRelativeResize="0"/>
          <p:nvPr/>
        </p:nvPicPr>
        <p:blipFill rotWithShape="1">
          <a:blip r:embed="rId3">
            <a:alphaModFix/>
          </a:blip>
          <a:srcRect b="6710" l="6701" r="6710" t="6701"/>
          <a:stretch/>
        </p:blipFill>
        <p:spPr>
          <a:xfrm>
            <a:off x="938800" y="1630966"/>
            <a:ext cx="2563333" cy="2563272"/>
          </a:xfrm>
          <a:prstGeom prst="rect">
            <a:avLst/>
          </a:prstGeom>
          <a:noFill/>
          <a:ln>
            <a:noFill/>
          </a:ln>
        </p:spPr>
      </p:pic>
      <p:sp>
        <p:nvSpPr>
          <p:cNvPr id="3099" name="Google Shape;3099;p248"/>
          <p:cNvSpPr/>
          <p:nvPr/>
        </p:nvSpPr>
        <p:spPr>
          <a:xfrm>
            <a:off x="10403590" y="997275"/>
            <a:ext cx="1788300" cy="975600"/>
          </a:xfrm>
          <a:prstGeom prst="rect">
            <a:avLst/>
          </a:prstGeom>
          <a:solidFill>
            <a:srgbClr val="B9E5E5">
              <a:alpha val="50000"/>
            </a:srgbClr>
          </a:solidFill>
          <a:ln cap="flat" cmpd="sng" w="9525">
            <a:solidFill>
              <a:srgbClr val="B9E5E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3100" name="Google Shape;3100;p248"/>
          <p:cNvSpPr/>
          <p:nvPr/>
        </p:nvSpPr>
        <p:spPr>
          <a:xfrm>
            <a:off x="9927667" y="997231"/>
            <a:ext cx="975600" cy="975600"/>
          </a:xfrm>
          <a:prstGeom prst="ellipse">
            <a:avLst/>
          </a:prstGeom>
          <a:solidFill>
            <a:schemeClr val="lt1"/>
          </a:solidFill>
          <a:ln cap="flat" cmpd="sng" w="9525">
            <a:solidFill>
              <a:srgbClr val="B9E5E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id="3101" name="Google Shape;3101;p248"/>
          <p:cNvPicPr preferRelativeResize="0"/>
          <p:nvPr/>
        </p:nvPicPr>
        <p:blipFill rotWithShape="1">
          <a:blip r:embed="rId4">
            <a:alphaModFix/>
          </a:blip>
          <a:srcRect b="0" l="0" r="0" t="0"/>
          <a:stretch/>
        </p:blipFill>
        <p:spPr>
          <a:xfrm>
            <a:off x="10068483" y="1138083"/>
            <a:ext cx="693968" cy="693968"/>
          </a:xfrm>
          <a:prstGeom prst="rect">
            <a:avLst/>
          </a:prstGeom>
          <a:noFill/>
          <a:ln>
            <a:noFill/>
          </a:ln>
        </p:spPr>
      </p:pic>
      <p:sp>
        <p:nvSpPr>
          <p:cNvPr id="3102" name="Google Shape;3102;p248"/>
          <p:cNvSpPr txBox="1"/>
          <p:nvPr/>
        </p:nvSpPr>
        <p:spPr>
          <a:xfrm>
            <a:off x="4111733" y="4360567"/>
            <a:ext cx="4590000" cy="1412100"/>
          </a:xfrm>
          <a:prstGeom prst="rect">
            <a:avLst/>
          </a:prstGeom>
          <a:noFill/>
          <a:ln>
            <a:noFill/>
          </a:ln>
        </p:spPr>
        <p:txBody>
          <a:bodyPr anchorCtr="0" anchor="t" bIns="0" lIns="0" spcFirstLastPara="1" rIns="0" wrap="square" tIns="0">
            <a:noAutofit/>
          </a:bodyPr>
          <a:lstStyle/>
          <a:p>
            <a:pPr indent="-215900" lvl="0" marL="215900" rtl="0" algn="l">
              <a:lnSpc>
                <a:spcPct val="115000"/>
              </a:lnSpc>
              <a:spcBef>
                <a:spcPts val="0"/>
              </a:spcBef>
              <a:spcAft>
                <a:spcPts val="0"/>
              </a:spcAft>
              <a:buClr>
                <a:srgbClr val="EE0000"/>
              </a:buClr>
              <a:buSzPts val="1600"/>
              <a:buFont typeface="Red Hat Display Medium"/>
              <a:buChar char="▸"/>
            </a:pPr>
            <a:r>
              <a:rPr lang="en" sz="1600">
                <a:solidFill>
                  <a:schemeClr val="dk1"/>
                </a:solidFill>
                <a:latin typeface="Red Hat Display Medium"/>
                <a:ea typeface="Red Hat Display Medium"/>
                <a:cs typeface="Red Hat Display Medium"/>
                <a:sym typeface="Red Hat Display Medium"/>
              </a:rPr>
              <a:t>Plain language simplifies the way you interact</a:t>
            </a:r>
            <a:endParaRPr sz="1600">
              <a:solidFill>
                <a:schemeClr val="dk1"/>
              </a:solidFill>
              <a:latin typeface="Red Hat Display Medium"/>
              <a:ea typeface="Red Hat Display Medium"/>
              <a:cs typeface="Red Hat Display Medium"/>
              <a:sym typeface="Red Hat Display Medium"/>
            </a:endParaRPr>
          </a:p>
          <a:p>
            <a:pPr indent="-215900" lvl="0" marL="215900" rtl="0" algn="l">
              <a:lnSpc>
                <a:spcPct val="115000"/>
              </a:lnSpc>
              <a:spcBef>
                <a:spcPts val="1100"/>
              </a:spcBef>
              <a:spcAft>
                <a:spcPts val="1100"/>
              </a:spcAft>
              <a:buClr>
                <a:srgbClr val="EE0000"/>
              </a:buClr>
              <a:buSzPts val="1600"/>
              <a:buFont typeface="Red Hat Display Medium"/>
              <a:buChar char="▸"/>
            </a:pPr>
            <a:r>
              <a:rPr lang="en" sz="1600">
                <a:solidFill>
                  <a:schemeClr val="dk1"/>
                </a:solidFill>
                <a:latin typeface="Red Hat Display Medium"/>
                <a:ea typeface="Red Hat Display Medium"/>
                <a:cs typeface="Red Hat Display Medium"/>
                <a:sym typeface="Red Hat Display Medium"/>
              </a:rPr>
              <a:t>Better decision making with recommendations and actionable guidance</a:t>
            </a:r>
            <a:endParaRPr sz="1600">
              <a:solidFill>
                <a:schemeClr val="dk1"/>
              </a:solidFill>
              <a:latin typeface="Red Hat Display Medium"/>
              <a:ea typeface="Red Hat Display Medium"/>
              <a:cs typeface="Red Hat Display Medium"/>
              <a:sym typeface="Red Hat Display Medium"/>
            </a:endParaRPr>
          </a:p>
        </p:txBody>
      </p:sp>
      <p:cxnSp>
        <p:nvCxnSpPr>
          <p:cNvPr id="3103" name="Google Shape;3103;p248"/>
          <p:cNvCxnSpPr/>
          <p:nvPr/>
        </p:nvCxnSpPr>
        <p:spPr>
          <a:xfrm>
            <a:off x="3806933" y="2230400"/>
            <a:ext cx="0" cy="1772400"/>
          </a:xfrm>
          <a:prstGeom prst="straightConnector1">
            <a:avLst/>
          </a:prstGeom>
          <a:noFill/>
          <a:ln cap="flat" cmpd="sng" w="19050">
            <a:solidFill>
              <a:srgbClr val="EE0000"/>
            </a:solidFill>
            <a:prstDash val="solid"/>
            <a:round/>
            <a:headEnd len="med" w="med" type="none"/>
            <a:tailEnd len="med" w="med" type="none"/>
          </a:ln>
        </p:spPr>
      </p:cxnSp>
      <p:pic>
        <p:nvPicPr>
          <p:cNvPr id="3104" name="Google Shape;3104;p248"/>
          <p:cNvPicPr preferRelativeResize="0"/>
          <p:nvPr/>
        </p:nvPicPr>
        <p:blipFill rotWithShape="1">
          <a:blip r:embed="rId5">
            <a:alphaModFix/>
          </a:blip>
          <a:srcRect b="0" l="42762" r="0" t="56872"/>
          <a:stretch/>
        </p:blipFill>
        <p:spPr>
          <a:xfrm>
            <a:off x="0" y="3980200"/>
            <a:ext cx="2383301" cy="287780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pic>
        <p:nvPicPr>
          <p:cNvPr id="3109" name="Google Shape;3109;p249"/>
          <p:cNvPicPr preferRelativeResize="0"/>
          <p:nvPr/>
        </p:nvPicPr>
        <p:blipFill>
          <a:blip r:embed="rId3">
            <a:alphaModFix/>
          </a:blip>
          <a:stretch>
            <a:fillRect/>
          </a:stretch>
        </p:blipFill>
        <p:spPr>
          <a:xfrm>
            <a:off x="2800125" y="1040419"/>
            <a:ext cx="7288301" cy="5817581"/>
          </a:xfrm>
          <a:prstGeom prst="rect">
            <a:avLst/>
          </a:prstGeom>
          <a:noFill/>
          <a:ln>
            <a:noFill/>
          </a:ln>
        </p:spPr>
      </p:pic>
      <p:sp>
        <p:nvSpPr>
          <p:cNvPr id="3110" name="Google Shape;3110;p249"/>
          <p:cNvSpPr txBox="1"/>
          <p:nvPr>
            <p:ph type="title"/>
          </p:nvPr>
        </p:nvSpPr>
        <p:spPr>
          <a:xfrm>
            <a:off x="2103334" y="6633"/>
            <a:ext cx="7985100" cy="737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 new command line assistant</a:t>
            </a:r>
            <a:endParaRPr/>
          </a:p>
        </p:txBody>
      </p:sp>
      <p:sp>
        <p:nvSpPr>
          <p:cNvPr id="3111" name="Google Shape;3111;p249"/>
          <p:cNvSpPr txBox="1"/>
          <p:nvPr>
            <p:ph idx="1" type="subTitle"/>
          </p:nvPr>
        </p:nvSpPr>
        <p:spPr>
          <a:xfrm>
            <a:off x="2103400" y="494167"/>
            <a:ext cx="7985100" cy="389100"/>
          </a:xfrm>
          <a:prstGeom prst="rect">
            <a:avLst/>
          </a:prstGeom>
        </p:spPr>
        <p:txBody>
          <a:bodyPr anchorCtr="0" anchor="t" bIns="121900" lIns="121900" spcFirstLastPara="1" rIns="121900" wrap="square" tIns="121900">
            <a:noAutofit/>
          </a:bodyPr>
          <a:lstStyle/>
          <a:p>
            <a:pPr indent="0" lvl="0" marL="0" rtl="0" algn="ctr">
              <a:spcBef>
                <a:spcPts val="0"/>
              </a:spcBef>
              <a:spcAft>
                <a:spcPts val="500"/>
              </a:spcAft>
              <a:buNone/>
            </a:pPr>
            <a:r>
              <a:rPr b="1" lang="en"/>
              <a:t>Powered by RHEL Lightspeed</a:t>
            </a:r>
            <a:endParaRPr b="1"/>
          </a:p>
        </p:txBody>
      </p:sp>
      <p:pic>
        <p:nvPicPr>
          <p:cNvPr id="3112" name="Google Shape;3112;p249"/>
          <p:cNvPicPr preferRelativeResize="0"/>
          <p:nvPr/>
        </p:nvPicPr>
        <p:blipFill rotWithShape="1">
          <a:blip r:embed="rId4">
            <a:alphaModFix/>
          </a:blip>
          <a:srcRect b="6710" l="6701" r="6710" t="6701"/>
          <a:stretch/>
        </p:blipFill>
        <p:spPr>
          <a:xfrm>
            <a:off x="-26400" y="2520466"/>
            <a:ext cx="2563333" cy="2563272"/>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2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18" name="Google Shape;3118;p250"/>
          <p:cNvSpPr txBox="1"/>
          <p:nvPr>
            <p:ph idx="1" type="subTitle"/>
          </p:nvPr>
        </p:nvSpPr>
        <p:spPr>
          <a:xfrm>
            <a:off x="2083725" y="3313225"/>
            <a:ext cx="4047900" cy="10383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is the world’s leading provider of enterprise open source software solutions. Award-winning support, training, and consulting services make </a:t>
            </a:r>
            <a:endParaRPr>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a trusted adviser to the Fortune 500. </a:t>
            </a:r>
            <a:endParaRPr>
              <a:latin typeface="Red Hat Display"/>
              <a:ea typeface="Red Hat Display"/>
              <a:cs typeface="Red Hat Display"/>
              <a:sym typeface="Red Hat Display"/>
            </a:endParaRPr>
          </a:p>
        </p:txBody>
      </p:sp>
      <p:sp>
        <p:nvSpPr>
          <p:cNvPr id="3119" name="Google Shape;3119;p250"/>
          <p:cNvSpPr txBox="1"/>
          <p:nvPr>
            <p:ph type="title"/>
          </p:nvPr>
        </p:nvSpPr>
        <p:spPr>
          <a:xfrm>
            <a:off x="2083875" y="1860300"/>
            <a:ext cx="4905000" cy="84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Thank you</a:t>
            </a:r>
            <a:endParaRPr>
              <a:latin typeface="Red Hat Display Medium"/>
              <a:ea typeface="Red Hat Display Medium"/>
              <a:cs typeface="Red Hat Display Medium"/>
              <a:sym typeface="Red Hat Display Medium"/>
            </a:endParaRPr>
          </a:p>
        </p:txBody>
      </p:sp>
      <p:pic>
        <p:nvPicPr>
          <p:cNvPr id="3120" name="Google Shape;3120;p250"/>
          <p:cNvPicPr preferRelativeResize="0"/>
          <p:nvPr/>
        </p:nvPicPr>
        <p:blipFill>
          <a:blip r:embed="rId3">
            <a:alphaModFix/>
          </a:blip>
          <a:stretch>
            <a:fillRect/>
          </a:stretch>
        </p:blipFill>
        <p:spPr>
          <a:xfrm>
            <a:off x="1602712" y="941056"/>
            <a:ext cx="2095500" cy="5053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07" name="Google Shape;1707;p11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1708" name="Google Shape;1708;p112"/>
          <p:cNvSpPr txBox="1"/>
          <p:nvPr>
            <p:ph type="title"/>
          </p:nvPr>
        </p:nvSpPr>
        <p:spPr>
          <a:xfrm>
            <a:off x="5674100" y="2514600"/>
            <a:ext cx="5037300" cy="244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Getting AI-assisted Help</a:t>
            </a:r>
            <a:endParaRPr sz="4200"/>
          </a:p>
        </p:txBody>
      </p:sp>
      <p:sp>
        <p:nvSpPr>
          <p:cNvPr id="1709" name="Google Shape;1709;p112"/>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710" name="Google Shape;1710;p112"/>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711" name="Google Shape;1711;p112"/>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1712" name="Google Shape;1712;p112"/>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5</a:t>
            </a:r>
            <a:endParaRPr b="1">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1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Getting AI-assisted Help</a:t>
            </a:r>
            <a:endParaRPr/>
          </a:p>
        </p:txBody>
      </p:sp>
      <p:sp>
        <p:nvSpPr>
          <p:cNvPr id="1718" name="Google Shape;1718;p1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19" name="Google Shape;1719;p113"/>
          <p:cNvSpPr txBox="1"/>
          <p:nvPr>
            <p:ph idx="3" type="body"/>
          </p:nvPr>
        </p:nvSpPr>
        <p:spPr>
          <a:xfrm>
            <a:off x="1485900" y="1943100"/>
            <a:ext cx="8915400" cy="5352900"/>
          </a:xfrm>
          <a:prstGeom prst="rect">
            <a:avLst/>
          </a:prstGeom>
        </p:spPr>
        <p:txBody>
          <a:bodyPr anchorCtr="0" anchor="t" bIns="0" lIns="0" spcFirstLastPara="1" rIns="0" wrap="square" tIns="0">
            <a:noAutofit/>
          </a:bodyPr>
          <a:lstStyle/>
          <a:p>
            <a:pPr indent="-342900" lvl="0" marL="342900" rtl="0" algn="l">
              <a:spcBef>
                <a:spcPts val="1000"/>
              </a:spcBef>
              <a:spcAft>
                <a:spcPts val="0"/>
              </a:spcAft>
              <a:buSzPts val="1800"/>
              <a:buChar char="▸"/>
            </a:pPr>
            <a:r>
              <a:rPr lang="en"/>
              <a:t>Strumento opzionale basato su AI generativa (RHEL Lightspeed)</a:t>
            </a:r>
            <a:endParaRPr/>
          </a:p>
          <a:p>
            <a:pPr indent="-342900" lvl="0" marL="342900" rtl="0" algn="l">
              <a:spcBef>
                <a:spcPts val="1000"/>
              </a:spcBef>
              <a:spcAft>
                <a:spcPts val="0"/>
              </a:spcAft>
              <a:buSzPts val="1800"/>
              <a:buChar char="▸"/>
            </a:pPr>
            <a:r>
              <a:rPr lang="en"/>
              <a:t>Basato su IBM watsonx AI API large language model (LLM) e fornito as Service su sistemi registrati</a:t>
            </a:r>
            <a:endParaRPr/>
          </a:p>
          <a:p>
            <a:pPr indent="-342900" lvl="0" marL="342900" rtl="0" algn="l">
              <a:spcBef>
                <a:spcPts val="1000"/>
              </a:spcBef>
              <a:spcAft>
                <a:spcPts val="0"/>
              </a:spcAft>
              <a:buSzPts val="1800"/>
              <a:buChar char="▸"/>
            </a:pPr>
            <a:r>
              <a:rPr lang="en"/>
              <a:t>Interpreta domande in linguaggio naturale</a:t>
            </a:r>
            <a:endParaRPr/>
          </a:p>
          <a:p>
            <a:pPr indent="-342900" lvl="0" marL="342900" rtl="0" algn="l">
              <a:spcBef>
                <a:spcPts val="1000"/>
              </a:spcBef>
              <a:spcAft>
                <a:spcPts val="0"/>
              </a:spcAft>
              <a:buSzPts val="1800"/>
              <a:buChar char="▸"/>
            </a:pPr>
            <a:r>
              <a:rPr lang="en"/>
              <a:t>Suggerisce comandi, esempi, soluzioni, troubleshooting</a:t>
            </a:r>
            <a:endParaRPr/>
          </a:p>
          <a:p>
            <a:pPr indent="-342900" lvl="0" marL="342900" rtl="0" algn="l">
              <a:spcBef>
                <a:spcPts val="1000"/>
              </a:spcBef>
              <a:spcAft>
                <a:spcPts val="0"/>
              </a:spcAft>
              <a:buSzPts val="1800"/>
              <a:buChar char="▸"/>
            </a:pPr>
            <a:r>
              <a:rPr lang="en"/>
              <a:t>Riduce il tempo speso a cercare nella documentazione esterna</a:t>
            </a:r>
            <a:endParaRPr/>
          </a:p>
          <a:p>
            <a:pPr indent="-342900" lvl="0" marL="342900" rtl="0" algn="l">
              <a:spcBef>
                <a:spcPts val="1000"/>
              </a:spcBef>
              <a:spcAft>
                <a:spcPts val="1000"/>
              </a:spcAft>
              <a:buSzPts val="1800"/>
              <a:buChar char="▸"/>
            </a:pPr>
            <a:r>
              <a:rPr lang="en"/>
              <a:t>Supporto a log analysis, troubleshooting, domande su RHEL</a:t>
            </a:r>
            <a:endParaRPr/>
          </a:p>
        </p:txBody>
      </p:sp>
      <p:sp>
        <p:nvSpPr>
          <p:cNvPr id="1720" name="Google Shape;1720;p11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Command-line Assistant in RHEL 10</a:t>
            </a:r>
            <a:endParaRPr sz="2800"/>
          </a:p>
        </p:txBody>
      </p:sp>
      <p:sp>
        <p:nvSpPr>
          <p:cNvPr id="1721" name="Google Shape;1721;p113"/>
          <p:cNvSpPr txBox="1"/>
          <p:nvPr/>
        </p:nvSpPr>
        <p:spPr>
          <a:xfrm>
            <a:off x="1424850" y="5347550"/>
            <a:ext cx="8976600" cy="5532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dnf install command-line-assistant</a:t>
            </a:r>
            <a:endParaRPr sz="1800">
              <a:latin typeface="Red Hat Display"/>
              <a:ea typeface="Red Hat Display"/>
              <a:cs typeface="Red Hat Display"/>
              <a:sym typeface="Red Hat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14"/>
          <p:cNvSpPr txBox="1"/>
          <p:nvPr>
            <p:ph type="title"/>
          </p:nvPr>
        </p:nvSpPr>
        <p:spPr>
          <a:xfrm>
            <a:off x="2103334" y="6633"/>
            <a:ext cx="7985100" cy="737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AI Command Line Assistant</a:t>
            </a:r>
            <a:endParaRPr/>
          </a:p>
        </p:txBody>
      </p:sp>
      <p:sp>
        <p:nvSpPr>
          <p:cNvPr id="1727" name="Google Shape;1727;p114"/>
          <p:cNvSpPr txBox="1"/>
          <p:nvPr>
            <p:ph idx="1" type="subTitle"/>
          </p:nvPr>
        </p:nvSpPr>
        <p:spPr>
          <a:xfrm>
            <a:off x="2103400" y="494167"/>
            <a:ext cx="7985100" cy="389100"/>
          </a:xfrm>
          <a:prstGeom prst="rect">
            <a:avLst/>
          </a:prstGeom>
        </p:spPr>
        <p:txBody>
          <a:bodyPr anchorCtr="0" anchor="t" bIns="121900" lIns="121900" spcFirstLastPara="1" rIns="121900" wrap="square" tIns="121900">
            <a:noAutofit/>
          </a:bodyPr>
          <a:lstStyle/>
          <a:p>
            <a:pPr indent="0" lvl="0" marL="0" rtl="0" algn="ctr">
              <a:spcBef>
                <a:spcPts val="0"/>
              </a:spcBef>
              <a:spcAft>
                <a:spcPts val="500"/>
              </a:spcAft>
              <a:buNone/>
            </a:pPr>
            <a:r>
              <a:rPr b="1" lang="en"/>
              <a:t>Esempio di sessione</a:t>
            </a:r>
            <a:endParaRPr b="1"/>
          </a:p>
        </p:txBody>
      </p:sp>
      <p:pic>
        <p:nvPicPr>
          <p:cNvPr id="1728" name="Google Shape;1728;p114"/>
          <p:cNvPicPr preferRelativeResize="0"/>
          <p:nvPr/>
        </p:nvPicPr>
        <p:blipFill rotWithShape="1">
          <a:blip r:embed="rId3">
            <a:alphaModFix/>
          </a:blip>
          <a:srcRect b="6710" l="6701" r="6710" t="6701"/>
          <a:stretch/>
        </p:blipFill>
        <p:spPr>
          <a:xfrm>
            <a:off x="-26400" y="2520466"/>
            <a:ext cx="2563333" cy="2563272"/>
          </a:xfrm>
          <a:prstGeom prst="rect">
            <a:avLst/>
          </a:prstGeom>
          <a:noFill/>
          <a:ln>
            <a:noFill/>
          </a:ln>
        </p:spPr>
      </p:pic>
      <p:pic>
        <p:nvPicPr>
          <p:cNvPr id="1729" name="Google Shape;1729;p114"/>
          <p:cNvPicPr preferRelativeResize="0"/>
          <p:nvPr/>
        </p:nvPicPr>
        <p:blipFill>
          <a:blip r:embed="rId4">
            <a:alphaModFix/>
          </a:blip>
          <a:stretch>
            <a:fillRect/>
          </a:stretch>
        </p:blipFill>
        <p:spPr>
          <a:xfrm>
            <a:off x="2423617" y="997707"/>
            <a:ext cx="9350267" cy="55731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35" name="Google Shape;1735;p11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1736" name="Google Shape;1736;p115"/>
          <p:cNvSpPr txBox="1"/>
          <p:nvPr>
            <p:ph type="title"/>
          </p:nvPr>
        </p:nvSpPr>
        <p:spPr>
          <a:xfrm>
            <a:off x="5674100" y="2514600"/>
            <a:ext cx="5037300" cy="24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a:t>
            </a:r>
            <a:r>
              <a:rPr lang="en" sz="4200"/>
              <a:t>Navigating the File-system</a:t>
            </a:r>
            <a:endParaRPr sz="4200"/>
          </a:p>
        </p:txBody>
      </p:sp>
      <p:sp>
        <p:nvSpPr>
          <p:cNvPr id="1737" name="Google Shape;1737;p115"/>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738" name="Google Shape;1738;p115"/>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739" name="Google Shape;1739;p115"/>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1740" name="Google Shape;1740;p115"/>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6</a:t>
            </a:r>
            <a:endParaRPr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Welcome!</a:t>
            </a:r>
            <a:endParaRPr/>
          </a:p>
        </p:txBody>
      </p:sp>
      <p:sp>
        <p:nvSpPr>
          <p:cNvPr id="1538" name="Google Shape;1538;p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39" name="Google Shape;1539;p98"/>
          <p:cNvSpPr txBox="1"/>
          <p:nvPr/>
        </p:nvSpPr>
        <p:spPr>
          <a:xfrm>
            <a:off x="899000" y="711200"/>
            <a:ext cx="9987600" cy="1417500"/>
          </a:xfrm>
          <a:prstGeom prst="rect">
            <a:avLst/>
          </a:prstGeom>
          <a:noFill/>
          <a:ln>
            <a:noFill/>
          </a:ln>
        </p:spPr>
        <p:txBody>
          <a:bodyPr anchorCtr="0" anchor="b" bIns="121900" lIns="121900" spcFirstLastPara="1" rIns="121900" wrap="square" tIns="121900">
            <a:noAutofit/>
          </a:bodyPr>
          <a:lstStyle/>
          <a:p>
            <a:pPr indent="0" lvl="0" marL="0" rtl="0" algn="l">
              <a:spcBef>
                <a:spcPts val="0"/>
              </a:spcBef>
              <a:spcAft>
                <a:spcPts val="0"/>
              </a:spcAft>
              <a:buNone/>
            </a:pPr>
            <a:r>
              <a:rPr lang="en" sz="3700">
                <a:latin typeface="Red Hat Display"/>
                <a:ea typeface="Red Hat Display"/>
                <a:cs typeface="Red Hat Display"/>
                <a:sym typeface="Red Hat Display"/>
              </a:rPr>
              <a:t>Presentazioni prima di tutto !</a:t>
            </a:r>
            <a:endParaRPr sz="3700">
              <a:solidFill>
                <a:srgbClr val="000000"/>
              </a:solidFill>
              <a:latin typeface="Red Hat Display"/>
              <a:ea typeface="Red Hat Display"/>
              <a:cs typeface="Red Hat Display"/>
              <a:sym typeface="Red Hat Display"/>
            </a:endParaRPr>
          </a:p>
        </p:txBody>
      </p:sp>
      <p:pic>
        <p:nvPicPr>
          <p:cNvPr id="1540" name="Google Shape;1540;p98"/>
          <p:cNvPicPr preferRelativeResize="0"/>
          <p:nvPr/>
        </p:nvPicPr>
        <p:blipFill rotWithShape="1">
          <a:blip r:embed="rId3">
            <a:alphaModFix/>
          </a:blip>
          <a:srcRect b="0" l="0" r="0" t="0"/>
          <a:stretch/>
        </p:blipFill>
        <p:spPr>
          <a:xfrm>
            <a:off x="5745967" y="4322100"/>
            <a:ext cx="1455667" cy="1684333"/>
          </a:xfrm>
          <a:prstGeom prst="rect">
            <a:avLst/>
          </a:prstGeom>
          <a:noFill/>
          <a:ln>
            <a:noFill/>
          </a:ln>
          <a:effectLst>
            <a:outerShdw blurRad="1676400" rotWithShape="0" algn="bl" dist="12700">
              <a:srgbClr val="000000">
                <a:alpha val="50000"/>
              </a:srgbClr>
            </a:outerShdw>
          </a:effectLst>
        </p:spPr>
      </p:pic>
      <p:sp>
        <p:nvSpPr>
          <p:cNvPr id="1541" name="Google Shape;1541;p98"/>
          <p:cNvSpPr txBox="1"/>
          <p:nvPr>
            <p:ph idx="4294967295" type="subTitle"/>
          </p:nvPr>
        </p:nvSpPr>
        <p:spPr>
          <a:xfrm>
            <a:off x="5745971" y="6150800"/>
            <a:ext cx="3229500" cy="6057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SzPts val="1200"/>
              <a:buNone/>
            </a:pPr>
            <a:r>
              <a:rPr lang="en" sz="1100"/>
              <a:t>Francesco Marchioni - fmarchio@redhat.com</a:t>
            </a:r>
            <a:endParaRPr sz="1100"/>
          </a:p>
          <a:p>
            <a:pPr indent="0" lvl="0" marL="0" rtl="0" algn="l">
              <a:lnSpc>
                <a:spcPct val="135000"/>
              </a:lnSpc>
              <a:spcBef>
                <a:spcPts val="0"/>
              </a:spcBef>
              <a:spcAft>
                <a:spcPts val="0"/>
              </a:spcAft>
              <a:buSzPts val="1200"/>
              <a:buNone/>
            </a:pPr>
            <a:r>
              <a:rPr lang="en" sz="1100"/>
              <a:t>Red Hat Certified Architect (RHCA) </a:t>
            </a:r>
            <a:endParaRPr sz="1100"/>
          </a:p>
        </p:txBody>
      </p:sp>
      <p:pic>
        <p:nvPicPr>
          <p:cNvPr id="1542" name="Google Shape;1542;p98"/>
          <p:cNvPicPr preferRelativeResize="0"/>
          <p:nvPr/>
        </p:nvPicPr>
        <p:blipFill>
          <a:blip r:embed="rId4">
            <a:alphaModFix/>
          </a:blip>
          <a:stretch>
            <a:fillRect/>
          </a:stretch>
        </p:blipFill>
        <p:spPr>
          <a:xfrm>
            <a:off x="1016775" y="2128800"/>
            <a:ext cx="4525990" cy="45259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16"/>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RHEL File system</a:t>
            </a:r>
            <a:endParaRPr/>
          </a:p>
        </p:txBody>
      </p:sp>
      <p:sp>
        <p:nvSpPr>
          <p:cNvPr id="1746" name="Google Shape;1746;p1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47" name="Google Shape;1747;p116"/>
          <p:cNvSpPr txBox="1"/>
          <p:nvPr>
            <p:ph idx="3" type="body"/>
          </p:nvPr>
        </p:nvSpPr>
        <p:spPr>
          <a:xfrm>
            <a:off x="1714500" y="4478725"/>
            <a:ext cx="8915400" cy="53529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Ogni sistema operativo Linux si basa su un File system gerarchico. </a:t>
            </a:r>
            <a:endParaRPr/>
          </a:p>
          <a:p>
            <a:pPr indent="-342900" lvl="0" marL="342900" rtl="0" algn="l">
              <a:spcBef>
                <a:spcPts val="1000"/>
              </a:spcBef>
              <a:spcAft>
                <a:spcPts val="0"/>
              </a:spcAft>
              <a:buSzPts val="1800"/>
              <a:buChar char="▸"/>
            </a:pPr>
            <a:r>
              <a:rPr lang="en"/>
              <a:t>Navigando dalla root (/) ci si sposta nell’alberatura del file system</a:t>
            </a:r>
            <a:endParaRPr/>
          </a:p>
          <a:p>
            <a:pPr indent="-342900" lvl="0" marL="342900" rtl="0" algn="l">
              <a:spcBef>
                <a:spcPts val="1000"/>
              </a:spcBef>
              <a:spcAft>
                <a:spcPts val="0"/>
              </a:spcAft>
              <a:buSzPts val="1800"/>
              <a:buChar char="▸"/>
            </a:pPr>
            <a:r>
              <a:rPr lang="en"/>
              <a:t>Ogni directory ospita files o cartelle dedicate a funzioni specifiche</a:t>
            </a:r>
            <a:endParaRPr/>
          </a:p>
          <a:p>
            <a:pPr indent="-342900" lvl="0" marL="342900" rtl="0" algn="l">
              <a:spcBef>
                <a:spcPts val="1000"/>
              </a:spcBef>
              <a:spcAft>
                <a:spcPts val="0"/>
              </a:spcAft>
              <a:buSzPts val="1800"/>
              <a:buChar char="▸"/>
            </a:pPr>
            <a:r>
              <a:rPr lang="en"/>
              <a:t>Alcuni files o cartelle sono persistenti. Altre sono periodicamente aggiornati/rimossi</a:t>
            </a:r>
            <a:endParaRPr/>
          </a:p>
          <a:p>
            <a:pPr indent="0" lvl="0" marL="342900" rtl="0" algn="l">
              <a:spcBef>
                <a:spcPts val="1000"/>
              </a:spcBef>
              <a:spcAft>
                <a:spcPts val="1000"/>
              </a:spcAft>
              <a:buNone/>
            </a:pPr>
            <a:r>
              <a:t/>
            </a:r>
            <a:endParaRPr/>
          </a:p>
        </p:txBody>
      </p:sp>
      <p:sp>
        <p:nvSpPr>
          <p:cNvPr id="1748" name="Google Shape;1748;p116"/>
          <p:cNvSpPr txBox="1"/>
          <p:nvPr>
            <p:ph type="title"/>
          </p:nvPr>
        </p:nvSpPr>
        <p:spPr>
          <a:xfrm>
            <a:off x="885050" y="9479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Struttura del </a:t>
            </a:r>
            <a:r>
              <a:rPr lang="en"/>
              <a:t>File System</a:t>
            </a:r>
            <a:endParaRPr sz="2800"/>
          </a:p>
        </p:txBody>
      </p:sp>
      <p:pic>
        <p:nvPicPr>
          <p:cNvPr id="1749" name="Google Shape;1749;p116"/>
          <p:cNvPicPr preferRelativeResize="0"/>
          <p:nvPr/>
        </p:nvPicPr>
        <p:blipFill>
          <a:blip r:embed="rId3">
            <a:alphaModFix/>
          </a:blip>
          <a:stretch>
            <a:fillRect/>
          </a:stretch>
        </p:blipFill>
        <p:spPr>
          <a:xfrm>
            <a:off x="1978025" y="1424950"/>
            <a:ext cx="8080372" cy="3129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RHEL File system</a:t>
            </a:r>
            <a:endParaRPr/>
          </a:p>
        </p:txBody>
      </p:sp>
      <p:sp>
        <p:nvSpPr>
          <p:cNvPr id="1755" name="Google Shape;1755;p1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6" name="Google Shape;1756;p117"/>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Comandi Principali</a:t>
            </a:r>
            <a:endParaRPr/>
          </a:p>
        </p:txBody>
      </p:sp>
      <p:sp>
        <p:nvSpPr>
          <p:cNvPr id="1757" name="Google Shape;1757;p117"/>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Come navigare nel File System RHEL</a:t>
            </a:r>
            <a:endParaRPr/>
          </a:p>
        </p:txBody>
      </p:sp>
      <p:sp>
        <p:nvSpPr>
          <p:cNvPr id="1758" name="Google Shape;1758;p117"/>
          <p:cNvSpPr txBox="1"/>
          <p:nvPr/>
        </p:nvSpPr>
        <p:spPr>
          <a:xfrm>
            <a:off x="5257800" y="2171700"/>
            <a:ext cx="5943600" cy="3314700"/>
          </a:xfrm>
          <a:prstGeom prst="rect">
            <a:avLst/>
          </a:prstGeom>
          <a:noFill/>
          <a:ln>
            <a:noFill/>
          </a:ln>
        </p:spPr>
        <p:txBody>
          <a:bodyPr anchorCtr="0" anchor="ctr" bIns="0" lIns="0" spcFirstLastPara="1" rIns="0" wrap="square" tIns="0">
            <a:noAutofit/>
          </a:bodyPr>
          <a:lstStyle/>
          <a:p>
            <a:pPr indent="0" lvl="0" marL="0" rtl="0" algn="l">
              <a:lnSpc>
                <a:spcPct val="140000"/>
              </a:lnSpc>
              <a:spcBef>
                <a:spcPts val="0"/>
              </a:spcBef>
              <a:spcAft>
                <a:spcPts val="0"/>
              </a:spcAft>
              <a:buNone/>
            </a:pPr>
            <a:r>
              <a:rPr lang="en" sz="1600">
                <a:latin typeface="Red Hat Display"/>
                <a:ea typeface="Red Hat Display"/>
                <a:cs typeface="Red Hat Display"/>
                <a:sym typeface="Red Hat Display"/>
              </a:rPr>
              <a:t>E’ possibile navigare in un File System specificando il percorso assoluto ( /var/www) oppure il percorso relativo (./www)</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Courier New"/>
                <a:ea typeface="Courier New"/>
                <a:cs typeface="Courier New"/>
                <a:sym typeface="Courier New"/>
              </a:rPr>
              <a:t>cd</a:t>
            </a:r>
            <a:r>
              <a:rPr lang="en" sz="1600">
                <a:latin typeface="Red Hat Display"/>
                <a:ea typeface="Red Hat Display"/>
                <a:cs typeface="Red Hat Display"/>
                <a:sym typeface="Red Hat Display"/>
              </a:rPr>
              <a:t> : Sposta la directory corrente nel percorso relativo o assoluto</a:t>
            </a:r>
            <a:r>
              <a:rPr lang="en" sz="1600">
                <a:latin typeface="Red Hat Display"/>
                <a:ea typeface="Red Hat Display"/>
                <a:cs typeface="Red Hat Display"/>
                <a:sym typeface="Red Hat Display"/>
              </a:rPr>
              <a:t>.</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Courier New"/>
                <a:ea typeface="Courier New"/>
                <a:cs typeface="Courier New"/>
                <a:sym typeface="Courier New"/>
              </a:rPr>
              <a:t>pwd</a:t>
            </a:r>
            <a:r>
              <a:rPr lang="en" sz="1600">
                <a:latin typeface="Red Hat Display"/>
                <a:ea typeface="Red Hat Display"/>
                <a:cs typeface="Red Hat Display"/>
                <a:sym typeface="Red Hat Display"/>
              </a:rPr>
              <a:t>:  Mostra la directory corrente.</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Courier New"/>
                <a:ea typeface="Courier New"/>
                <a:cs typeface="Courier New"/>
                <a:sym typeface="Courier New"/>
              </a:rPr>
              <a:t>tree</a:t>
            </a:r>
            <a:r>
              <a:rPr lang="en" sz="1600">
                <a:latin typeface="Red Hat Display"/>
                <a:ea typeface="Red Hat Display"/>
                <a:cs typeface="Red Hat Display"/>
                <a:sym typeface="Red Hat Display"/>
              </a:rPr>
              <a:t>: Mostra in formato albero la cartella corrente o altra</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Courier New"/>
                <a:ea typeface="Courier New"/>
                <a:cs typeface="Courier New"/>
                <a:sym typeface="Courier New"/>
              </a:rPr>
              <a:t>ls</a:t>
            </a:r>
            <a:r>
              <a:rPr lang="en" sz="1600">
                <a:latin typeface="Red Hat Display"/>
                <a:ea typeface="Red Hat Display"/>
                <a:cs typeface="Red Hat Display"/>
                <a:sym typeface="Red Hat Display"/>
              </a:rPr>
              <a:t>: Mostra il contenuto della directory corrente o di altra indicata </a:t>
            </a:r>
            <a:endParaRPr sz="1600">
              <a:latin typeface="Red Hat Display"/>
              <a:ea typeface="Red Hat Display"/>
              <a:cs typeface="Red Hat Display"/>
              <a:sym typeface="Red Hat Display"/>
            </a:endParaRPr>
          </a:p>
          <a:p>
            <a:pPr indent="0" lvl="0" marL="182880" rtl="0" algn="l">
              <a:lnSpc>
                <a:spcPct val="140000"/>
              </a:lnSpc>
              <a:spcBef>
                <a:spcPts val="500"/>
              </a:spcBef>
              <a:spcAft>
                <a:spcPts val="500"/>
              </a:spcAft>
              <a:buNone/>
            </a:pPr>
            <a:r>
              <a:t/>
            </a:r>
            <a:endParaRPr sz="1600">
              <a:latin typeface="Red Hat Display"/>
              <a:ea typeface="Red Hat Display"/>
              <a:cs typeface="Red Hat Display"/>
              <a:sym typeface="Red Hat Display"/>
            </a:endParaRPr>
          </a:p>
        </p:txBody>
      </p:sp>
      <p:cxnSp>
        <p:nvCxnSpPr>
          <p:cNvPr id="1759" name="Google Shape;1759;p117"/>
          <p:cNvCxnSpPr/>
          <p:nvPr/>
        </p:nvCxnSpPr>
        <p:spPr>
          <a:xfrm rot="10800000">
            <a:off x="4803246" y="2638800"/>
            <a:ext cx="0" cy="4242300"/>
          </a:xfrm>
          <a:prstGeom prst="straightConnector1">
            <a:avLst/>
          </a:prstGeom>
          <a:noFill/>
          <a:ln cap="flat" cmpd="sng" w="9525">
            <a:solidFill>
              <a:srgbClr val="595959"/>
            </a:solidFill>
            <a:prstDash val="dot"/>
            <a:round/>
            <a:headEnd len="med" w="med" type="none"/>
            <a:tailEnd len="med" w="med" type="none"/>
          </a:ln>
        </p:spPr>
      </p:cxnSp>
      <p:sp>
        <p:nvSpPr>
          <p:cNvPr id="1760" name="Google Shape;1760;p117"/>
          <p:cNvSpPr txBox="1"/>
          <p:nvPr/>
        </p:nvSpPr>
        <p:spPr>
          <a:xfrm>
            <a:off x="792225" y="2376650"/>
            <a:ext cx="3551100" cy="2309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cd /home/user/Documents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cd ./Documents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ls -l</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ls -l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pwd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tree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66" name="Google Shape;1766;p11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1767" name="Google Shape;1767;p118"/>
          <p:cNvSpPr txBox="1"/>
          <p:nvPr>
            <p:ph type="title"/>
          </p:nvPr>
        </p:nvSpPr>
        <p:spPr>
          <a:xfrm>
            <a:off x="5674100" y="2514600"/>
            <a:ext cx="5037300" cy="24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a:t>
            </a:r>
            <a:r>
              <a:rPr lang="en" sz="4200"/>
              <a:t>Managing Files</a:t>
            </a:r>
            <a:endParaRPr sz="4200"/>
          </a:p>
        </p:txBody>
      </p:sp>
      <p:sp>
        <p:nvSpPr>
          <p:cNvPr id="1768" name="Google Shape;1768;p118"/>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769" name="Google Shape;1769;p118"/>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770" name="Google Shape;1770;p118"/>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1771" name="Google Shape;1771;p118"/>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7</a:t>
            </a:r>
            <a:endParaRPr b="1">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1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Files e Directories</a:t>
            </a:r>
            <a:endParaRPr/>
          </a:p>
        </p:txBody>
      </p:sp>
      <p:sp>
        <p:nvSpPr>
          <p:cNvPr id="1777" name="Google Shape;1777;p1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78" name="Google Shape;1778;p119"/>
          <p:cNvSpPr txBox="1"/>
          <p:nvPr>
            <p:ph idx="3" type="body"/>
          </p:nvPr>
        </p:nvSpPr>
        <p:spPr>
          <a:xfrm>
            <a:off x="1507675" y="1676400"/>
            <a:ext cx="9007800" cy="53529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In Linux i file si creano, modificano e rimuovono dalla shell con semplici comandi di base.</a:t>
            </a:r>
            <a:endParaRPr/>
          </a:p>
          <a:p>
            <a:pPr indent="-342900" lvl="0" marL="342900" rtl="0" algn="l">
              <a:spcBef>
                <a:spcPts val="1000"/>
              </a:spcBef>
              <a:spcAft>
                <a:spcPts val="0"/>
              </a:spcAft>
              <a:buSzPts val="1800"/>
              <a:buChar char="▸"/>
            </a:pPr>
            <a:r>
              <a:rPr b="1" lang="en"/>
              <a:t>Creazione files</a:t>
            </a:r>
            <a:endParaRPr b="1"/>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touch file.txt</a:t>
            </a:r>
            <a:r>
              <a:rPr lang="en"/>
              <a:t> → crea un file vuoto.</a:t>
            </a:r>
            <a:endParaRPr/>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nano file.txt o vi file.txt</a:t>
            </a:r>
            <a:r>
              <a:rPr lang="en"/>
              <a:t> → crea/modifica un file con editor.</a:t>
            </a:r>
            <a:endParaRPr/>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echo "testo" &gt; file.txt</a:t>
            </a:r>
            <a:r>
              <a:rPr lang="en"/>
              <a:t> → crea file con contenuto.</a:t>
            </a:r>
            <a:endParaRPr/>
          </a:p>
          <a:p>
            <a:pPr indent="-342900" lvl="0" marL="342900" rtl="0" algn="l">
              <a:lnSpc>
                <a:spcPct val="100000"/>
              </a:lnSpc>
              <a:spcBef>
                <a:spcPts val="1000"/>
              </a:spcBef>
              <a:spcAft>
                <a:spcPts val="0"/>
              </a:spcAft>
              <a:buSzPts val="1800"/>
              <a:buChar char="▸"/>
            </a:pPr>
            <a:r>
              <a:rPr b="1" lang="en"/>
              <a:t>Visualizzare contenuto</a:t>
            </a:r>
            <a:endParaRPr b="1"/>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cat file.txt</a:t>
            </a:r>
            <a:r>
              <a:rPr lang="en"/>
              <a:t> → mostra intero file.</a:t>
            </a:r>
            <a:endParaRPr/>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less file.txt </a:t>
            </a:r>
            <a:r>
              <a:rPr lang="en"/>
              <a:t>→ visualizza a schermate.</a:t>
            </a:r>
            <a:endParaRPr/>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head file.txt / tail file.txt</a:t>
            </a:r>
            <a:r>
              <a:rPr lang="en"/>
              <a:t> → prime o ultime righe.</a:t>
            </a:r>
            <a:endParaRPr/>
          </a:p>
          <a:p>
            <a:pPr indent="-342900" lvl="0" marL="342900" rtl="0" algn="l">
              <a:lnSpc>
                <a:spcPct val="100000"/>
              </a:lnSpc>
              <a:spcBef>
                <a:spcPts val="1000"/>
              </a:spcBef>
              <a:spcAft>
                <a:spcPts val="0"/>
              </a:spcAft>
              <a:buSzPts val="1800"/>
              <a:buChar char="▸"/>
            </a:pPr>
            <a:r>
              <a:rPr b="1" lang="en"/>
              <a:t>Rimuovere file</a:t>
            </a:r>
            <a:endParaRPr b="1"/>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rm file.txt </a:t>
            </a:r>
            <a:r>
              <a:rPr lang="en"/>
              <a:t>→ elimina file.</a:t>
            </a:r>
            <a:endParaRPr/>
          </a:p>
          <a:p>
            <a:pPr indent="-342900" lvl="1" marL="914400" rtl="0" algn="l">
              <a:lnSpc>
                <a:spcPct val="100000"/>
              </a:lnSpc>
              <a:spcBef>
                <a:spcPts val="1000"/>
              </a:spcBef>
              <a:spcAft>
                <a:spcPts val="1000"/>
              </a:spcAft>
              <a:buSzPts val="1800"/>
              <a:buChar char="･"/>
            </a:pPr>
            <a:r>
              <a:rPr lang="en" sz="1700">
                <a:latin typeface="Courier New"/>
                <a:ea typeface="Courier New"/>
                <a:cs typeface="Courier New"/>
                <a:sym typeface="Courier New"/>
              </a:rPr>
              <a:t>rm -f file.txt</a:t>
            </a:r>
            <a:r>
              <a:rPr lang="en"/>
              <a:t> → elimina forzatamente senza conferma.</a:t>
            </a:r>
            <a:endParaRPr/>
          </a:p>
        </p:txBody>
      </p:sp>
      <p:sp>
        <p:nvSpPr>
          <p:cNvPr id="1779" name="Google Shape;1779;p11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Gestione dei files</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2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Files e Directories</a:t>
            </a:r>
            <a:endParaRPr/>
          </a:p>
        </p:txBody>
      </p:sp>
      <p:sp>
        <p:nvSpPr>
          <p:cNvPr id="1785" name="Google Shape;1785;p1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86" name="Google Shape;1786;p120"/>
          <p:cNvSpPr txBox="1"/>
          <p:nvPr>
            <p:ph idx="3" type="body"/>
          </p:nvPr>
        </p:nvSpPr>
        <p:spPr>
          <a:xfrm>
            <a:off x="1507675" y="1676400"/>
            <a:ext cx="9007800" cy="53529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Le directory organizzano i file in una struttura gerarchica a cartelle.</a:t>
            </a:r>
            <a:endParaRPr/>
          </a:p>
          <a:p>
            <a:pPr indent="-342900" lvl="0" marL="342900" rtl="0" algn="l">
              <a:spcBef>
                <a:spcPts val="1000"/>
              </a:spcBef>
              <a:spcAft>
                <a:spcPts val="0"/>
              </a:spcAft>
              <a:buSzPts val="1800"/>
              <a:buChar char="▸"/>
            </a:pPr>
            <a:r>
              <a:rPr b="1" lang="en"/>
              <a:t>Creare directory</a:t>
            </a:r>
            <a:endParaRPr b="1"/>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mkdir nuova_dir → </a:t>
            </a:r>
            <a:r>
              <a:rPr lang="en"/>
              <a:t>crea una directory.</a:t>
            </a:r>
            <a:endParaRPr/>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mkdir -p dir1/dir2 → </a:t>
            </a:r>
            <a:r>
              <a:rPr lang="en"/>
              <a:t>crea struttura annidata.</a:t>
            </a:r>
            <a:endParaRPr sz="1700">
              <a:latin typeface="Courier New"/>
              <a:ea typeface="Courier New"/>
              <a:cs typeface="Courier New"/>
              <a:sym typeface="Courier New"/>
            </a:endParaRPr>
          </a:p>
          <a:p>
            <a:pPr indent="-342900" lvl="0" marL="342900" rtl="0" algn="l">
              <a:lnSpc>
                <a:spcPct val="100000"/>
              </a:lnSpc>
              <a:spcBef>
                <a:spcPts val="1000"/>
              </a:spcBef>
              <a:spcAft>
                <a:spcPts val="0"/>
              </a:spcAft>
              <a:buSzPts val="1800"/>
              <a:buChar char="▸"/>
            </a:pPr>
            <a:r>
              <a:rPr b="1" lang="en"/>
              <a:t>Navigare tra le directory</a:t>
            </a:r>
            <a:endParaRPr b="1"/>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cd dir → </a:t>
            </a:r>
            <a:r>
              <a:rPr lang="en"/>
              <a:t>entra in directory.</a:t>
            </a:r>
            <a:endParaRPr sz="1700">
              <a:latin typeface="Courier New"/>
              <a:ea typeface="Courier New"/>
              <a:cs typeface="Courier New"/>
              <a:sym typeface="Courier New"/>
            </a:endParaRPr>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cd .. → </a:t>
            </a:r>
            <a:r>
              <a:rPr lang="en"/>
              <a:t>torna alla directory superiore.</a:t>
            </a:r>
            <a:endParaRPr sz="1700">
              <a:latin typeface="Courier New"/>
              <a:ea typeface="Courier New"/>
              <a:cs typeface="Courier New"/>
              <a:sym typeface="Courier New"/>
            </a:endParaRPr>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pwd → </a:t>
            </a:r>
            <a:r>
              <a:rPr lang="en"/>
              <a:t>mostra percorso attuale.</a:t>
            </a:r>
            <a:endParaRPr/>
          </a:p>
          <a:p>
            <a:pPr indent="-342900" lvl="0" marL="342900" rtl="0" algn="l">
              <a:lnSpc>
                <a:spcPct val="100000"/>
              </a:lnSpc>
              <a:spcBef>
                <a:spcPts val="1000"/>
              </a:spcBef>
              <a:spcAft>
                <a:spcPts val="0"/>
              </a:spcAft>
              <a:buSzPts val="1800"/>
              <a:buChar char="▸"/>
            </a:pPr>
            <a:r>
              <a:rPr b="1" lang="en"/>
              <a:t>Rimuovere directory</a:t>
            </a:r>
            <a:endParaRPr b="1"/>
          </a:p>
          <a:p>
            <a:pPr indent="-342900" lvl="1" marL="914400" rtl="0" algn="l">
              <a:lnSpc>
                <a:spcPct val="100000"/>
              </a:lnSpc>
              <a:spcBef>
                <a:spcPts val="1000"/>
              </a:spcBef>
              <a:spcAft>
                <a:spcPts val="0"/>
              </a:spcAft>
              <a:buSzPts val="1800"/>
              <a:buChar char="･"/>
            </a:pPr>
            <a:r>
              <a:rPr lang="en" sz="1700">
                <a:latin typeface="Courier New"/>
                <a:ea typeface="Courier New"/>
                <a:cs typeface="Courier New"/>
                <a:sym typeface="Courier New"/>
              </a:rPr>
              <a:t>rmdir dir_vuota →</a:t>
            </a:r>
            <a:r>
              <a:rPr lang="en"/>
              <a:t> elimina solo directory vuote.</a:t>
            </a:r>
            <a:endParaRPr sz="1700">
              <a:latin typeface="Courier New"/>
              <a:ea typeface="Courier New"/>
              <a:cs typeface="Courier New"/>
              <a:sym typeface="Courier New"/>
            </a:endParaRPr>
          </a:p>
          <a:p>
            <a:pPr indent="-342900" lvl="1" marL="914400" rtl="0" algn="l">
              <a:lnSpc>
                <a:spcPct val="100000"/>
              </a:lnSpc>
              <a:spcBef>
                <a:spcPts val="1000"/>
              </a:spcBef>
              <a:spcAft>
                <a:spcPts val="1000"/>
              </a:spcAft>
              <a:buSzPts val="1800"/>
              <a:buChar char="･"/>
            </a:pPr>
            <a:r>
              <a:rPr lang="en" sz="1700">
                <a:latin typeface="Courier New"/>
                <a:ea typeface="Courier New"/>
                <a:cs typeface="Courier New"/>
                <a:sym typeface="Courier New"/>
              </a:rPr>
              <a:t>rm -r dir → </a:t>
            </a:r>
            <a:r>
              <a:rPr lang="en"/>
              <a:t>elimina directory e contenuto ricorsivamente</a:t>
            </a:r>
            <a:r>
              <a:rPr lang="en" sz="1700">
                <a:latin typeface="Courier New"/>
                <a:ea typeface="Courier New"/>
                <a:cs typeface="Courier New"/>
                <a:sym typeface="Courier New"/>
              </a:rPr>
              <a:t>.</a:t>
            </a:r>
            <a:endParaRPr sz="1700">
              <a:latin typeface="Courier New"/>
              <a:ea typeface="Courier New"/>
              <a:cs typeface="Courier New"/>
              <a:sym typeface="Courier New"/>
            </a:endParaRPr>
          </a:p>
        </p:txBody>
      </p:sp>
      <p:sp>
        <p:nvSpPr>
          <p:cNvPr id="1787" name="Google Shape;1787;p12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Gestione directories</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Creazione Links</a:t>
            </a:r>
            <a:endParaRPr/>
          </a:p>
        </p:txBody>
      </p:sp>
      <p:sp>
        <p:nvSpPr>
          <p:cNvPr id="1793" name="Google Shape;1793;p1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94" name="Google Shape;1794;p121"/>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Hard Links</a:t>
            </a:r>
            <a:endParaRPr/>
          </a:p>
        </p:txBody>
      </p:sp>
      <p:sp>
        <p:nvSpPr>
          <p:cNvPr id="1795" name="Google Shape;1795;p121"/>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Creazione Collegamenti - 1</a:t>
            </a:r>
            <a:endParaRPr/>
          </a:p>
        </p:txBody>
      </p:sp>
      <p:sp>
        <p:nvSpPr>
          <p:cNvPr id="1796" name="Google Shape;1796;p121"/>
          <p:cNvSpPr txBox="1"/>
          <p:nvPr/>
        </p:nvSpPr>
        <p:spPr>
          <a:xfrm>
            <a:off x="5257800" y="2400300"/>
            <a:ext cx="5943600" cy="3314700"/>
          </a:xfrm>
          <a:prstGeom prst="rect">
            <a:avLst/>
          </a:prstGeom>
          <a:noFill/>
          <a:ln>
            <a:noFill/>
          </a:ln>
        </p:spPr>
        <p:txBody>
          <a:bodyPr anchorCtr="0" anchor="ctr" bIns="0" lIns="0" spcFirstLastPara="1" rIns="0" wrap="square" tIns="0">
            <a:noAutofit/>
          </a:bodyPr>
          <a:lstStyle/>
          <a:p>
            <a:pPr indent="0" lvl="0" marL="0" rtl="0" algn="l">
              <a:lnSpc>
                <a:spcPct val="140000"/>
              </a:lnSpc>
              <a:spcBef>
                <a:spcPts val="0"/>
              </a:spcBef>
              <a:spcAft>
                <a:spcPts val="0"/>
              </a:spcAft>
              <a:buNone/>
            </a:pPr>
            <a:r>
              <a:rPr lang="en" sz="1600">
                <a:latin typeface="Red Hat Display"/>
                <a:ea typeface="Red Hat Display"/>
                <a:cs typeface="Red Hat Display"/>
                <a:sym typeface="Red Hat Display"/>
              </a:rPr>
              <a:t>Un</a:t>
            </a:r>
            <a:r>
              <a:rPr b="1" lang="en" sz="1600">
                <a:latin typeface="Red Hat Display"/>
                <a:ea typeface="Red Hat Display"/>
                <a:cs typeface="Red Hat Display"/>
                <a:sym typeface="Red Hat Display"/>
              </a:rPr>
              <a:t> hard link </a:t>
            </a:r>
            <a:r>
              <a:rPr lang="en" sz="1600">
                <a:latin typeface="Red Hat Display"/>
                <a:ea typeface="Red Hat Display"/>
                <a:cs typeface="Red Hat Display"/>
                <a:sym typeface="Red Hat Display"/>
              </a:rPr>
              <a:t>è un collegamento diretto a un file esistente. Più hard link puntano allo stesso contenuto fisico sul disco.</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Entrambi i nomi (originale e hard link) condividono lo stesso inode.</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Il contenuto rimane accessibile finché esiste almeno un hard link.</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Cancellando un nome, gli altri restano validi.</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Limitazioni:</a:t>
            </a:r>
            <a:endParaRPr sz="1600">
              <a:latin typeface="Red Hat Display"/>
              <a:ea typeface="Red Hat Display"/>
              <a:cs typeface="Red Hat Display"/>
              <a:sym typeface="Red Hat Display"/>
            </a:endParaRPr>
          </a:p>
          <a:p>
            <a:pPr indent="-330200" lvl="1" marL="914400" rtl="0" algn="l">
              <a:lnSpc>
                <a:spcPct val="140000"/>
              </a:lnSpc>
              <a:spcBef>
                <a:spcPts val="500"/>
              </a:spcBef>
              <a:spcAft>
                <a:spcPts val="0"/>
              </a:spcAft>
              <a:buSzPts val="1600"/>
              <a:buFont typeface="Red Hat Display"/>
              <a:buChar char="･"/>
            </a:pPr>
            <a:r>
              <a:rPr lang="en" sz="1600">
                <a:latin typeface="Red Hat Display"/>
                <a:ea typeface="Red Hat Display"/>
                <a:cs typeface="Red Hat Display"/>
                <a:sym typeface="Red Hat Display"/>
              </a:rPr>
              <a:t>non funzionano su directory (per default),</a:t>
            </a:r>
            <a:endParaRPr sz="1600">
              <a:latin typeface="Red Hat Display"/>
              <a:ea typeface="Red Hat Display"/>
              <a:cs typeface="Red Hat Display"/>
              <a:sym typeface="Red Hat Display"/>
            </a:endParaRPr>
          </a:p>
          <a:p>
            <a:pPr indent="-330200" lvl="1" marL="914400" rtl="0" algn="l">
              <a:lnSpc>
                <a:spcPct val="140000"/>
              </a:lnSpc>
              <a:spcBef>
                <a:spcPts val="500"/>
              </a:spcBef>
              <a:spcAft>
                <a:spcPts val="500"/>
              </a:spcAft>
              <a:buSzPts val="1600"/>
              <a:buFont typeface="Red Hat Display"/>
              <a:buChar char="･"/>
            </a:pPr>
            <a:r>
              <a:rPr lang="en" sz="1600">
                <a:latin typeface="Red Hat Display"/>
                <a:ea typeface="Red Hat Display"/>
                <a:cs typeface="Red Hat Display"/>
                <a:sym typeface="Red Hat Display"/>
              </a:rPr>
              <a:t>non possono attraversare filesystem diversi.</a:t>
            </a:r>
            <a:endParaRPr sz="1600">
              <a:latin typeface="Red Hat Display"/>
              <a:ea typeface="Red Hat Display"/>
              <a:cs typeface="Red Hat Display"/>
              <a:sym typeface="Red Hat Display"/>
            </a:endParaRPr>
          </a:p>
        </p:txBody>
      </p:sp>
      <p:cxnSp>
        <p:nvCxnSpPr>
          <p:cNvPr id="1797" name="Google Shape;1797;p121"/>
          <p:cNvCxnSpPr/>
          <p:nvPr/>
        </p:nvCxnSpPr>
        <p:spPr>
          <a:xfrm rot="10800000">
            <a:off x="4803246" y="2638800"/>
            <a:ext cx="0" cy="4242300"/>
          </a:xfrm>
          <a:prstGeom prst="straightConnector1">
            <a:avLst/>
          </a:prstGeom>
          <a:noFill/>
          <a:ln cap="flat" cmpd="sng" w="9525">
            <a:solidFill>
              <a:srgbClr val="595959"/>
            </a:solidFill>
            <a:prstDash val="dot"/>
            <a:round/>
            <a:headEnd len="med" w="med" type="none"/>
            <a:tailEnd len="med" w="med" type="none"/>
          </a:ln>
        </p:spPr>
      </p:cxnSp>
      <p:sp>
        <p:nvSpPr>
          <p:cNvPr id="1798" name="Google Shape;1798;p121"/>
          <p:cNvSpPr txBox="1"/>
          <p:nvPr/>
        </p:nvSpPr>
        <p:spPr>
          <a:xfrm>
            <a:off x="792225" y="2376650"/>
            <a:ext cx="3551100" cy="2309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 Crea Hard Link</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ln file_originale file_hardlink</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 Visualizza inodes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ls -il</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Numero hard links a files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ls -al</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Creazione Links</a:t>
            </a:r>
            <a:endParaRPr/>
          </a:p>
        </p:txBody>
      </p:sp>
      <p:sp>
        <p:nvSpPr>
          <p:cNvPr id="1804" name="Google Shape;1804;p1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05" name="Google Shape;1805;p122"/>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Soft Links</a:t>
            </a:r>
            <a:endParaRPr/>
          </a:p>
        </p:txBody>
      </p:sp>
      <p:sp>
        <p:nvSpPr>
          <p:cNvPr id="1806" name="Google Shape;1806;p122"/>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Creazione Collegamenti - 2</a:t>
            </a:r>
            <a:endParaRPr/>
          </a:p>
        </p:txBody>
      </p:sp>
      <p:sp>
        <p:nvSpPr>
          <p:cNvPr id="1807" name="Google Shape;1807;p122"/>
          <p:cNvSpPr txBox="1"/>
          <p:nvPr/>
        </p:nvSpPr>
        <p:spPr>
          <a:xfrm>
            <a:off x="5257800" y="2400300"/>
            <a:ext cx="5943600" cy="3314700"/>
          </a:xfrm>
          <a:prstGeom prst="rect">
            <a:avLst/>
          </a:prstGeom>
          <a:noFill/>
          <a:ln>
            <a:noFill/>
          </a:ln>
        </p:spPr>
        <p:txBody>
          <a:bodyPr anchorCtr="0" anchor="ctr" bIns="0" lIns="0" spcFirstLastPara="1" rIns="0" wrap="square" tIns="0">
            <a:noAutofit/>
          </a:bodyPr>
          <a:lstStyle/>
          <a:p>
            <a:pPr indent="0" lvl="0" marL="0" rtl="0" algn="l">
              <a:lnSpc>
                <a:spcPct val="140000"/>
              </a:lnSpc>
              <a:spcBef>
                <a:spcPts val="0"/>
              </a:spcBef>
              <a:spcAft>
                <a:spcPts val="0"/>
              </a:spcAft>
              <a:buNone/>
            </a:pPr>
            <a:r>
              <a:rPr lang="en" sz="1600">
                <a:latin typeface="Red Hat Display"/>
                <a:ea typeface="Red Hat Display"/>
                <a:cs typeface="Red Hat Display"/>
                <a:sym typeface="Red Hat Display"/>
              </a:rPr>
              <a:t>Un </a:t>
            </a:r>
            <a:r>
              <a:rPr b="1" lang="en" sz="1600">
                <a:latin typeface="Red Hat Display"/>
                <a:ea typeface="Red Hat Display"/>
                <a:cs typeface="Red Hat Display"/>
                <a:sym typeface="Red Hat Display"/>
              </a:rPr>
              <a:t>soft</a:t>
            </a:r>
            <a:r>
              <a:rPr lang="en" sz="1600">
                <a:latin typeface="Red Hat Display"/>
                <a:ea typeface="Red Hat Display"/>
                <a:cs typeface="Red Hat Display"/>
                <a:sym typeface="Red Hat Display"/>
              </a:rPr>
              <a:t> link (o symlink) è un file speciale che contiene un “collegamento” al percorso di un altro file o directory.</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È uno “shortcut” al file o directory.</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Se il file originale viene cancellato → il link diventa rotto (dangling link).</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Può puntare anche a directory o ad altri filesystem.</a:t>
            </a:r>
            <a:endParaRPr sz="1600">
              <a:latin typeface="Red Hat Display"/>
              <a:ea typeface="Red Hat Display"/>
              <a:cs typeface="Red Hat Display"/>
              <a:sym typeface="Red Hat Display"/>
            </a:endParaRPr>
          </a:p>
          <a:p>
            <a:pPr indent="-193040" lvl="0" marL="182880" rtl="0" algn="l">
              <a:lnSpc>
                <a:spcPct val="140000"/>
              </a:lnSpc>
              <a:spcBef>
                <a:spcPts val="500"/>
              </a:spcBef>
              <a:spcAft>
                <a:spcPts val="0"/>
              </a:spcAft>
              <a:buClr>
                <a:srgbClr val="EE0000"/>
              </a:buClr>
              <a:buSzPts val="1600"/>
              <a:buFont typeface="Red Hat Display"/>
              <a:buChar char="▸"/>
            </a:pPr>
            <a:r>
              <a:rPr lang="en" sz="1600">
                <a:latin typeface="Red Hat Display"/>
                <a:ea typeface="Red Hat Display"/>
                <a:cs typeface="Red Hat Display"/>
                <a:sym typeface="Red Hat Display"/>
              </a:rPr>
              <a:t>Identificabile facilmente con ls -l (compare l nei permessi):</a:t>
            </a:r>
            <a:endParaRPr sz="1600">
              <a:latin typeface="Red Hat Display"/>
              <a:ea typeface="Red Hat Display"/>
              <a:cs typeface="Red Hat Display"/>
              <a:sym typeface="Red Hat Display"/>
            </a:endParaRPr>
          </a:p>
          <a:p>
            <a:pPr indent="0" lvl="0" marL="0" rtl="0" algn="l">
              <a:lnSpc>
                <a:spcPct val="140000"/>
              </a:lnSpc>
              <a:spcBef>
                <a:spcPts val="500"/>
              </a:spcBef>
              <a:spcAft>
                <a:spcPts val="500"/>
              </a:spcAft>
              <a:buNone/>
            </a:pPr>
            <a:r>
              <a:t/>
            </a:r>
            <a:endParaRPr sz="1600">
              <a:latin typeface="Red Hat Display"/>
              <a:ea typeface="Red Hat Display"/>
              <a:cs typeface="Red Hat Display"/>
              <a:sym typeface="Red Hat Display"/>
            </a:endParaRPr>
          </a:p>
        </p:txBody>
      </p:sp>
      <p:cxnSp>
        <p:nvCxnSpPr>
          <p:cNvPr id="1808" name="Google Shape;1808;p122"/>
          <p:cNvCxnSpPr/>
          <p:nvPr/>
        </p:nvCxnSpPr>
        <p:spPr>
          <a:xfrm rot="10800000">
            <a:off x="4803246" y="2638800"/>
            <a:ext cx="0" cy="4242300"/>
          </a:xfrm>
          <a:prstGeom prst="straightConnector1">
            <a:avLst/>
          </a:prstGeom>
          <a:noFill/>
          <a:ln cap="flat" cmpd="sng" w="9525">
            <a:solidFill>
              <a:srgbClr val="595959"/>
            </a:solidFill>
            <a:prstDash val="dot"/>
            <a:round/>
            <a:headEnd len="med" w="med" type="none"/>
            <a:tailEnd len="med" w="med" type="none"/>
          </a:ln>
        </p:spPr>
      </p:cxnSp>
      <p:sp>
        <p:nvSpPr>
          <p:cNvPr id="1809" name="Google Shape;1809;p122"/>
          <p:cNvSpPr txBox="1"/>
          <p:nvPr/>
        </p:nvSpPr>
        <p:spPr>
          <a:xfrm>
            <a:off x="792225" y="2376650"/>
            <a:ext cx="3551100" cy="2309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 Crea Soft Link</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ln -s file_originale link_simbolico</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lrwxrwxrwx 1 user user   12 Aug 26  file_link -&gt; file_originale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File e String Expansions in Bash</a:t>
            </a:r>
            <a:endParaRPr/>
          </a:p>
        </p:txBody>
      </p:sp>
      <p:sp>
        <p:nvSpPr>
          <p:cNvPr id="1815" name="Google Shape;1815;p1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16" name="Google Shape;1816;p123"/>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Meccanismi di Shell expansion disponibili</a:t>
            </a:r>
            <a:endParaRPr/>
          </a:p>
        </p:txBody>
      </p:sp>
      <p:sp>
        <p:nvSpPr>
          <p:cNvPr id="1817" name="Google Shape;1817;p123"/>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File e String Expansions in Bash</a:t>
            </a:r>
            <a:endParaRPr/>
          </a:p>
        </p:txBody>
      </p:sp>
      <p:sp>
        <p:nvSpPr>
          <p:cNvPr id="1818" name="Google Shape;1818;p123"/>
          <p:cNvSpPr txBox="1"/>
          <p:nvPr/>
        </p:nvSpPr>
        <p:spPr>
          <a:xfrm>
            <a:off x="5257800" y="2209800"/>
            <a:ext cx="6448200" cy="4038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600">
                <a:latin typeface="Red Hat Display"/>
                <a:ea typeface="Red Hat Display"/>
                <a:cs typeface="Red Hat Display"/>
                <a:sym typeface="Red Hat Display"/>
              </a:rPr>
              <a:t>La Bash shell supporta diversi meccanismi di espansione, che permettono di generare nomi di file, percorsi e stringhe in modo dinamico.</a:t>
            </a:r>
            <a:endParaRPr sz="1600">
              <a:latin typeface="Red Hat Display"/>
              <a:ea typeface="Red Hat Display"/>
              <a:cs typeface="Red Hat Display"/>
              <a:sym typeface="Red Hat Display"/>
            </a:endParaRPr>
          </a:p>
          <a:p>
            <a:pPr indent="-193040" lvl="0" marL="182880" rtl="0" algn="l">
              <a:lnSpc>
                <a:spcPct val="100000"/>
              </a:lnSpc>
              <a:spcBef>
                <a:spcPts val="500"/>
              </a:spcBef>
              <a:spcAft>
                <a:spcPts val="0"/>
              </a:spcAft>
              <a:buClr>
                <a:srgbClr val="EE0000"/>
              </a:buClr>
              <a:buSzPts val="1600"/>
              <a:buFont typeface="Red Hat Display"/>
              <a:buChar char="▸"/>
            </a:pPr>
            <a:r>
              <a:rPr b="1" lang="en" sz="1600">
                <a:latin typeface="Red Hat Display"/>
                <a:ea typeface="Red Hat Display"/>
                <a:cs typeface="Red Hat Display"/>
                <a:sym typeface="Red Hat Display"/>
              </a:rPr>
              <a:t>Pathname expansion</a:t>
            </a:r>
            <a:endParaRPr b="1" sz="1600">
              <a:latin typeface="Red Hat Display"/>
              <a:ea typeface="Red Hat Display"/>
              <a:cs typeface="Red Hat Display"/>
              <a:sym typeface="Red Hat Display"/>
            </a:endParaRPr>
          </a:p>
          <a:p>
            <a:pPr indent="-330200" lvl="1" marL="914400" rtl="0" algn="l">
              <a:lnSpc>
                <a:spcPct val="100000"/>
              </a:lnSpc>
              <a:spcBef>
                <a:spcPts val="500"/>
              </a:spcBef>
              <a:spcAft>
                <a:spcPts val="0"/>
              </a:spcAft>
              <a:buSzPts val="1600"/>
              <a:buFont typeface="Red Hat Display"/>
              <a:buChar char="･"/>
            </a:pPr>
            <a:r>
              <a:rPr lang="en" sz="1600">
                <a:latin typeface="Red Hat Display"/>
                <a:ea typeface="Red Hat Display"/>
                <a:cs typeface="Red Hat Display"/>
                <a:sym typeface="Red Hat Display"/>
              </a:rPr>
              <a:t>Seleziona file con pattern matching.</a:t>
            </a:r>
            <a:endParaRPr sz="1600">
              <a:latin typeface="Red Hat Display"/>
              <a:ea typeface="Red Hat Display"/>
              <a:cs typeface="Red Hat Display"/>
              <a:sym typeface="Red Hat Display"/>
            </a:endParaRPr>
          </a:p>
          <a:p>
            <a:pPr indent="-193040" lvl="0" marL="182880" rtl="0" algn="l">
              <a:lnSpc>
                <a:spcPct val="100000"/>
              </a:lnSpc>
              <a:spcBef>
                <a:spcPts val="500"/>
              </a:spcBef>
              <a:spcAft>
                <a:spcPts val="0"/>
              </a:spcAft>
              <a:buClr>
                <a:srgbClr val="EE0000"/>
              </a:buClr>
              <a:buSzPts val="1600"/>
              <a:buFont typeface="Red Hat Display"/>
              <a:buChar char="▸"/>
            </a:pPr>
            <a:r>
              <a:rPr b="1" lang="en" sz="1600">
                <a:latin typeface="Red Hat Display"/>
                <a:ea typeface="Red Hat Display"/>
                <a:cs typeface="Red Hat Display"/>
                <a:sym typeface="Red Hat Display"/>
              </a:rPr>
              <a:t>Brace expansion</a:t>
            </a:r>
            <a:endParaRPr b="1" sz="1600">
              <a:latin typeface="Red Hat Display"/>
              <a:ea typeface="Red Hat Display"/>
              <a:cs typeface="Red Hat Display"/>
              <a:sym typeface="Red Hat Display"/>
            </a:endParaRPr>
          </a:p>
          <a:p>
            <a:pPr indent="-330200" lvl="1" marL="914400" rtl="0" algn="l">
              <a:lnSpc>
                <a:spcPct val="100000"/>
              </a:lnSpc>
              <a:spcBef>
                <a:spcPts val="500"/>
              </a:spcBef>
              <a:spcAft>
                <a:spcPts val="0"/>
              </a:spcAft>
              <a:buSzPts val="1600"/>
              <a:buFont typeface="Red Hat Display"/>
              <a:buChar char="･"/>
            </a:pPr>
            <a:r>
              <a:rPr lang="en" sz="1600">
                <a:latin typeface="Red Hat Display"/>
                <a:ea typeface="Red Hat Display"/>
                <a:cs typeface="Red Hat Display"/>
                <a:sym typeface="Red Hat Display"/>
              </a:rPr>
              <a:t>Genera più stringhe.</a:t>
            </a:r>
            <a:endParaRPr sz="1600">
              <a:latin typeface="Red Hat Display"/>
              <a:ea typeface="Red Hat Display"/>
              <a:cs typeface="Red Hat Display"/>
              <a:sym typeface="Red Hat Display"/>
            </a:endParaRPr>
          </a:p>
          <a:p>
            <a:pPr indent="-193040" lvl="0" marL="182880" rtl="0" algn="l">
              <a:lnSpc>
                <a:spcPct val="100000"/>
              </a:lnSpc>
              <a:spcBef>
                <a:spcPts val="500"/>
              </a:spcBef>
              <a:spcAft>
                <a:spcPts val="0"/>
              </a:spcAft>
              <a:buClr>
                <a:srgbClr val="EE0000"/>
              </a:buClr>
              <a:buSzPts val="1600"/>
              <a:buFont typeface="Red Hat Display"/>
              <a:buChar char="▸"/>
            </a:pPr>
            <a:r>
              <a:rPr b="1" lang="en" sz="1600">
                <a:latin typeface="Red Hat Display"/>
                <a:ea typeface="Red Hat Display"/>
                <a:cs typeface="Red Hat Display"/>
                <a:sym typeface="Red Hat Display"/>
              </a:rPr>
              <a:t>Tilde expansion</a:t>
            </a:r>
            <a:endParaRPr b="1" sz="1600">
              <a:latin typeface="Red Hat Display"/>
              <a:ea typeface="Red Hat Display"/>
              <a:cs typeface="Red Hat Display"/>
              <a:sym typeface="Red Hat Display"/>
            </a:endParaRPr>
          </a:p>
          <a:p>
            <a:pPr indent="-330200" lvl="1" marL="914400" rtl="0" algn="l">
              <a:lnSpc>
                <a:spcPct val="100000"/>
              </a:lnSpc>
              <a:spcBef>
                <a:spcPts val="500"/>
              </a:spcBef>
              <a:spcAft>
                <a:spcPts val="0"/>
              </a:spcAft>
              <a:buSzPts val="1600"/>
              <a:buFont typeface="Red Hat Display"/>
              <a:buChar char="･"/>
            </a:pPr>
            <a:r>
              <a:rPr lang="en" sz="1600">
                <a:latin typeface="Red Hat Display"/>
                <a:ea typeface="Red Hat Display"/>
                <a:cs typeface="Red Hat Display"/>
                <a:sym typeface="Red Hat Display"/>
              </a:rPr>
              <a:t>Espande ~ alla home dell’utente.</a:t>
            </a:r>
            <a:endParaRPr sz="1600">
              <a:latin typeface="Red Hat Display"/>
              <a:ea typeface="Red Hat Display"/>
              <a:cs typeface="Red Hat Display"/>
              <a:sym typeface="Red Hat Display"/>
            </a:endParaRPr>
          </a:p>
          <a:p>
            <a:pPr indent="-193040" lvl="0" marL="182880" rtl="0" algn="l">
              <a:lnSpc>
                <a:spcPct val="100000"/>
              </a:lnSpc>
              <a:spcBef>
                <a:spcPts val="500"/>
              </a:spcBef>
              <a:spcAft>
                <a:spcPts val="0"/>
              </a:spcAft>
              <a:buClr>
                <a:srgbClr val="EE0000"/>
              </a:buClr>
              <a:buSzPts val="1600"/>
              <a:buFont typeface="Red Hat Display"/>
              <a:buChar char="▸"/>
            </a:pPr>
            <a:r>
              <a:rPr b="1" lang="en" sz="1600">
                <a:latin typeface="Red Hat Display"/>
                <a:ea typeface="Red Hat Display"/>
                <a:cs typeface="Red Hat Display"/>
                <a:sym typeface="Red Hat Display"/>
              </a:rPr>
              <a:t>Variable expansion</a:t>
            </a:r>
            <a:endParaRPr b="1" sz="1600">
              <a:latin typeface="Red Hat Display"/>
              <a:ea typeface="Red Hat Display"/>
              <a:cs typeface="Red Hat Display"/>
              <a:sym typeface="Red Hat Display"/>
            </a:endParaRPr>
          </a:p>
          <a:p>
            <a:pPr indent="-330200" lvl="1" marL="914400" rtl="0" algn="l">
              <a:lnSpc>
                <a:spcPct val="100000"/>
              </a:lnSpc>
              <a:spcBef>
                <a:spcPts val="500"/>
              </a:spcBef>
              <a:spcAft>
                <a:spcPts val="0"/>
              </a:spcAft>
              <a:buSzPts val="1600"/>
              <a:buFont typeface="Red Hat Display"/>
              <a:buChar char="･"/>
            </a:pPr>
            <a:r>
              <a:rPr lang="en" sz="1600">
                <a:latin typeface="Red Hat Display"/>
                <a:ea typeface="Red Hat Display"/>
                <a:cs typeface="Red Hat Display"/>
                <a:sym typeface="Red Hat Display"/>
              </a:rPr>
              <a:t>Inserisce il valore di una variabile.</a:t>
            </a:r>
            <a:endParaRPr sz="1600">
              <a:latin typeface="Red Hat Display"/>
              <a:ea typeface="Red Hat Display"/>
              <a:cs typeface="Red Hat Display"/>
              <a:sym typeface="Red Hat Display"/>
            </a:endParaRPr>
          </a:p>
          <a:p>
            <a:pPr indent="-193040" lvl="0" marL="182880" rtl="0" algn="l">
              <a:lnSpc>
                <a:spcPct val="100000"/>
              </a:lnSpc>
              <a:spcBef>
                <a:spcPts val="500"/>
              </a:spcBef>
              <a:spcAft>
                <a:spcPts val="0"/>
              </a:spcAft>
              <a:buClr>
                <a:srgbClr val="EE0000"/>
              </a:buClr>
              <a:buSzPts val="1600"/>
              <a:buFont typeface="Red Hat Display"/>
              <a:buChar char="▸"/>
            </a:pPr>
            <a:r>
              <a:rPr b="1" lang="en" sz="1600">
                <a:latin typeface="Red Hat Display"/>
                <a:ea typeface="Red Hat Display"/>
                <a:cs typeface="Red Hat Display"/>
                <a:sym typeface="Red Hat Display"/>
              </a:rPr>
              <a:t>Command substitution</a:t>
            </a:r>
            <a:endParaRPr b="1" sz="1600">
              <a:latin typeface="Red Hat Display"/>
              <a:ea typeface="Red Hat Display"/>
              <a:cs typeface="Red Hat Display"/>
              <a:sym typeface="Red Hat Display"/>
            </a:endParaRPr>
          </a:p>
          <a:p>
            <a:pPr indent="-330200" lvl="1" marL="914400" rtl="0" algn="l">
              <a:lnSpc>
                <a:spcPct val="100000"/>
              </a:lnSpc>
              <a:spcBef>
                <a:spcPts val="500"/>
              </a:spcBef>
              <a:spcAft>
                <a:spcPts val="0"/>
              </a:spcAft>
              <a:buSzPts val="1600"/>
              <a:buFont typeface="Red Hat Display"/>
              <a:buChar char="･"/>
            </a:pPr>
            <a:r>
              <a:rPr lang="en" sz="1600">
                <a:latin typeface="Red Hat Display"/>
                <a:ea typeface="Red Hat Display"/>
                <a:cs typeface="Red Hat Display"/>
                <a:sym typeface="Red Hat Display"/>
              </a:rPr>
              <a:t>Usa l’output di un comando dentro un altro.</a:t>
            </a:r>
            <a:endParaRPr sz="1600">
              <a:latin typeface="Red Hat Display"/>
              <a:ea typeface="Red Hat Display"/>
              <a:cs typeface="Red Hat Display"/>
              <a:sym typeface="Red Hat Display"/>
            </a:endParaRPr>
          </a:p>
          <a:p>
            <a:pPr indent="0" lvl="0" marL="0" rtl="0" algn="l">
              <a:lnSpc>
                <a:spcPct val="100000"/>
              </a:lnSpc>
              <a:spcBef>
                <a:spcPts val="500"/>
              </a:spcBef>
              <a:spcAft>
                <a:spcPts val="500"/>
              </a:spcAft>
              <a:buNone/>
            </a:pPr>
            <a:r>
              <a:t/>
            </a:r>
            <a:endParaRPr sz="1600">
              <a:latin typeface="Red Hat Display"/>
              <a:ea typeface="Red Hat Display"/>
              <a:cs typeface="Red Hat Display"/>
              <a:sym typeface="Red Hat Display"/>
            </a:endParaRPr>
          </a:p>
        </p:txBody>
      </p:sp>
      <p:cxnSp>
        <p:nvCxnSpPr>
          <p:cNvPr id="1819" name="Google Shape;1819;p123"/>
          <p:cNvCxnSpPr/>
          <p:nvPr/>
        </p:nvCxnSpPr>
        <p:spPr>
          <a:xfrm rot="10800000">
            <a:off x="4803246" y="2638800"/>
            <a:ext cx="0" cy="4242300"/>
          </a:xfrm>
          <a:prstGeom prst="straightConnector1">
            <a:avLst/>
          </a:prstGeom>
          <a:noFill/>
          <a:ln cap="flat" cmpd="sng" w="9525">
            <a:solidFill>
              <a:srgbClr val="595959"/>
            </a:solidFill>
            <a:prstDash val="dot"/>
            <a:round/>
            <a:headEnd len="med" w="med" type="none"/>
            <a:tailEnd len="med" w="med" type="none"/>
          </a:ln>
        </p:spPr>
      </p:cxnSp>
      <p:sp>
        <p:nvSpPr>
          <p:cNvPr id="1820" name="Google Shape;1820;p123"/>
          <p:cNvSpPr txBox="1"/>
          <p:nvPr/>
        </p:nvSpPr>
        <p:spPr>
          <a:xfrm>
            <a:off x="792225" y="2681450"/>
            <a:ext cx="3551100" cy="35709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Mono"/>
                <a:ea typeface="Roboto Mono"/>
                <a:cs typeface="Roboto Mono"/>
                <a:sym typeface="Roboto Mono"/>
              </a:rPr>
              <a:t># Pathname expansion</a:t>
            </a:r>
            <a:endParaRPr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ls *.txt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Mono"/>
                <a:ea typeface="Roboto Mono"/>
                <a:cs typeface="Roboto Mono"/>
                <a:sym typeface="Roboto Mono"/>
              </a:rPr>
              <a:t># Brace expansion</a:t>
            </a:r>
            <a:endParaRPr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echo file{1,2,3}.log</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Mono"/>
                <a:ea typeface="Roboto Mono"/>
                <a:cs typeface="Roboto Mono"/>
                <a:sym typeface="Roboto Mono"/>
              </a:rPr>
              <a:t># Tilde expansion</a:t>
            </a:r>
            <a:endParaRPr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cd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Mono"/>
                <a:ea typeface="Roboto Mono"/>
                <a:cs typeface="Roboto Mono"/>
                <a:sym typeface="Roboto Mono"/>
              </a:rPr>
              <a:t># Variable expansion</a:t>
            </a:r>
            <a:endParaRPr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name="Francesco"</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echo "Ciao, $name!"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Mono"/>
                <a:ea typeface="Roboto Mono"/>
                <a:cs typeface="Roboto Mono"/>
                <a:sym typeface="Roboto Mono"/>
              </a:rPr>
              <a:t># Command substitution</a:t>
            </a:r>
            <a:endParaRPr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echo "Oggi è: $(date)"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1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26" name="Google Shape;1826;p12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1827" name="Google Shape;1827;p124"/>
          <p:cNvSpPr txBox="1"/>
          <p:nvPr>
            <p:ph type="title"/>
          </p:nvPr>
        </p:nvSpPr>
        <p:spPr>
          <a:xfrm>
            <a:off x="5674100" y="2514600"/>
            <a:ext cx="5037300" cy="24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Editing Files</a:t>
            </a:r>
            <a:endParaRPr sz="4200"/>
          </a:p>
        </p:txBody>
      </p:sp>
      <p:sp>
        <p:nvSpPr>
          <p:cNvPr id="1828" name="Google Shape;1828;p124"/>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829" name="Google Shape;1829;p124"/>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830" name="Google Shape;1830;p124"/>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1831" name="Google Shape;1831;p124"/>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8</a:t>
            </a:r>
            <a:endParaRPr b="1">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Editing dei files</a:t>
            </a:r>
            <a:endParaRPr/>
          </a:p>
        </p:txBody>
      </p:sp>
      <p:sp>
        <p:nvSpPr>
          <p:cNvPr id="1837" name="Google Shape;1837;p1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38" name="Google Shape;1838;p125"/>
          <p:cNvSpPr txBox="1"/>
          <p:nvPr>
            <p:ph idx="4" type="body"/>
          </p:nvPr>
        </p:nvSpPr>
        <p:spPr>
          <a:xfrm>
            <a:off x="7086600" y="2286000"/>
            <a:ext cx="4572000" cy="3429000"/>
          </a:xfrm>
          <a:prstGeom prst="rect">
            <a:avLst/>
          </a:prstGeom>
        </p:spPr>
        <p:txBody>
          <a:bodyPr anchorCtr="0" anchor="t" bIns="0" lIns="0" spcFirstLastPara="1" rIns="0" wrap="square" tIns="0">
            <a:noAutofit/>
          </a:bodyPr>
          <a:lstStyle/>
          <a:p>
            <a:pPr indent="-193040" lvl="0" marL="182880" rtl="0" algn="l">
              <a:lnSpc>
                <a:spcPct val="115000"/>
              </a:lnSpc>
              <a:spcBef>
                <a:spcPts val="1000"/>
              </a:spcBef>
              <a:spcAft>
                <a:spcPts val="0"/>
              </a:spcAft>
              <a:buSzPts val="1600"/>
              <a:buChar char="▸"/>
            </a:pPr>
            <a:r>
              <a:rPr lang="en" sz="1600"/>
              <a:t>Editor di testo modale presente su quasi tutti i sistemi Unix/Linux.</a:t>
            </a:r>
            <a:endParaRPr sz="1600"/>
          </a:p>
          <a:p>
            <a:pPr indent="-193040" lvl="0" marL="182880" rtl="0" algn="l">
              <a:lnSpc>
                <a:spcPct val="115000"/>
              </a:lnSpc>
              <a:spcBef>
                <a:spcPts val="1000"/>
              </a:spcBef>
              <a:spcAft>
                <a:spcPts val="0"/>
              </a:spcAft>
              <a:buSzPts val="1600"/>
              <a:buChar char="▸"/>
            </a:pPr>
            <a:r>
              <a:rPr lang="en" sz="1600"/>
              <a:t>Leggero, veloce, e ideale per modifiche rapide da terminale.</a:t>
            </a:r>
            <a:endParaRPr sz="1600"/>
          </a:p>
          <a:p>
            <a:pPr indent="-193040" lvl="0" marL="182880" rtl="0" algn="l">
              <a:lnSpc>
                <a:spcPct val="115000"/>
              </a:lnSpc>
              <a:spcBef>
                <a:spcPts val="1000"/>
              </a:spcBef>
              <a:spcAft>
                <a:spcPts val="0"/>
              </a:spcAft>
              <a:buSzPts val="1600"/>
              <a:buChar char="▸"/>
            </a:pPr>
            <a:r>
              <a:rPr lang="en" sz="1600"/>
              <a:t>Supporta diverse modalità di editing</a:t>
            </a:r>
            <a:endParaRPr sz="1600"/>
          </a:p>
          <a:p>
            <a:pPr indent="-193040" lvl="0" marL="182880" rtl="0" algn="l">
              <a:lnSpc>
                <a:spcPct val="115000"/>
              </a:lnSpc>
              <a:spcBef>
                <a:spcPts val="1000"/>
              </a:spcBef>
              <a:spcAft>
                <a:spcPts val="0"/>
              </a:spcAft>
              <a:buSzPts val="1600"/>
              <a:buChar char="▸"/>
            </a:pPr>
            <a:r>
              <a:rPr lang="en" sz="1600"/>
              <a:t>Espandibile tramite plugins</a:t>
            </a:r>
            <a:endParaRPr sz="1600"/>
          </a:p>
          <a:p>
            <a:pPr indent="-193040" lvl="0" marL="182880" rtl="0" algn="l">
              <a:lnSpc>
                <a:spcPct val="115000"/>
              </a:lnSpc>
              <a:spcBef>
                <a:spcPts val="1000"/>
              </a:spcBef>
              <a:spcAft>
                <a:spcPts val="1000"/>
              </a:spcAft>
              <a:buSzPts val="1600"/>
              <a:buChar char="▸"/>
            </a:pPr>
            <a:r>
              <a:rPr lang="en" sz="1600"/>
              <a:t>Configurabile per un uso custom</a:t>
            </a:r>
            <a:endParaRPr sz="1600"/>
          </a:p>
        </p:txBody>
      </p:sp>
      <p:sp>
        <p:nvSpPr>
          <p:cNvPr id="1839" name="Google Shape;1839;p125"/>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L’editor vi</a:t>
            </a:r>
            <a:endParaRPr/>
          </a:p>
        </p:txBody>
      </p:sp>
      <p:sp>
        <p:nvSpPr>
          <p:cNvPr id="1840" name="Google Shape;1840;p125"/>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Editing dei files</a:t>
            </a:r>
            <a:endParaRPr/>
          </a:p>
        </p:txBody>
      </p:sp>
      <p:cxnSp>
        <p:nvCxnSpPr>
          <p:cNvPr id="1841" name="Google Shape;1841;p125"/>
          <p:cNvCxnSpPr/>
          <p:nvPr/>
        </p:nvCxnSpPr>
        <p:spPr>
          <a:xfrm rot="10800000">
            <a:off x="6781800" y="2403900"/>
            <a:ext cx="0" cy="4477200"/>
          </a:xfrm>
          <a:prstGeom prst="straightConnector1">
            <a:avLst/>
          </a:prstGeom>
          <a:noFill/>
          <a:ln cap="flat" cmpd="sng" w="9525">
            <a:solidFill>
              <a:srgbClr val="595959"/>
            </a:solidFill>
            <a:prstDash val="dot"/>
            <a:round/>
            <a:headEnd len="med" w="med" type="none"/>
            <a:tailEnd len="med" w="med" type="none"/>
          </a:ln>
        </p:spPr>
      </p:cxnSp>
      <p:pic>
        <p:nvPicPr>
          <p:cNvPr id="1842" name="Google Shape;1842;p125"/>
          <p:cNvPicPr preferRelativeResize="0"/>
          <p:nvPr/>
        </p:nvPicPr>
        <p:blipFill>
          <a:blip r:embed="rId3">
            <a:alphaModFix/>
          </a:blip>
          <a:stretch>
            <a:fillRect/>
          </a:stretch>
        </p:blipFill>
        <p:spPr>
          <a:xfrm>
            <a:off x="533400" y="2143138"/>
            <a:ext cx="6096001" cy="32575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99"/>
          <p:cNvSpPr txBox="1"/>
          <p:nvPr/>
        </p:nvSpPr>
        <p:spPr>
          <a:xfrm>
            <a:off x="4695300" y="2167067"/>
            <a:ext cx="5972400" cy="2616600"/>
          </a:xfrm>
          <a:prstGeom prst="rect">
            <a:avLst/>
          </a:prstGeom>
          <a:noFill/>
          <a:ln>
            <a:noFill/>
          </a:ln>
        </p:spPr>
        <p:txBody>
          <a:bodyPr anchorCtr="0" anchor="t" bIns="0" lIns="0" spcFirstLastPara="1" rIns="0" wrap="square" tIns="0">
            <a:spAutoFit/>
          </a:bodyPr>
          <a:lstStyle/>
          <a:p>
            <a:pPr indent="-336550" lvl="0" marL="457200" rtl="0" algn="l">
              <a:lnSpc>
                <a:spcPct val="150000"/>
              </a:lnSpc>
              <a:spcBef>
                <a:spcPts val="0"/>
              </a:spcBef>
              <a:spcAft>
                <a:spcPts val="0"/>
              </a:spcAft>
              <a:buClr>
                <a:srgbClr val="EE0000"/>
              </a:buClr>
              <a:buSzPts val="1700"/>
              <a:buFont typeface="Red Hat Display"/>
              <a:buChar char="❖"/>
            </a:pPr>
            <a:r>
              <a:rPr b="1" lang="en" sz="1700">
                <a:solidFill>
                  <a:srgbClr val="EE0000"/>
                </a:solidFill>
                <a:latin typeface="Red Hat Display"/>
                <a:ea typeface="Red Hat Display"/>
                <a:cs typeface="Red Hat Display"/>
                <a:sym typeface="Red Hat Display"/>
              </a:rPr>
              <a:t>Aspetti fondamentali del Sistema Operativo</a:t>
            </a:r>
            <a:endParaRPr b="1" sz="1700">
              <a:solidFill>
                <a:srgbClr val="EE0000"/>
              </a:solidFill>
              <a:latin typeface="Red Hat Display"/>
              <a:ea typeface="Red Hat Display"/>
              <a:cs typeface="Red Hat Display"/>
              <a:sym typeface="Red Hat Display"/>
            </a:endParaRPr>
          </a:p>
          <a:p>
            <a:pPr indent="-336550" lvl="0" marL="457200" rtl="0" algn="l">
              <a:lnSpc>
                <a:spcPct val="150000"/>
              </a:lnSpc>
              <a:spcBef>
                <a:spcPts val="0"/>
              </a:spcBef>
              <a:spcAft>
                <a:spcPts val="0"/>
              </a:spcAft>
              <a:buClr>
                <a:srgbClr val="EE0000"/>
              </a:buClr>
              <a:buSzPts val="1700"/>
              <a:buFont typeface="Red Hat Display"/>
              <a:buChar char="❖"/>
            </a:pPr>
            <a:r>
              <a:rPr b="1" lang="en" sz="1700">
                <a:solidFill>
                  <a:srgbClr val="EE0000"/>
                </a:solidFill>
                <a:latin typeface="Red Hat Display"/>
                <a:ea typeface="Red Hat Display"/>
                <a:cs typeface="Red Hat Display"/>
                <a:sym typeface="Red Hat Display"/>
              </a:rPr>
              <a:t>Utilizzo della Command Line</a:t>
            </a:r>
            <a:endParaRPr b="1" sz="1700">
              <a:solidFill>
                <a:srgbClr val="EE0000"/>
              </a:solidFill>
              <a:latin typeface="Red Hat Display"/>
              <a:ea typeface="Red Hat Display"/>
              <a:cs typeface="Red Hat Display"/>
              <a:sym typeface="Red Hat Display"/>
            </a:endParaRPr>
          </a:p>
          <a:p>
            <a:pPr indent="-336550" lvl="0" marL="457200" rtl="0" algn="l">
              <a:lnSpc>
                <a:spcPct val="150000"/>
              </a:lnSpc>
              <a:spcBef>
                <a:spcPts val="0"/>
              </a:spcBef>
              <a:spcAft>
                <a:spcPts val="0"/>
              </a:spcAft>
              <a:buClr>
                <a:srgbClr val="EE0000"/>
              </a:buClr>
              <a:buSzPts val="1700"/>
              <a:buFont typeface="Red Hat Display"/>
              <a:buChar char="❖"/>
            </a:pPr>
            <a:r>
              <a:rPr b="1" lang="en" sz="1700">
                <a:solidFill>
                  <a:srgbClr val="EE0000"/>
                </a:solidFill>
                <a:latin typeface="Red Hat Display"/>
                <a:ea typeface="Red Hat Display"/>
                <a:cs typeface="Red Hat Display"/>
                <a:sym typeface="Red Hat Display"/>
              </a:rPr>
              <a:t>Installazione e gestione applicativi</a:t>
            </a:r>
            <a:endParaRPr b="1" sz="1700">
              <a:solidFill>
                <a:srgbClr val="EE0000"/>
              </a:solidFill>
              <a:latin typeface="Red Hat Display"/>
              <a:ea typeface="Red Hat Display"/>
              <a:cs typeface="Red Hat Display"/>
              <a:sym typeface="Red Hat Display"/>
            </a:endParaRPr>
          </a:p>
          <a:p>
            <a:pPr indent="-336550" lvl="0" marL="457200" rtl="0" algn="l">
              <a:lnSpc>
                <a:spcPct val="150000"/>
              </a:lnSpc>
              <a:spcBef>
                <a:spcPts val="0"/>
              </a:spcBef>
              <a:spcAft>
                <a:spcPts val="0"/>
              </a:spcAft>
              <a:buClr>
                <a:srgbClr val="EE0000"/>
              </a:buClr>
              <a:buSzPts val="1700"/>
              <a:buFont typeface="Red Hat Display"/>
              <a:buChar char="❖"/>
            </a:pPr>
            <a:r>
              <a:rPr b="1" lang="en" sz="1700">
                <a:solidFill>
                  <a:srgbClr val="EE0000"/>
                </a:solidFill>
                <a:latin typeface="Red Hat Display"/>
                <a:ea typeface="Red Hat Display"/>
                <a:cs typeface="Red Hat Display"/>
                <a:sym typeface="Red Hat Display"/>
              </a:rPr>
              <a:t>Gestione efficiente dell' Input/Output</a:t>
            </a:r>
            <a:endParaRPr b="1" sz="1700">
              <a:solidFill>
                <a:srgbClr val="EE0000"/>
              </a:solidFill>
              <a:latin typeface="Red Hat Display"/>
              <a:ea typeface="Red Hat Display"/>
              <a:cs typeface="Red Hat Display"/>
              <a:sym typeface="Red Hat Display"/>
            </a:endParaRPr>
          </a:p>
          <a:p>
            <a:pPr indent="-336550" lvl="0" marL="457200" rtl="0" algn="l">
              <a:lnSpc>
                <a:spcPct val="150000"/>
              </a:lnSpc>
              <a:spcBef>
                <a:spcPts val="0"/>
              </a:spcBef>
              <a:spcAft>
                <a:spcPts val="0"/>
              </a:spcAft>
              <a:buClr>
                <a:srgbClr val="EE0000"/>
              </a:buClr>
              <a:buSzPts val="1700"/>
              <a:buFont typeface="Red Hat Display"/>
              <a:buChar char="❖"/>
            </a:pPr>
            <a:r>
              <a:rPr b="1" lang="en" sz="1700">
                <a:solidFill>
                  <a:srgbClr val="EE0000"/>
                </a:solidFill>
                <a:latin typeface="Red Hat Display"/>
                <a:ea typeface="Red Hat Display"/>
                <a:cs typeface="Red Hat Display"/>
                <a:sym typeface="Red Hat Display"/>
              </a:rPr>
              <a:t>Sicurezza a prova di vulnerabilità</a:t>
            </a:r>
            <a:endParaRPr b="1" sz="1700">
              <a:solidFill>
                <a:srgbClr val="EE0000"/>
              </a:solidFill>
              <a:latin typeface="Red Hat Display"/>
              <a:ea typeface="Red Hat Display"/>
              <a:cs typeface="Red Hat Display"/>
              <a:sym typeface="Red Hat Display"/>
            </a:endParaRPr>
          </a:p>
          <a:p>
            <a:pPr indent="-336550" lvl="0" marL="457200" rtl="0" algn="l">
              <a:lnSpc>
                <a:spcPct val="150000"/>
              </a:lnSpc>
              <a:spcBef>
                <a:spcPts val="0"/>
              </a:spcBef>
              <a:spcAft>
                <a:spcPts val="0"/>
              </a:spcAft>
              <a:buClr>
                <a:srgbClr val="EE0000"/>
              </a:buClr>
              <a:buSzPts val="1700"/>
              <a:buFont typeface="Red Hat Display"/>
              <a:buChar char="❖"/>
            </a:pPr>
            <a:r>
              <a:rPr b="1" lang="en" sz="1700">
                <a:solidFill>
                  <a:srgbClr val="EE0000"/>
                </a:solidFill>
                <a:latin typeface="Red Hat Display"/>
                <a:ea typeface="Red Hat Display"/>
                <a:cs typeface="Red Hat Display"/>
                <a:sym typeface="Red Hat Display"/>
              </a:rPr>
              <a:t>Gestione rete  e connessioni </a:t>
            </a:r>
            <a:endParaRPr b="1" sz="1700">
              <a:solidFill>
                <a:srgbClr val="EE0000"/>
              </a:solidFill>
              <a:latin typeface="Red Hat Display"/>
              <a:ea typeface="Red Hat Display"/>
              <a:cs typeface="Red Hat Display"/>
              <a:sym typeface="Red Hat Display"/>
            </a:endParaRPr>
          </a:p>
          <a:p>
            <a:pPr indent="-336550" lvl="0" marL="457200" rtl="0" algn="l">
              <a:lnSpc>
                <a:spcPct val="150000"/>
              </a:lnSpc>
              <a:spcBef>
                <a:spcPts val="0"/>
              </a:spcBef>
              <a:spcAft>
                <a:spcPts val="0"/>
              </a:spcAft>
              <a:buClr>
                <a:srgbClr val="EE0000"/>
              </a:buClr>
              <a:buSzPts val="1700"/>
              <a:buFont typeface="Red Hat Display"/>
              <a:buChar char="❖"/>
            </a:pPr>
            <a:r>
              <a:rPr b="1" lang="en" sz="1700">
                <a:solidFill>
                  <a:srgbClr val="EE0000"/>
                </a:solidFill>
                <a:latin typeface="Red Hat Display"/>
                <a:ea typeface="Red Hat Display"/>
                <a:cs typeface="Red Hat Display"/>
                <a:sym typeface="Red Hat Display"/>
              </a:rPr>
              <a:t>Utilizzo dei moduli di AI in modo efficiente</a:t>
            </a:r>
            <a:endParaRPr b="1" sz="1700">
              <a:solidFill>
                <a:srgbClr val="EE0000"/>
              </a:solidFill>
              <a:latin typeface="Red Hat Display"/>
              <a:ea typeface="Red Hat Display"/>
              <a:cs typeface="Red Hat Display"/>
              <a:sym typeface="Red Hat Display"/>
            </a:endParaRPr>
          </a:p>
        </p:txBody>
      </p:sp>
      <p:cxnSp>
        <p:nvCxnSpPr>
          <p:cNvPr id="1548" name="Google Shape;1548;p99"/>
          <p:cNvCxnSpPr>
            <a:stCxn id="1549" idx="0"/>
          </p:cNvCxnSpPr>
          <p:nvPr/>
        </p:nvCxnSpPr>
        <p:spPr>
          <a:xfrm>
            <a:off x="3504257" y="5819420"/>
            <a:ext cx="0" cy="1046100"/>
          </a:xfrm>
          <a:prstGeom prst="straightConnector1">
            <a:avLst/>
          </a:prstGeom>
          <a:noFill/>
          <a:ln cap="rnd" cmpd="sng" w="19050">
            <a:solidFill>
              <a:srgbClr val="EE0000"/>
            </a:solidFill>
            <a:prstDash val="solid"/>
            <a:round/>
            <a:headEnd len="med" w="med" type="none"/>
            <a:tailEnd len="med" w="med" type="none"/>
          </a:ln>
        </p:spPr>
      </p:cxnSp>
      <p:cxnSp>
        <p:nvCxnSpPr>
          <p:cNvPr id="1550" name="Google Shape;1550;p99"/>
          <p:cNvCxnSpPr/>
          <p:nvPr/>
        </p:nvCxnSpPr>
        <p:spPr>
          <a:xfrm rot="10800000">
            <a:off x="2541118" y="4765739"/>
            <a:ext cx="0" cy="863100"/>
          </a:xfrm>
          <a:prstGeom prst="straightConnector1">
            <a:avLst/>
          </a:prstGeom>
          <a:noFill/>
          <a:ln cap="rnd" cmpd="sng" w="19050">
            <a:solidFill>
              <a:srgbClr val="EE0000"/>
            </a:solidFill>
            <a:prstDash val="solid"/>
            <a:round/>
            <a:headEnd len="med" w="med" type="none"/>
            <a:tailEnd len="med" w="med" type="none"/>
          </a:ln>
        </p:spPr>
      </p:cxnSp>
      <p:cxnSp>
        <p:nvCxnSpPr>
          <p:cNvPr id="1551" name="Google Shape;1551;p99"/>
          <p:cNvCxnSpPr>
            <a:stCxn id="1552" idx="0"/>
            <a:endCxn id="1549" idx="2"/>
          </p:cNvCxnSpPr>
          <p:nvPr/>
        </p:nvCxnSpPr>
        <p:spPr>
          <a:xfrm>
            <a:off x="2645376" y="5724116"/>
            <a:ext cx="754500" cy="0"/>
          </a:xfrm>
          <a:prstGeom prst="straightConnector1">
            <a:avLst/>
          </a:prstGeom>
          <a:noFill/>
          <a:ln cap="rnd" cmpd="sng" w="19050">
            <a:solidFill>
              <a:srgbClr val="EE0000"/>
            </a:solidFill>
            <a:prstDash val="solid"/>
            <a:round/>
            <a:headEnd len="med" w="med" type="none"/>
            <a:tailEnd len="med" w="med" type="none"/>
          </a:ln>
        </p:spPr>
      </p:cxnSp>
      <p:sp>
        <p:nvSpPr>
          <p:cNvPr id="1552" name="Google Shape;1552;p99"/>
          <p:cNvSpPr/>
          <p:nvPr/>
        </p:nvSpPr>
        <p:spPr>
          <a:xfrm rot="10800000">
            <a:off x="2541126" y="5533616"/>
            <a:ext cx="208500" cy="190500"/>
          </a:xfrm>
          <a:prstGeom prst="arc">
            <a:avLst>
              <a:gd fmla="val 16200000" name="adj1"/>
              <a:gd fmla="val 0" name="adj2"/>
            </a:avLst>
          </a:prstGeom>
          <a:noFill/>
          <a:ln cap="rnd" cmpd="sng" w="19050">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Red Hat Display"/>
              <a:ea typeface="Red Hat Display"/>
              <a:cs typeface="Red Hat Display"/>
              <a:sym typeface="Red Hat Display"/>
            </a:endParaRPr>
          </a:p>
        </p:txBody>
      </p:sp>
      <p:sp>
        <p:nvSpPr>
          <p:cNvPr id="1549" name="Google Shape;1549;p99"/>
          <p:cNvSpPr/>
          <p:nvPr/>
        </p:nvSpPr>
        <p:spPr>
          <a:xfrm flipH="1" rot="5400000">
            <a:off x="3304757" y="5715170"/>
            <a:ext cx="190500" cy="208500"/>
          </a:xfrm>
          <a:prstGeom prst="arc">
            <a:avLst>
              <a:gd fmla="val 16200000" name="adj1"/>
              <a:gd fmla="val 0" name="adj2"/>
            </a:avLst>
          </a:prstGeom>
          <a:noFill/>
          <a:ln cap="rnd" cmpd="sng" w="19050">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Red Hat Display"/>
              <a:ea typeface="Red Hat Display"/>
              <a:cs typeface="Red Hat Display"/>
              <a:sym typeface="Red Hat Display"/>
            </a:endParaRPr>
          </a:p>
        </p:txBody>
      </p:sp>
      <p:cxnSp>
        <p:nvCxnSpPr>
          <p:cNvPr id="1553" name="Google Shape;1553;p99"/>
          <p:cNvCxnSpPr/>
          <p:nvPr/>
        </p:nvCxnSpPr>
        <p:spPr>
          <a:xfrm>
            <a:off x="2701393" y="5666435"/>
            <a:ext cx="273600" cy="0"/>
          </a:xfrm>
          <a:prstGeom prst="straightConnector1">
            <a:avLst/>
          </a:prstGeom>
          <a:noFill/>
          <a:ln cap="rnd" cmpd="sng" w="19050">
            <a:solidFill>
              <a:srgbClr val="37A3A3"/>
            </a:solidFill>
            <a:prstDash val="solid"/>
            <a:round/>
            <a:headEnd len="med" w="med" type="none"/>
            <a:tailEnd len="med" w="med" type="none"/>
          </a:ln>
        </p:spPr>
      </p:cxnSp>
      <p:cxnSp>
        <p:nvCxnSpPr>
          <p:cNvPr id="1554" name="Google Shape;1554;p99"/>
          <p:cNvCxnSpPr/>
          <p:nvPr/>
        </p:nvCxnSpPr>
        <p:spPr>
          <a:xfrm>
            <a:off x="3016013" y="5666435"/>
            <a:ext cx="61500" cy="0"/>
          </a:xfrm>
          <a:prstGeom prst="straightConnector1">
            <a:avLst/>
          </a:prstGeom>
          <a:noFill/>
          <a:ln cap="rnd" cmpd="sng" w="19050">
            <a:solidFill>
              <a:srgbClr val="37A3A3"/>
            </a:solidFill>
            <a:prstDash val="solid"/>
            <a:round/>
            <a:headEnd len="med" w="med" type="none"/>
            <a:tailEnd len="med" w="med" type="none"/>
          </a:ln>
        </p:spPr>
      </p:cxnSp>
      <p:pic>
        <p:nvPicPr>
          <p:cNvPr id="1555" name="Google Shape;1555;p99"/>
          <p:cNvPicPr preferRelativeResize="0"/>
          <p:nvPr/>
        </p:nvPicPr>
        <p:blipFill rotWithShape="1">
          <a:blip r:embed="rId3">
            <a:alphaModFix/>
          </a:blip>
          <a:srcRect b="16040" l="0" r="0" t="16047"/>
          <a:stretch/>
        </p:blipFill>
        <p:spPr>
          <a:xfrm>
            <a:off x="0" y="1793133"/>
            <a:ext cx="4171067" cy="3621176"/>
          </a:xfrm>
          <a:prstGeom prst="rect">
            <a:avLst/>
          </a:prstGeom>
          <a:noFill/>
          <a:ln>
            <a:noFill/>
          </a:ln>
        </p:spPr>
      </p:pic>
      <p:pic>
        <p:nvPicPr>
          <p:cNvPr id="1556" name="Google Shape;1556;p99"/>
          <p:cNvPicPr preferRelativeResize="0"/>
          <p:nvPr/>
        </p:nvPicPr>
        <p:blipFill rotWithShape="1">
          <a:blip r:embed="rId4">
            <a:alphaModFix/>
          </a:blip>
          <a:srcRect b="19046" l="20671" r="20671" t="19052"/>
          <a:stretch/>
        </p:blipFill>
        <p:spPr>
          <a:xfrm>
            <a:off x="1061370" y="2750187"/>
            <a:ext cx="2015027" cy="2126341"/>
          </a:xfrm>
          <a:prstGeom prst="rect">
            <a:avLst/>
          </a:prstGeom>
          <a:noFill/>
          <a:ln>
            <a:noFill/>
          </a:ln>
        </p:spPr>
      </p:pic>
      <p:pic>
        <p:nvPicPr>
          <p:cNvPr id="1557" name="Google Shape;1557;p99"/>
          <p:cNvPicPr preferRelativeResize="0"/>
          <p:nvPr/>
        </p:nvPicPr>
        <p:blipFill>
          <a:blip r:embed="rId5">
            <a:alphaModFix/>
          </a:blip>
          <a:stretch>
            <a:fillRect/>
          </a:stretch>
        </p:blipFill>
        <p:spPr>
          <a:xfrm flipH="1">
            <a:off x="350953" y="4212062"/>
            <a:ext cx="1653440" cy="1163622"/>
          </a:xfrm>
          <a:prstGeom prst="rect">
            <a:avLst/>
          </a:prstGeom>
          <a:noFill/>
          <a:ln>
            <a:noFill/>
          </a:ln>
        </p:spPr>
      </p:pic>
      <p:cxnSp>
        <p:nvCxnSpPr>
          <p:cNvPr id="1558" name="Google Shape;1558;p99"/>
          <p:cNvCxnSpPr/>
          <p:nvPr/>
        </p:nvCxnSpPr>
        <p:spPr>
          <a:xfrm rot="10800000">
            <a:off x="140" y="3813374"/>
            <a:ext cx="1158300" cy="0"/>
          </a:xfrm>
          <a:prstGeom prst="straightConnector1">
            <a:avLst/>
          </a:prstGeom>
          <a:noFill/>
          <a:ln cap="rnd" cmpd="sng" w="19050">
            <a:solidFill>
              <a:srgbClr val="EE0000"/>
            </a:solidFill>
            <a:prstDash val="solid"/>
            <a:round/>
            <a:headEnd len="med" w="med" type="none"/>
            <a:tailEnd len="med" w="med" type="none"/>
          </a:ln>
        </p:spPr>
      </p:cxnSp>
      <p:sp>
        <p:nvSpPr>
          <p:cNvPr id="1559" name="Google Shape;1559;p99"/>
          <p:cNvSpPr txBox="1"/>
          <p:nvPr>
            <p:ph type="title"/>
          </p:nvPr>
        </p:nvSpPr>
        <p:spPr>
          <a:xfrm>
            <a:off x="2103334" y="997233"/>
            <a:ext cx="7985100" cy="737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Benvenuti in Red Hat Enterprise Linux 10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1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48" name="Google Shape;1848;p12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1849" name="Google Shape;1849;p126"/>
          <p:cNvSpPr txBox="1"/>
          <p:nvPr>
            <p:ph type="title"/>
          </p:nvPr>
        </p:nvSpPr>
        <p:spPr>
          <a:xfrm>
            <a:off x="5674100" y="2514600"/>
            <a:ext cx="5037300" cy="24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a:t>
            </a:r>
            <a:r>
              <a:rPr lang="en" sz="4200"/>
              <a:t>Redirecting Shell Input and Output</a:t>
            </a:r>
            <a:endParaRPr sz="4200"/>
          </a:p>
        </p:txBody>
      </p:sp>
      <p:sp>
        <p:nvSpPr>
          <p:cNvPr id="1850" name="Google Shape;1850;p126"/>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851" name="Google Shape;1851;p126"/>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852" name="Google Shape;1852;p126"/>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1853" name="Google Shape;1853;p126"/>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9</a:t>
            </a:r>
            <a:endParaRPr b="1">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pic>
        <p:nvPicPr>
          <p:cNvPr id="1858" name="Google Shape;1858;p127"/>
          <p:cNvPicPr preferRelativeResize="0"/>
          <p:nvPr/>
        </p:nvPicPr>
        <p:blipFill>
          <a:blip r:embed="rId3">
            <a:alphaModFix/>
          </a:blip>
          <a:stretch>
            <a:fillRect/>
          </a:stretch>
        </p:blipFill>
        <p:spPr>
          <a:xfrm>
            <a:off x="2819400" y="4292475"/>
            <a:ext cx="7544602" cy="2269275"/>
          </a:xfrm>
          <a:prstGeom prst="rect">
            <a:avLst/>
          </a:prstGeom>
          <a:noFill/>
          <a:ln>
            <a:noFill/>
          </a:ln>
        </p:spPr>
      </p:pic>
      <p:sp>
        <p:nvSpPr>
          <p:cNvPr id="1859" name="Google Shape;1859;p12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Shell Input e Output</a:t>
            </a:r>
            <a:endParaRPr/>
          </a:p>
        </p:txBody>
      </p:sp>
      <p:sp>
        <p:nvSpPr>
          <p:cNvPr id="1860" name="Google Shape;1860;p1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61" name="Google Shape;1861;p127"/>
          <p:cNvSpPr txBox="1"/>
          <p:nvPr>
            <p:ph idx="3" type="body"/>
          </p:nvPr>
        </p:nvSpPr>
        <p:spPr>
          <a:xfrm>
            <a:off x="1183500" y="1362150"/>
            <a:ext cx="10891800" cy="5352900"/>
          </a:xfrm>
          <a:prstGeom prst="rect">
            <a:avLst/>
          </a:prstGeom>
        </p:spPr>
        <p:txBody>
          <a:bodyPr anchorCtr="0" anchor="t" bIns="0" lIns="0" spcFirstLastPara="1" rIns="0" wrap="square" tIns="0">
            <a:noAutofit/>
          </a:bodyPr>
          <a:lstStyle/>
          <a:p>
            <a:pPr indent="0" lvl="0" marL="0" rtl="0" algn="l">
              <a:lnSpc>
                <a:spcPct val="115000"/>
              </a:lnSpc>
              <a:spcBef>
                <a:spcPts val="1000"/>
              </a:spcBef>
              <a:spcAft>
                <a:spcPts val="0"/>
              </a:spcAft>
              <a:buNone/>
            </a:pPr>
            <a:r>
              <a:rPr lang="en"/>
              <a:t>Ogni processo in Linux usa tre flussi predefiniti per comunicare con l’utente o con altri processi.</a:t>
            </a:r>
            <a:endParaRPr/>
          </a:p>
          <a:p>
            <a:pPr indent="-342900" lvl="0" marL="342900" rtl="0" algn="l">
              <a:lnSpc>
                <a:spcPct val="115000"/>
              </a:lnSpc>
              <a:spcBef>
                <a:spcPts val="1000"/>
              </a:spcBef>
              <a:spcAft>
                <a:spcPts val="0"/>
              </a:spcAft>
              <a:buSzPts val="1800"/>
              <a:buChar char="▸"/>
            </a:pPr>
            <a:r>
              <a:rPr b="1" lang="en"/>
              <a:t>Standard Input (stdin)</a:t>
            </a:r>
            <a:endParaRPr b="1"/>
          </a:p>
          <a:p>
            <a:pPr indent="-342900" lvl="1" marL="914400" rtl="0" algn="l">
              <a:lnSpc>
                <a:spcPct val="115000"/>
              </a:lnSpc>
              <a:spcBef>
                <a:spcPts val="1000"/>
              </a:spcBef>
              <a:spcAft>
                <a:spcPts val="0"/>
              </a:spcAft>
              <a:buSzPts val="1800"/>
              <a:buChar char="･"/>
            </a:pPr>
            <a:r>
              <a:rPr lang="en"/>
              <a:t>Sorgente di input (di default la tastiera).</a:t>
            </a:r>
            <a:endParaRPr/>
          </a:p>
          <a:p>
            <a:pPr indent="-342900" lvl="0" marL="342900" rtl="0" algn="l">
              <a:lnSpc>
                <a:spcPct val="115000"/>
              </a:lnSpc>
              <a:spcBef>
                <a:spcPts val="1000"/>
              </a:spcBef>
              <a:spcAft>
                <a:spcPts val="0"/>
              </a:spcAft>
              <a:buSzPts val="1800"/>
              <a:buChar char="▸"/>
            </a:pPr>
            <a:r>
              <a:rPr b="1" lang="en"/>
              <a:t>Standard Output (stdout)</a:t>
            </a:r>
            <a:endParaRPr b="1"/>
          </a:p>
          <a:p>
            <a:pPr indent="-342900" lvl="1" marL="914400" rtl="0" algn="l">
              <a:lnSpc>
                <a:spcPct val="115000"/>
              </a:lnSpc>
              <a:spcBef>
                <a:spcPts val="1000"/>
              </a:spcBef>
              <a:spcAft>
                <a:spcPts val="0"/>
              </a:spcAft>
              <a:buSzPts val="1800"/>
              <a:buChar char="･"/>
            </a:pPr>
            <a:r>
              <a:rPr lang="en"/>
              <a:t>Destinazione per i messaggi normali (di default il terminale).</a:t>
            </a:r>
            <a:endParaRPr/>
          </a:p>
          <a:p>
            <a:pPr indent="-342900" lvl="0" marL="342900" rtl="0" algn="l">
              <a:lnSpc>
                <a:spcPct val="115000"/>
              </a:lnSpc>
              <a:spcBef>
                <a:spcPts val="1000"/>
              </a:spcBef>
              <a:spcAft>
                <a:spcPts val="0"/>
              </a:spcAft>
              <a:buSzPts val="1800"/>
              <a:buChar char="▸"/>
            </a:pPr>
            <a:r>
              <a:rPr b="1" lang="en"/>
              <a:t>Standard Error (stderr)</a:t>
            </a:r>
            <a:endParaRPr b="1"/>
          </a:p>
          <a:p>
            <a:pPr indent="-342900" lvl="1" marL="914400" rtl="0" algn="l">
              <a:lnSpc>
                <a:spcPct val="115000"/>
              </a:lnSpc>
              <a:spcBef>
                <a:spcPts val="1000"/>
              </a:spcBef>
              <a:spcAft>
                <a:spcPts val="0"/>
              </a:spcAft>
              <a:buSzPts val="1800"/>
              <a:buChar char="･"/>
            </a:pPr>
            <a:r>
              <a:rPr lang="en"/>
              <a:t>Destinazione per i messaggi di errore.</a:t>
            </a:r>
            <a:endParaRPr/>
          </a:p>
          <a:p>
            <a:pPr indent="0" lvl="0" marL="342900" rtl="0" algn="l">
              <a:spcBef>
                <a:spcPts val="1000"/>
              </a:spcBef>
              <a:spcAft>
                <a:spcPts val="1000"/>
              </a:spcAft>
              <a:buNone/>
            </a:pPr>
            <a:r>
              <a:t/>
            </a:r>
            <a:endParaRPr/>
          </a:p>
        </p:txBody>
      </p:sp>
      <p:sp>
        <p:nvSpPr>
          <p:cNvPr id="1862" name="Google Shape;1862;p127"/>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Gestione </a:t>
            </a:r>
            <a:r>
              <a:rPr lang="en"/>
              <a:t>Input e Output</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1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Gestione Input e Output</a:t>
            </a:r>
            <a:endParaRPr/>
          </a:p>
        </p:txBody>
      </p:sp>
      <p:sp>
        <p:nvSpPr>
          <p:cNvPr id="1868" name="Google Shape;1868;p1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69" name="Google Shape;1869;p128"/>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Modifica origine e/o destinazione dei flussi di Input/Output</a:t>
            </a:r>
            <a:endParaRPr/>
          </a:p>
        </p:txBody>
      </p:sp>
      <p:sp>
        <p:nvSpPr>
          <p:cNvPr id="1870" name="Google Shape;1870;p128"/>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Gestione Input e Output</a:t>
            </a:r>
            <a:endParaRPr/>
          </a:p>
        </p:txBody>
      </p:sp>
      <p:sp>
        <p:nvSpPr>
          <p:cNvPr id="1871" name="Google Shape;1871;p128"/>
          <p:cNvSpPr txBox="1"/>
          <p:nvPr/>
        </p:nvSpPr>
        <p:spPr>
          <a:xfrm>
            <a:off x="5263175" y="1409700"/>
            <a:ext cx="6448200" cy="5976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t/>
            </a:r>
            <a:endParaRPr sz="1700">
              <a:latin typeface="Red Hat Display"/>
              <a:ea typeface="Red Hat Display"/>
              <a:cs typeface="Red Hat Display"/>
              <a:sym typeface="Red Hat Display"/>
            </a:endParaRPr>
          </a:p>
          <a:p>
            <a:pPr indent="0" lvl="0" marL="0" rtl="0" algn="l">
              <a:lnSpc>
                <a:spcPct val="100000"/>
              </a:lnSpc>
              <a:spcBef>
                <a:spcPts val="500"/>
              </a:spcBef>
              <a:spcAft>
                <a:spcPts val="0"/>
              </a:spcAft>
              <a:buNone/>
            </a:pPr>
            <a:r>
              <a:rPr lang="en" sz="1700">
                <a:latin typeface="Red Hat Display"/>
                <a:ea typeface="Red Hat Display"/>
                <a:cs typeface="Red Hat Display"/>
                <a:sym typeface="Red Hat Display"/>
              </a:rPr>
              <a:t>È possibile modificare la destinazione o la sorgente dei flussi tramite redirezione.</a:t>
            </a:r>
            <a:endParaRPr sz="1700">
              <a:latin typeface="Red Hat Display"/>
              <a:ea typeface="Red Hat Display"/>
              <a:cs typeface="Red Hat Display"/>
              <a:sym typeface="Red Hat Display"/>
            </a:endParaRPr>
          </a:p>
          <a:p>
            <a:pPr indent="0" lvl="0" marL="0" rtl="0" algn="l">
              <a:lnSpc>
                <a:spcPct val="100000"/>
              </a:lnSpc>
              <a:spcBef>
                <a:spcPts val="500"/>
              </a:spcBef>
              <a:spcAft>
                <a:spcPts val="0"/>
              </a:spcAft>
              <a:buNone/>
            </a:pPr>
            <a:r>
              <a:t/>
            </a:r>
            <a:endParaRPr sz="1700">
              <a:latin typeface="Red Hat Display"/>
              <a:ea typeface="Red Hat Display"/>
              <a:cs typeface="Red Hat Display"/>
              <a:sym typeface="Red Hat Display"/>
            </a:endParaRPr>
          </a:p>
          <a:p>
            <a:pPr indent="-336550" lvl="0" marL="457200" rtl="0" algn="l">
              <a:spcBef>
                <a:spcPts val="500"/>
              </a:spcBef>
              <a:spcAft>
                <a:spcPts val="0"/>
              </a:spcAft>
              <a:buSzPts val="1700"/>
              <a:buFont typeface="Red Hat Display"/>
              <a:buChar char="●"/>
            </a:pPr>
            <a:r>
              <a:rPr b="1" lang="en" sz="1700">
                <a:latin typeface="Red Hat Display"/>
                <a:ea typeface="Red Hat Display"/>
                <a:cs typeface="Red Hat Display"/>
                <a:sym typeface="Red Hat Display"/>
              </a:rPr>
              <a:t>Redirezione output</a:t>
            </a:r>
            <a:endParaRPr sz="1700">
              <a:latin typeface="Red Hat Display"/>
              <a:ea typeface="Red Hat Display"/>
              <a:cs typeface="Red Hat Display"/>
              <a:sym typeface="Red Hat Display"/>
            </a:endParaRPr>
          </a:p>
          <a:p>
            <a:pPr indent="-336550" lvl="1" marL="914400" rtl="0" algn="l">
              <a:spcBef>
                <a:spcPts val="0"/>
              </a:spcBef>
              <a:spcAft>
                <a:spcPts val="0"/>
              </a:spcAft>
              <a:buSzPts val="1700"/>
              <a:buFont typeface="Red Hat Display"/>
              <a:buChar char="○"/>
            </a:pPr>
            <a:r>
              <a:rPr lang="en" sz="1700">
                <a:latin typeface="Red Hat Display"/>
                <a:ea typeface="Red Hat Display"/>
                <a:cs typeface="Red Hat Display"/>
                <a:sym typeface="Red Hat Display"/>
              </a:rPr>
              <a:t>&gt; → scrive su file  </a:t>
            </a:r>
            <a:endParaRPr sz="1700">
              <a:latin typeface="Red Hat Display"/>
              <a:ea typeface="Red Hat Display"/>
              <a:cs typeface="Red Hat Display"/>
              <a:sym typeface="Red Hat Display"/>
            </a:endParaRPr>
          </a:p>
          <a:p>
            <a:pPr indent="-336550" lvl="1" marL="914400" rtl="0" algn="l">
              <a:spcBef>
                <a:spcPts val="0"/>
              </a:spcBef>
              <a:spcAft>
                <a:spcPts val="0"/>
              </a:spcAft>
              <a:buSzPts val="1700"/>
              <a:buFont typeface="Red Hat Display"/>
              <a:buChar char="○"/>
            </a:pPr>
            <a:r>
              <a:rPr lang="en" sz="1700">
                <a:latin typeface="Red Hat Display"/>
                <a:ea typeface="Red Hat Display"/>
                <a:cs typeface="Red Hat Display"/>
                <a:sym typeface="Red Hat Display"/>
              </a:rPr>
              <a:t>&gt;&gt; → aggiunge a file.</a:t>
            </a:r>
            <a:endParaRPr sz="1700">
              <a:latin typeface="Red Hat Display"/>
              <a:ea typeface="Red Hat Display"/>
              <a:cs typeface="Red Hat Display"/>
              <a:sym typeface="Red Hat Display"/>
            </a:endParaRPr>
          </a:p>
          <a:p>
            <a:pPr indent="0" lvl="0" marL="457200" rtl="0" algn="l">
              <a:spcBef>
                <a:spcPts val="500"/>
              </a:spcBef>
              <a:spcAft>
                <a:spcPts val="0"/>
              </a:spcAft>
              <a:buNone/>
            </a:pPr>
            <a:r>
              <a:t/>
            </a:r>
            <a:endParaRPr sz="1700">
              <a:latin typeface="Red Hat Display"/>
              <a:ea typeface="Red Hat Display"/>
              <a:cs typeface="Red Hat Display"/>
              <a:sym typeface="Red Hat Display"/>
            </a:endParaRPr>
          </a:p>
          <a:p>
            <a:pPr indent="-336550" lvl="0" marL="457200" rtl="0" algn="l">
              <a:spcBef>
                <a:spcPts val="500"/>
              </a:spcBef>
              <a:spcAft>
                <a:spcPts val="0"/>
              </a:spcAft>
              <a:buSzPts val="1700"/>
              <a:buFont typeface="Red Hat Display"/>
              <a:buChar char="●"/>
            </a:pPr>
            <a:r>
              <a:rPr b="1" lang="en" sz="1700">
                <a:latin typeface="Red Hat Display"/>
                <a:ea typeface="Red Hat Display"/>
                <a:cs typeface="Red Hat Display"/>
                <a:sym typeface="Red Hat Display"/>
              </a:rPr>
              <a:t>Redirezione input</a:t>
            </a:r>
            <a:endParaRPr sz="1700">
              <a:latin typeface="Red Hat Display"/>
              <a:ea typeface="Red Hat Display"/>
              <a:cs typeface="Red Hat Display"/>
              <a:sym typeface="Red Hat Display"/>
            </a:endParaRPr>
          </a:p>
          <a:p>
            <a:pPr indent="-336550" lvl="1" marL="914400" rtl="0" algn="l">
              <a:spcBef>
                <a:spcPts val="0"/>
              </a:spcBef>
              <a:spcAft>
                <a:spcPts val="0"/>
              </a:spcAft>
              <a:buSzPts val="1700"/>
              <a:buFont typeface="Red Hat Display"/>
              <a:buChar char="○"/>
            </a:pPr>
            <a:r>
              <a:rPr lang="en" sz="1700">
                <a:latin typeface="Red Hat Display"/>
                <a:ea typeface="Red Hat Display"/>
                <a:cs typeface="Red Hat Display"/>
                <a:sym typeface="Red Hat Display"/>
              </a:rPr>
              <a:t>&lt; → prende input da file.</a:t>
            </a:r>
            <a:endParaRPr sz="1700">
              <a:latin typeface="Red Hat Display"/>
              <a:ea typeface="Red Hat Display"/>
              <a:cs typeface="Red Hat Display"/>
              <a:sym typeface="Red Hat Display"/>
            </a:endParaRPr>
          </a:p>
          <a:p>
            <a:pPr indent="0" lvl="0" marL="457200" rtl="0" algn="l">
              <a:spcBef>
                <a:spcPts val="500"/>
              </a:spcBef>
              <a:spcAft>
                <a:spcPts val="0"/>
              </a:spcAft>
              <a:buNone/>
            </a:pPr>
            <a:r>
              <a:t/>
            </a:r>
            <a:endParaRPr sz="1700">
              <a:latin typeface="Red Hat Display"/>
              <a:ea typeface="Red Hat Display"/>
              <a:cs typeface="Red Hat Display"/>
              <a:sym typeface="Red Hat Display"/>
            </a:endParaRPr>
          </a:p>
          <a:p>
            <a:pPr indent="-336550" lvl="0" marL="457200" rtl="0" algn="l">
              <a:spcBef>
                <a:spcPts val="500"/>
              </a:spcBef>
              <a:spcAft>
                <a:spcPts val="0"/>
              </a:spcAft>
              <a:buSzPts val="1700"/>
              <a:buFont typeface="Red Hat Display"/>
              <a:buChar char="●"/>
            </a:pPr>
            <a:r>
              <a:rPr b="1" lang="en" sz="1700">
                <a:latin typeface="Red Hat Display"/>
                <a:ea typeface="Red Hat Display"/>
                <a:cs typeface="Red Hat Display"/>
                <a:sym typeface="Red Hat Display"/>
              </a:rPr>
              <a:t>Gestione errori</a:t>
            </a:r>
            <a:endParaRPr b="1" sz="1700">
              <a:latin typeface="Red Hat Display"/>
              <a:ea typeface="Red Hat Display"/>
              <a:cs typeface="Red Hat Display"/>
              <a:sym typeface="Red Hat Display"/>
            </a:endParaRPr>
          </a:p>
          <a:p>
            <a:pPr indent="-336550" lvl="1" marL="914400" rtl="0" algn="l">
              <a:spcBef>
                <a:spcPts val="0"/>
              </a:spcBef>
              <a:spcAft>
                <a:spcPts val="0"/>
              </a:spcAft>
              <a:buSzPts val="1700"/>
              <a:buFont typeface="Red Hat Display"/>
              <a:buChar char="○"/>
            </a:pPr>
            <a:r>
              <a:rPr lang="en" sz="1700">
                <a:latin typeface="Red Hat Display"/>
                <a:ea typeface="Red Hat Display"/>
                <a:cs typeface="Red Hat Display"/>
                <a:sym typeface="Red Hat Display"/>
              </a:rPr>
              <a:t>2&gt; → reindirizza errori.</a:t>
            </a:r>
            <a:endParaRPr sz="1700">
              <a:latin typeface="Red Hat Display"/>
              <a:ea typeface="Red Hat Display"/>
              <a:cs typeface="Red Hat Display"/>
              <a:sym typeface="Red Hat Display"/>
            </a:endParaRPr>
          </a:p>
          <a:p>
            <a:pPr indent="-336550" lvl="1" marL="914400" rtl="0" algn="l">
              <a:spcBef>
                <a:spcPts val="0"/>
              </a:spcBef>
              <a:spcAft>
                <a:spcPts val="0"/>
              </a:spcAft>
              <a:buSzPts val="1700"/>
              <a:buFont typeface="Red Hat Display"/>
              <a:buChar char="○"/>
            </a:pPr>
            <a:r>
              <a:rPr lang="en" sz="1700">
                <a:latin typeface="Red Hat Display"/>
                <a:ea typeface="Red Hat Display"/>
                <a:cs typeface="Red Hat Display"/>
                <a:sym typeface="Red Hat Display"/>
              </a:rPr>
              <a:t>&amp;&gt; → reindirizza stdout + stderr insieme.</a:t>
            </a:r>
            <a:endParaRPr sz="1700">
              <a:latin typeface="Red Hat Display"/>
              <a:ea typeface="Red Hat Display"/>
              <a:cs typeface="Red Hat Display"/>
              <a:sym typeface="Red Hat Display"/>
            </a:endParaRPr>
          </a:p>
          <a:p>
            <a:pPr indent="0" lvl="0" marL="914400" rtl="0" algn="l">
              <a:spcBef>
                <a:spcPts val="500"/>
              </a:spcBef>
              <a:spcAft>
                <a:spcPts val="0"/>
              </a:spcAft>
              <a:buNone/>
            </a:pPr>
            <a:r>
              <a:t/>
            </a:r>
            <a:endParaRPr sz="1600">
              <a:latin typeface="Red Hat Display"/>
              <a:ea typeface="Red Hat Display"/>
              <a:cs typeface="Red Hat Display"/>
              <a:sym typeface="Red Hat Display"/>
            </a:endParaRPr>
          </a:p>
          <a:p>
            <a:pPr indent="0" lvl="0" marL="0" rtl="0" algn="l">
              <a:spcBef>
                <a:spcPts val="500"/>
              </a:spcBef>
              <a:spcAft>
                <a:spcPts val="0"/>
              </a:spcAft>
              <a:buNone/>
            </a:pPr>
            <a:r>
              <a:t/>
            </a:r>
            <a:endParaRPr sz="1600">
              <a:latin typeface="Red Hat Display"/>
              <a:ea typeface="Red Hat Display"/>
              <a:cs typeface="Red Hat Display"/>
              <a:sym typeface="Red Hat Display"/>
            </a:endParaRPr>
          </a:p>
          <a:p>
            <a:pPr indent="0" lvl="0" marL="0" rtl="0" algn="l">
              <a:lnSpc>
                <a:spcPct val="100000"/>
              </a:lnSpc>
              <a:spcBef>
                <a:spcPts val="500"/>
              </a:spcBef>
              <a:spcAft>
                <a:spcPts val="500"/>
              </a:spcAft>
              <a:buNone/>
            </a:pPr>
            <a:r>
              <a:t/>
            </a:r>
            <a:endParaRPr sz="1600">
              <a:latin typeface="Red Hat Display"/>
              <a:ea typeface="Red Hat Display"/>
              <a:cs typeface="Red Hat Display"/>
              <a:sym typeface="Red Hat Display"/>
            </a:endParaRPr>
          </a:p>
        </p:txBody>
      </p:sp>
      <p:cxnSp>
        <p:nvCxnSpPr>
          <p:cNvPr id="1872" name="Google Shape;1872;p128"/>
          <p:cNvCxnSpPr/>
          <p:nvPr/>
        </p:nvCxnSpPr>
        <p:spPr>
          <a:xfrm rot="10800000">
            <a:off x="4803246" y="2638800"/>
            <a:ext cx="0" cy="4242300"/>
          </a:xfrm>
          <a:prstGeom prst="straightConnector1">
            <a:avLst/>
          </a:prstGeom>
          <a:noFill/>
          <a:ln cap="flat" cmpd="sng" w="9525">
            <a:solidFill>
              <a:srgbClr val="595959"/>
            </a:solidFill>
            <a:prstDash val="dot"/>
            <a:round/>
            <a:headEnd len="med" w="med" type="none"/>
            <a:tailEnd len="med" w="med" type="none"/>
          </a:ln>
        </p:spPr>
      </p:cxnSp>
      <p:sp>
        <p:nvSpPr>
          <p:cNvPr id="1873" name="Google Shape;1873;p128"/>
          <p:cNvSpPr txBox="1"/>
          <p:nvPr/>
        </p:nvSpPr>
        <p:spPr>
          <a:xfrm>
            <a:off x="792225" y="2681450"/>
            <a:ext cx="3551100" cy="35709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Mono"/>
                <a:ea typeface="Roboto Mono"/>
                <a:cs typeface="Roboto Mono"/>
                <a:sym typeface="Roboto Mono"/>
              </a:rPr>
              <a:t># Redirezione output</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ls &gt; elenco.txt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Mono"/>
                <a:ea typeface="Roboto Mono"/>
                <a:cs typeface="Roboto Mono"/>
                <a:sym typeface="Roboto Mono"/>
              </a:rPr>
              <a:t># Redirezione (append) output</a:t>
            </a:r>
            <a:endParaRPr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ls &gt;&gt; elenco.txt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300">
                <a:solidFill>
                  <a:schemeClr val="dk1"/>
                </a:solidFill>
                <a:latin typeface="Roboto Mono"/>
                <a:ea typeface="Roboto Mono"/>
                <a:cs typeface="Roboto Mono"/>
                <a:sym typeface="Roboto Mono"/>
              </a:rPr>
              <a:t># Prende input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wc -l &lt; elenco.txt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300">
                <a:solidFill>
                  <a:schemeClr val="dk1"/>
                </a:solidFill>
                <a:latin typeface="Roboto Mono"/>
                <a:ea typeface="Roboto Mono"/>
                <a:cs typeface="Roboto Mono"/>
                <a:sym typeface="Roboto Mono"/>
              </a:rPr>
              <a:t># Redirezione errori</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./script.sh 2&gt; errori.txt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300">
                <a:solidFill>
                  <a:schemeClr val="dk1"/>
                </a:solidFill>
                <a:latin typeface="Roboto Mono"/>
                <a:ea typeface="Roboto Mono"/>
                <a:cs typeface="Roboto Mono"/>
                <a:sym typeface="Roboto Mono"/>
              </a:rPr>
              <a:t># Redirezione stdout+errori</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./script.sh &amp;&gt; errori.txt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800">
              <a:latin typeface="Red Hat Display"/>
              <a:ea typeface="Red Hat Display"/>
              <a:cs typeface="Red Hat Display"/>
              <a:sym typeface="Red Hat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2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Shell Input e Output</a:t>
            </a:r>
            <a:endParaRPr/>
          </a:p>
        </p:txBody>
      </p:sp>
      <p:sp>
        <p:nvSpPr>
          <p:cNvPr id="1879" name="Google Shape;1879;p1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80" name="Google Shape;1880;p129"/>
          <p:cNvSpPr txBox="1"/>
          <p:nvPr>
            <p:ph idx="3" type="body"/>
          </p:nvPr>
        </p:nvSpPr>
        <p:spPr>
          <a:xfrm>
            <a:off x="898650" y="1438350"/>
            <a:ext cx="10891800" cy="5352900"/>
          </a:xfrm>
          <a:prstGeom prst="rect">
            <a:avLst/>
          </a:prstGeom>
        </p:spPr>
        <p:txBody>
          <a:bodyPr anchorCtr="0" anchor="t" bIns="0" lIns="0" spcFirstLastPara="1" rIns="0" wrap="square" tIns="0">
            <a:noAutofit/>
          </a:bodyPr>
          <a:lstStyle/>
          <a:p>
            <a:pPr indent="0" lvl="0" marL="0" rtl="0" algn="l">
              <a:lnSpc>
                <a:spcPct val="115000"/>
              </a:lnSpc>
              <a:spcBef>
                <a:spcPts val="1000"/>
              </a:spcBef>
              <a:spcAft>
                <a:spcPts val="0"/>
              </a:spcAft>
              <a:buNone/>
            </a:pPr>
            <a:r>
              <a:rPr lang="en"/>
              <a:t>Le pipeline permettono di collegare più comandi, passando l’output di uno come input del successivo. Sono fondamentali per costruire flussi di elaborazione dei dati direttamente da shell.</a:t>
            </a:r>
            <a:endParaRPr/>
          </a:p>
          <a:p>
            <a:pPr indent="-342900" lvl="0" marL="342900" rtl="0" algn="l">
              <a:lnSpc>
                <a:spcPct val="115000"/>
              </a:lnSpc>
              <a:spcBef>
                <a:spcPts val="1000"/>
              </a:spcBef>
              <a:spcAft>
                <a:spcPts val="0"/>
              </a:spcAft>
              <a:buSzPts val="1800"/>
              <a:buChar char="▸"/>
            </a:pPr>
            <a:r>
              <a:rPr lang="en"/>
              <a:t>Ogni comando nella pipeline legge da stdin e scrive su stdout.</a:t>
            </a:r>
            <a:endParaRPr/>
          </a:p>
          <a:p>
            <a:pPr indent="-342900" lvl="0" marL="342900" rtl="0" algn="l">
              <a:lnSpc>
                <a:spcPct val="115000"/>
              </a:lnSpc>
              <a:spcBef>
                <a:spcPts val="1000"/>
              </a:spcBef>
              <a:spcAft>
                <a:spcPts val="0"/>
              </a:spcAft>
              <a:buSzPts val="1800"/>
              <a:buChar char="▸"/>
            </a:pPr>
            <a:r>
              <a:rPr lang="en"/>
              <a:t>È possibile combinare pipeline con redirezioni (&gt;, 2&gt;) per salvare output o errori su file.</a:t>
            </a:r>
            <a:endParaRPr/>
          </a:p>
          <a:p>
            <a:pPr indent="-342900" lvl="0" marL="342900" rtl="0" algn="l">
              <a:lnSpc>
                <a:spcPct val="115000"/>
              </a:lnSpc>
              <a:spcBef>
                <a:spcPts val="1000"/>
              </a:spcBef>
              <a:spcAft>
                <a:spcPts val="0"/>
              </a:spcAft>
              <a:buSzPts val="1800"/>
              <a:buChar char="▸"/>
            </a:pPr>
            <a:r>
              <a:rPr lang="en"/>
              <a:t>Permette di creare flussi complessi senza file temporanei.</a:t>
            </a:r>
            <a:endParaRPr/>
          </a:p>
          <a:p>
            <a:pPr indent="-342900" lvl="0" marL="342900" rtl="0" algn="l">
              <a:lnSpc>
                <a:spcPct val="115000"/>
              </a:lnSpc>
              <a:spcBef>
                <a:spcPts val="1000"/>
              </a:spcBef>
              <a:spcAft>
                <a:spcPts val="0"/>
              </a:spcAft>
              <a:buSzPts val="1800"/>
              <a:buChar char="▸"/>
            </a:pPr>
            <a:r>
              <a:rPr b="1" lang="en"/>
              <a:t>Es: ls -al | grep “myfile”</a:t>
            </a:r>
            <a:endParaRPr b="1"/>
          </a:p>
          <a:p>
            <a:pPr indent="0" lvl="0" marL="342900" rtl="0" algn="l">
              <a:lnSpc>
                <a:spcPct val="115000"/>
              </a:lnSpc>
              <a:spcBef>
                <a:spcPts val="1000"/>
              </a:spcBef>
              <a:spcAft>
                <a:spcPts val="0"/>
              </a:spcAft>
              <a:buNone/>
            </a:pPr>
            <a:r>
              <a:t/>
            </a:r>
            <a:endParaRPr b="1"/>
          </a:p>
          <a:p>
            <a:pPr indent="0" lvl="0" marL="342900" rtl="0" algn="l">
              <a:lnSpc>
                <a:spcPct val="115000"/>
              </a:lnSpc>
              <a:spcBef>
                <a:spcPts val="1000"/>
              </a:spcBef>
              <a:spcAft>
                <a:spcPts val="0"/>
              </a:spcAft>
              <a:buNone/>
            </a:pPr>
            <a:r>
              <a:t/>
            </a:r>
            <a:endParaRPr b="1"/>
          </a:p>
          <a:p>
            <a:pPr indent="0" lvl="0" marL="342900" rtl="0" algn="l">
              <a:spcBef>
                <a:spcPts val="1000"/>
              </a:spcBef>
              <a:spcAft>
                <a:spcPts val="1000"/>
              </a:spcAft>
              <a:buNone/>
            </a:pPr>
            <a:r>
              <a:t/>
            </a:r>
            <a:endParaRPr/>
          </a:p>
        </p:txBody>
      </p:sp>
      <p:sp>
        <p:nvSpPr>
          <p:cNvPr id="1881" name="Google Shape;1881;p129"/>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Gestione Input e Output e Pipelines</a:t>
            </a:r>
            <a:endParaRPr sz="2800"/>
          </a:p>
        </p:txBody>
      </p:sp>
      <p:pic>
        <p:nvPicPr>
          <p:cNvPr id="1882" name="Google Shape;1882;p129"/>
          <p:cNvPicPr preferRelativeResize="0"/>
          <p:nvPr/>
        </p:nvPicPr>
        <p:blipFill>
          <a:blip r:embed="rId3">
            <a:alphaModFix/>
          </a:blip>
          <a:stretch>
            <a:fillRect/>
          </a:stretch>
        </p:blipFill>
        <p:spPr>
          <a:xfrm>
            <a:off x="1547800" y="4343388"/>
            <a:ext cx="8791575" cy="1914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88" name="Google Shape;1888;p13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1889" name="Google Shape;1889;p130"/>
          <p:cNvSpPr txBox="1"/>
          <p:nvPr>
            <p:ph type="title"/>
          </p:nvPr>
        </p:nvSpPr>
        <p:spPr>
          <a:xfrm>
            <a:off x="5674100" y="2514600"/>
            <a:ext cx="5037300" cy="24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Managing </a:t>
            </a:r>
            <a:r>
              <a:rPr lang="en" sz="4200"/>
              <a:t>Users and Groups</a:t>
            </a:r>
            <a:endParaRPr sz="4200"/>
          </a:p>
        </p:txBody>
      </p:sp>
      <p:sp>
        <p:nvSpPr>
          <p:cNvPr id="1890" name="Google Shape;1890;p130"/>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891" name="Google Shape;1891;p130"/>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892" name="Google Shape;1892;p130"/>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1893" name="Google Shape;1893;p130"/>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10</a:t>
            </a:r>
            <a:endParaRPr b="1">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31"/>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Utenti e gruppi</a:t>
            </a:r>
            <a:endParaRPr/>
          </a:p>
        </p:txBody>
      </p:sp>
      <p:sp>
        <p:nvSpPr>
          <p:cNvPr id="1899" name="Google Shape;1899;p1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00" name="Google Shape;1900;p131"/>
          <p:cNvSpPr txBox="1"/>
          <p:nvPr>
            <p:ph idx="3" type="body"/>
          </p:nvPr>
        </p:nvSpPr>
        <p:spPr>
          <a:xfrm>
            <a:off x="2438400" y="2286000"/>
            <a:ext cx="7315200" cy="4098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Ogni file, directory o processo è di proprietà di un utente e di un gruppo. Gli utenti rappresentano individui o servizi che interagiscono con il sistema. I gruppi sono collezioni di utenti</a:t>
            </a:r>
            <a:r>
              <a:rPr lang="en"/>
              <a:t>.</a:t>
            </a:r>
            <a:endParaRPr/>
          </a:p>
          <a:p>
            <a:pPr indent="-342900" lvl="0" marL="342900" rtl="0" algn="l">
              <a:spcBef>
                <a:spcPts val="1000"/>
              </a:spcBef>
              <a:spcAft>
                <a:spcPts val="0"/>
              </a:spcAft>
              <a:buSzPts val="1800"/>
              <a:buChar char="▸"/>
            </a:pPr>
            <a:r>
              <a:rPr b="1" lang="en"/>
              <a:t>Scopo</a:t>
            </a:r>
            <a:r>
              <a:rPr lang="en"/>
              <a:t>: L'uso di utenti e gruppi garantisce che solo le persone autorizzate possano accedere o modificare file e risorse di sistema.</a:t>
            </a:r>
            <a:endParaRPr/>
          </a:p>
          <a:p>
            <a:pPr indent="-342900" lvl="0" marL="342900" rtl="0" algn="l">
              <a:spcBef>
                <a:spcPts val="1000"/>
              </a:spcBef>
              <a:spcAft>
                <a:spcPts val="0"/>
              </a:spcAft>
              <a:buSzPts val="1800"/>
              <a:buChar char="▸"/>
            </a:pPr>
            <a:r>
              <a:rPr b="1" lang="en"/>
              <a:t>Identificatori</a:t>
            </a:r>
            <a:r>
              <a:rPr lang="en"/>
              <a:t>: Ogni utente ha un User ID (UID) e ogni gruppo ha un Group ID (GID), entrambi numeri univoci </a:t>
            </a:r>
            <a:endParaRPr/>
          </a:p>
          <a:p>
            <a:pPr indent="-342900" lvl="0" marL="342900" rtl="0" algn="l">
              <a:spcBef>
                <a:spcPts val="1000"/>
              </a:spcBef>
              <a:spcAft>
                <a:spcPts val="1000"/>
              </a:spcAft>
              <a:buSzPts val="1800"/>
              <a:buChar char="▸"/>
            </a:pPr>
            <a:r>
              <a:rPr b="1" lang="en"/>
              <a:t>Permessi</a:t>
            </a:r>
            <a:r>
              <a:rPr lang="en"/>
              <a:t>: I permessi su file e directory sono definiti per il proprietario (user), il gruppo (group) e tutti gli altri (other).</a:t>
            </a:r>
            <a:endParaRPr/>
          </a:p>
        </p:txBody>
      </p:sp>
      <p:sp>
        <p:nvSpPr>
          <p:cNvPr id="1901" name="Google Shape;1901;p13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Utenti e Gruppi</a:t>
            </a:r>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3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Utenti e gruppi</a:t>
            </a:r>
            <a:endParaRPr/>
          </a:p>
        </p:txBody>
      </p:sp>
      <p:sp>
        <p:nvSpPr>
          <p:cNvPr id="1907" name="Google Shape;1907;p1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08" name="Google Shape;1908;p13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Superuser  : il </a:t>
            </a:r>
            <a:r>
              <a:rPr lang="en"/>
              <a:t>commando</a:t>
            </a:r>
            <a:r>
              <a:rPr lang="en"/>
              <a:t> “sudo”</a:t>
            </a:r>
            <a:endParaRPr sz="2800"/>
          </a:p>
        </p:txBody>
      </p:sp>
      <p:pic>
        <p:nvPicPr>
          <p:cNvPr id="1909" name="Google Shape;1909;p132"/>
          <p:cNvPicPr preferRelativeResize="0"/>
          <p:nvPr/>
        </p:nvPicPr>
        <p:blipFill>
          <a:blip r:embed="rId3">
            <a:alphaModFix/>
          </a:blip>
          <a:stretch>
            <a:fillRect/>
          </a:stretch>
        </p:blipFill>
        <p:spPr>
          <a:xfrm>
            <a:off x="3925350" y="1779275"/>
            <a:ext cx="4493679" cy="4899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3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Utenti e gruppi</a:t>
            </a:r>
            <a:endParaRPr/>
          </a:p>
        </p:txBody>
      </p:sp>
      <p:sp>
        <p:nvSpPr>
          <p:cNvPr id="1915" name="Google Shape;1915;p1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16" name="Google Shape;1916;p133"/>
          <p:cNvSpPr txBox="1"/>
          <p:nvPr>
            <p:ph idx="3" type="body"/>
          </p:nvPr>
        </p:nvSpPr>
        <p:spPr>
          <a:xfrm>
            <a:off x="2438400" y="2286000"/>
            <a:ext cx="7315200" cy="4098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L'utente root è l'amministratore del sistema con permessi illimitati. Per eseguire attività amministrative, gli utenti non-root devono ottenere i privilegi di superuser. </a:t>
            </a:r>
            <a:endParaRPr/>
          </a:p>
          <a:p>
            <a:pPr indent="-342900" lvl="0" marL="342900" rtl="0" algn="l">
              <a:spcBef>
                <a:spcPts val="1000"/>
              </a:spcBef>
              <a:spcAft>
                <a:spcPts val="0"/>
              </a:spcAft>
              <a:buSzPts val="1800"/>
              <a:buChar char="▸"/>
            </a:pPr>
            <a:r>
              <a:rPr b="1" lang="en"/>
              <a:t>su (switch user):</a:t>
            </a:r>
            <a:r>
              <a:rPr lang="en"/>
              <a:t> Permette di cambiare utente. Richiede la password dell'utente a cui si vuole passare.</a:t>
            </a:r>
            <a:endParaRPr/>
          </a:p>
          <a:p>
            <a:pPr indent="-342900" lvl="0" marL="342900" rtl="0" algn="l">
              <a:spcBef>
                <a:spcPts val="1000"/>
              </a:spcBef>
              <a:spcAft>
                <a:spcPts val="0"/>
              </a:spcAft>
              <a:buSzPts val="1800"/>
              <a:buChar char="▸"/>
            </a:pPr>
            <a:r>
              <a:rPr b="1" lang="en"/>
              <a:t>sudo (superuser do)</a:t>
            </a:r>
            <a:r>
              <a:rPr lang="en"/>
              <a:t>: Permette a un utente autorizzato di eseguire un comando come root. Richiede la password dell'utente corrente.</a:t>
            </a:r>
            <a:endParaRPr/>
          </a:p>
          <a:p>
            <a:pPr indent="-342900" lvl="0" marL="342900" rtl="0" algn="l">
              <a:spcBef>
                <a:spcPts val="1000"/>
              </a:spcBef>
              <a:spcAft>
                <a:spcPts val="1000"/>
              </a:spcAft>
              <a:buSzPts val="1800"/>
              <a:buChar char="▸"/>
            </a:pPr>
            <a:r>
              <a:rPr b="1" lang="en"/>
              <a:t>Vantaggi di sudo</a:t>
            </a:r>
            <a:r>
              <a:rPr lang="en"/>
              <a:t>: Non richiede la password di root, permette di tracciare chi ha eseguito un comando e riduce i rischi di errori fatali tipici dell'uso continuo del terminale come root.</a:t>
            </a:r>
            <a:endParaRPr/>
          </a:p>
        </p:txBody>
      </p:sp>
      <p:sp>
        <p:nvSpPr>
          <p:cNvPr id="1917" name="Google Shape;1917;p13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Superuser 👑</a:t>
            </a:r>
            <a:endParaRPr sz="2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3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Utenti e gruppi</a:t>
            </a:r>
            <a:endParaRPr/>
          </a:p>
        </p:txBody>
      </p:sp>
      <p:sp>
        <p:nvSpPr>
          <p:cNvPr id="1923" name="Google Shape;1923;p1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24" name="Google Shape;1924;p134"/>
          <p:cNvSpPr txBox="1"/>
          <p:nvPr>
            <p:ph idx="3" type="body"/>
          </p:nvPr>
        </p:nvSpPr>
        <p:spPr>
          <a:xfrm>
            <a:off x="2438400" y="2286000"/>
            <a:ext cx="7315200" cy="4098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Gli account utente locali sono creati e gestiti direttamente sul sistema. I comandi per la gestione degli utenti:</a:t>
            </a:r>
            <a:endParaRPr/>
          </a:p>
          <a:p>
            <a:pPr indent="-342900" lvl="0" marL="342900" rtl="0" algn="l">
              <a:spcBef>
                <a:spcPts val="1000"/>
              </a:spcBef>
              <a:spcAft>
                <a:spcPts val="0"/>
              </a:spcAft>
              <a:buSzPts val="1800"/>
              <a:buChar char="▸"/>
            </a:pPr>
            <a:r>
              <a:rPr b="1" lang="en"/>
              <a:t>useradd</a:t>
            </a:r>
            <a:r>
              <a:rPr lang="en"/>
              <a:t>: Crea un nuovo account utente. Si può specificare la directory home, la shell predefinita e l'appartenenza a gruppi.</a:t>
            </a:r>
            <a:endParaRPr/>
          </a:p>
          <a:p>
            <a:pPr indent="-342900" lvl="0" marL="342900" rtl="0" algn="l">
              <a:spcBef>
                <a:spcPts val="1000"/>
              </a:spcBef>
              <a:spcAft>
                <a:spcPts val="0"/>
              </a:spcAft>
              <a:buSzPts val="1800"/>
              <a:buChar char="▸"/>
            </a:pPr>
            <a:r>
              <a:rPr b="1" lang="en"/>
              <a:t>usermod</a:t>
            </a:r>
            <a:r>
              <a:rPr lang="en"/>
              <a:t>: Modifica le proprietà di un utente esistente. Ad esempio, è possibile cambiare il nome utente, la directory home, l'ID utente (UID) o aggiungere l'utente a un nuovo gruppo.</a:t>
            </a:r>
            <a:endParaRPr/>
          </a:p>
          <a:p>
            <a:pPr indent="-342900" lvl="0" marL="342900" rtl="0" algn="l">
              <a:spcBef>
                <a:spcPts val="1000"/>
              </a:spcBef>
              <a:spcAft>
                <a:spcPts val="1000"/>
              </a:spcAft>
              <a:buSzPts val="1800"/>
              <a:buChar char="▸"/>
            </a:pPr>
            <a:r>
              <a:rPr b="1" lang="en"/>
              <a:t>userdel</a:t>
            </a:r>
            <a:r>
              <a:rPr lang="en"/>
              <a:t>: Elimina un account utente. L'opzione -r elimina anche la directory home e il contenuto dell'utente.</a:t>
            </a:r>
            <a:endParaRPr/>
          </a:p>
        </p:txBody>
      </p:sp>
      <p:sp>
        <p:nvSpPr>
          <p:cNvPr id="1925" name="Google Shape;1925;p13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Gestione Utenti</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3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Utenti e gruppi</a:t>
            </a:r>
            <a:endParaRPr/>
          </a:p>
        </p:txBody>
      </p:sp>
      <p:sp>
        <p:nvSpPr>
          <p:cNvPr id="1931" name="Google Shape;1931;p1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32" name="Google Shape;1932;p13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Gestione Utenti: Files utilizzati</a:t>
            </a:r>
            <a:endParaRPr sz="2800"/>
          </a:p>
        </p:txBody>
      </p:sp>
      <p:pic>
        <p:nvPicPr>
          <p:cNvPr id="1933" name="Google Shape;1933;p135"/>
          <p:cNvPicPr preferRelativeResize="0"/>
          <p:nvPr/>
        </p:nvPicPr>
        <p:blipFill>
          <a:blip r:embed="rId3">
            <a:alphaModFix/>
          </a:blip>
          <a:stretch>
            <a:fillRect/>
          </a:stretch>
        </p:blipFill>
        <p:spPr>
          <a:xfrm>
            <a:off x="966075" y="1805950"/>
            <a:ext cx="9960200" cy="4253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65" name="Google Shape;1565;p10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Management overview</a:t>
            </a:r>
            <a:endParaRPr/>
          </a:p>
        </p:txBody>
      </p:sp>
      <p:sp>
        <p:nvSpPr>
          <p:cNvPr id="1566" name="Google Shape;1566;p100"/>
          <p:cNvSpPr txBox="1"/>
          <p:nvPr>
            <p:ph type="title"/>
          </p:nvPr>
        </p:nvSpPr>
        <p:spPr>
          <a:xfrm>
            <a:off x="5674100" y="2514600"/>
            <a:ext cx="5037300" cy="160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400">
                <a:solidFill>
                  <a:schemeClr val="accent1"/>
                </a:solidFill>
              </a:rPr>
              <a:t>Red Hat Enterprise Linux</a:t>
            </a:r>
            <a:r>
              <a:rPr lang="en"/>
              <a:t> </a:t>
            </a:r>
            <a:endParaRPr/>
          </a:p>
          <a:p>
            <a:pPr indent="0" lvl="0" marL="0" rtl="0" algn="l">
              <a:spcBef>
                <a:spcPts val="0"/>
              </a:spcBef>
              <a:spcAft>
                <a:spcPts val="0"/>
              </a:spcAft>
              <a:buNone/>
            </a:pPr>
            <a:r>
              <a:rPr lang="en" sz="4700"/>
              <a:t>Accessing the</a:t>
            </a:r>
            <a:endParaRPr sz="4700"/>
          </a:p>
          <a:p>
            <a:pPr indent="0" lvl="0" marL="0" rtl="0" algn="l">
              <a:spcBef>
                <a:spcPts val="0"/>
              </a:spcBef>
              <a:spcAft>
                <a:spcPts val="0"/>
              </a:spcAft>
              <a:buNone/>
            </a:pPr>
            <a:r>
              <a:rPr lang="en" sz="4700"/>
              <a:t>Command Line</a:t>
            </a:r>
            <a:endParaRPr sz="4700"/>
          </a:p>
        </p:txBody>
      </p:sp>
      <p:sp>
        <p:nvSpPr>
          <p:cNvPr id="1567" name="Google Shape;1567;p100"/>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568" name="Google Shape;1568;p100"/>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569" name="Google Shape;1569;p100"/>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1570" name="Google Shape;1570;p100"/>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2</a:t>
            </a:r>
            <a:endParaRPr b="1">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136"/>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Utenti e gruppi</a:t>
            </a:r>
            <a:endParaRPr/>
          </a:p>
        </p:txBody>
      </p:sp>
      <p:sp>
        <p:nvSpPr>
          <p:cNvPr id="1939" name="Google Shape;1939;p1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40" name="Google Shape;1940;p136"/>
          <p:cNvSpPr txBox="1"/>
          <p:nvPr>
            <p:ph idx="3" type="body"/>
          </p:nvPr>
        </p:nvSpPr>
        <p:spPr>
          <a:xfrm>
            <a:off x="2438400" y="2286000"/>
            <a:ext cx="7315200" cy="4098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La gestione dei gruppi è essenziale per assegnare autorizzazioni a un insieme di utenti in modo efficiente.</a:t>
            </a:r>
            <a:endParaRPr/>
          </a:p>
          <a:p>
            <a:pPr indent="-342900" lvl="0" marL="342900" rtl="0" algn="l">
              <a:spcBef>
                <a:spcPts val="1000"/>
              </a:spcBef>
              <a:spcAft>
                <a:spcPts val="0"/>
              </a:spcAft>
              <a:buSzPts val="1800"/>
              <a:buChar char="▸"/>
            </a:pPr>
            <a:r>
              <a:rPr b="1" lang="en"/>
              <a:t>groupadd</a:t>
            </a:r>
            <a:r>
              <a:rPr lang="en"/>
              <a:t>: Crea un nuovo gruppo.</a:t>
            </a:r>
            <a:endParaRPr/>
          </a:p>
          <a:p>
            <a:pPr indent="-342900" lvl="0" marL="342900" rtl="0" algn="l">
              <a:spcBef>
                <a:spcPts val="1000"/>
              </a:spcBef>
              <a:spcAft>
                <a:spcPts val="0"/>
              </a:spcAft>
              <a:buSzPts val="1800"/>
              <a:buChar char="▸"/>
            </a:pPr>
            <a:r>
              <a:rPr b="1" lang="en"/>
              <a:t>groupmod</a:t>
            </a:r>
            <a:r>
              <a:rPr lang="en"/>
              <a:t>: Modifica le proprietà di un gruppo esistente. Ad esempio, per cambiare il nome del gruppo o il suo Group ID (GID).</a:t>
            </a:r>
            <a:endParaRPr/>
          </a:p>
          <a:p>
            <a:pPr indent="-342900" lvl="0" marL="342900" rtl="0" algn="l">
              <a:spcBef>
                <a:spcPts val="1000"/>
              </a:spcBef>
              <a:spcAft>
                <a:spcPts val="0"/>
              </a:spcAft>
              <a:buSzPts val="1800"/>
              <a:buChar char="▸"/>
            </a:pPr>
            <a:r>
              <a:rPr b="1" lang="en"/>
              <a:t>groupdel</a:t>
            </a:r>
            <a:r>
              <a:rPr lang="en"/>
              <a:t>: Elimina un gruppo.</a:t>
            </a:r>
            <a:endParaRPr/>
          </a:p>
          <a:p>
            <a:pPr indent="-342900" lvl="0" marL="342900" rtl="0" algn="l">
              <a:spcBef>
                <a:spcPts val="1000"/>
              </a:spcBef>
              <a:spcAft>
                <a:spcPts val="0"/>
              </a:spcAft>
              <a:buSzPts val="1800"/>
              <a:buChar char="▸"/>
            </a:pPr>
            <a:r>
              <a:rPr b="1" lang="en"/>
              <a:t>gpasswd</a:t>
            </a:r>
            <a:r>
              <a:rPr lang="en"/>
              <a:t>: Aggiunge o rimuove utenti da un gruppo esistente.</a:t>
            </a:r>
            <a:endParaRPr/>
          </a:p>
          <a:p>
            <a:pPr indent="-342900" lvl="0" marL="342900" rtl="0" algn="l">
              <a:spcBef>
                <a:spcPts val="1000"/>
              </a:spcBef>
              <a:spcAft>
                <a:spcPts val="0"/>
              </a:spcAft>
              <a:buSzPts val="1800"/>
              <a:buChar char="▸"/>
            </a:pPr>
            <a:r>
              <a:rPr b="1" lang="en"/>
              <a:t>File chiave</a:t>
            </a:r>
            <a:r>
              <a:rPr lang="en"/>
              <a:t>: Le informazioni sui gruppi sono memorizzate in /etc/group.efinita e l'appartenenza a gruppi.</a:t>
            </a:r>
            <a:endParaRPr/>
          </a:p>
          <a:p>
            <a:pPr indent="0" lvl="0" marL="342900" rtl="0" algn="l">
              <a:spcBef>
                <a:spcPts val="1000"/>
              </a:spcBef>
              <a:spcAft>
                <a:spcPts val="1000"/>
              </a:spcAft>
              <a:buNone/>
            </a:pPr>
            <a:r>
              <a:t/>
            </a:r>
            <a:endParaRPr/>
          </a:p>
        </p:txBody>
      </p:sp>
      <p:sp>
        <p:nvSpPr>
          <p:cNvPr id="1941" name="Google Shape;1941;p13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Gestione Gruppi</a:t>
            </a:r>
            <a:endParaRPr sz="2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3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Utenti e gruppi</a:t>
            </a:r>
            <a:endParaRPr/>
          </a:p>
        </p:txBody>
      </p:sp>
      <p:sp>
        <p:nvSpPr>
          <p:cNvPr id="1947" name="Google Shape;1947;p1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48" name="Google Shape;1948;p137"/>
          <p:cNvSpPr txBox="1"/>
          <p:nvPr>
            <p:ph idx="3" type="body"/>
          </p:nvPr>
        </p:nvSpPr>
        <p:spPr>
          <a:xfrm>
            <a:off x="1503650" y="1722450"/>
            <a:ext cx="9697800" cy="3192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sz="1700"/>
              <a:t>Le password sono gestite con comandi specifici che permettono agli amministratori di impostarle, forzare il loro cambio o bloccare gli account.</a:t>
            </a:r>
            <a:endParaRPr sz="1700"/>
          </a:p>
          <a:p>
            <a:pPr indent="-336550" lvl="0" marL="342900" rtl="0" algn="l">
              <a:spcBef>
                <a:spcPts val="1000"/>
              </a:spcBef>
              <a:spcAft>
                <a:spcPts val="0"/>
              </a:spcAft>
              <a:buSzPts val="1700"/>
              <a:buChar char="▸"/>
            </a:pPr>
            <a:r>
              <a:rPr b="1" lang="en" sz="1700"/>
              <a:t>passwd</a:t>
            </a:r>
            <a:r>
              <a:rPr lang="en" sz="1700"/>
              <a:t>: Imposta o modifica la password per un utente. Quando viene eseguito da un utente normale, cambia solo la propria password; se eseguito da root, può cambiare la password di qualsiasi utente.</a:t>
            </a:r>
            <a:endParaRPr sz="1700"/>
          </a:p>
          <a:p>
            <a:pPr indent="-336550" lvl="0" marL="342900" rtl="0" algn="l">
              <a:spcBef>
                <a:spcPts val="1000"/>
              </a:spcBef>
              <a:spcAft>
                <a:spcPts val="0"/>
              </a:spcAft>
              <a:buSzPts val="1700"/>
              <a:buChar char="▸"/>
            </a:pPr>
            <a:r>
              <a:rPr lang="en" sz="1700">
                <a:solidFill>
                  <a:schemeClr val="dk1"/>
                </a:solidFill>
              </a:rPr>
              <a:t>Bloccare/sbloccare: È possibile bloccare un account con </a:t>
            </a:r>
            <a:r>
              <a:rPr b="1" lang="en" sz="1700">
                <a:solidFill>
                  <a:schemeClr val="dk1"/>
                </a:solidFill>
              </a:rPr>
              <a:t>passwd -l</a:t>
            </a:r>
            <a:r>
              <a:rPr lang="en" sz="1700">
                <a:solidFill>
                  <a:schemeClr val="dk1"/>
                </a:solidFill>
              </a:rPr>
              <a:t> e sbloccarlo con </a:t>
            </a:r>
            <a:r>
              <a:rPr b="1" lang="en" sz="1700">
                <a:solidFill>
                  <a:schemeClr val="dk1"/>
                </a:solidFill>
              </a:rPr>
              <a:t>passwd -u</a:t>
            </a:r>
            <a:r>
              <a:rPr lang="en" sz="1700">
                <a:solidFill>
                  <a:schemeClr val="dk1"/>
                </a:solidFill>
              </a:rPr>
              <a:t>.</a:t>
            </a:r>
            <a:endParaRPr sz="1700"/>
          </a:p>
          <a:p>
            <a:pPr indent="-336550" lvl="0" marL="342900" rtl="0" algn="l">
              <a:spcBef>
                <a:spcPts val="1000"/>
              </a:spcBef>
              <a:spcAft>
                <a:spcPts val="1000"/>
              </a:spcAft>
              <a:buSzPts val="1700"/>
              <a:buChar char="▸"/>
            </a:pPr>
            <a:r>
              <a:rPr lang="en" sz="1700"/>
              <a:t>Forzare il cambio: È possibile forzare il cambio della password al prossimo accesso con </a:t>
            </a:r>
            <a:r>
              <a:rPr b="1" lang="en" sz="1700"/>
              <a:t>chage</a:t>
            </a:r>
            <a:r>
              <a:rPr lang="en" sz="1700"/>
              <a:t>.</a:t>
            </a:r>
            <a:endParaRPr sz="1700"/>
          </a:p>
        </p:txBody>
      </p:sp>
      <p:sp>
        <p:nvSpPr>
          <p:cNvPr id="1949" name="Google Shape;1949;p13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Gestione Passwords</a:t>
            </a:r>
            <a:endParaRPr sz="2800"/>
          </a:p>
        </p:txBody>
      </p:sp>
      <p:pic>
        <p:nvPicPr>
          <p:cNvPr id="1950" name="Google Shape;1950;p137"/>
          <p:cNvPicPr preferRelativeResize="0"/>
          <p:nvPr/>
        </p:nvPicPr>
        <p:blipFill>
          <a:blip r:embed="rId3">
            <a:alphaModFix/>
          </a:blip>
          <a:stretch>
            <a:fillRect/>
          </a:stretch>
        </p:blipFill>
        <p:spPr>
          <a:xfrm>
            <a:off x="1847524" y="4661413"/>
            <a:ext cx="5371876" cy="190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13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956" name="Google Shape;1956;p138"/>
          <p:cNvSpPr txBox="1"/>
          <p:nvPr>
            <p:ph type="title"/>
          </p:nvPr>
        </p:nvSpPr>
        <p:spPr>
          <a:xfrm>
            <a:off x="5674100" y="2514600"/>
            <a:ext cx="5037300" cy="24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a:t>
            </a:r>
            <a:r>
              <a:rPr lang="en" sz="4200"/>
              <a:t>Controlling Access to Files</a:t>
            </a:r>
            <a:endParaRPr sz="4200"/>
          </a:p>
        </p:txBody>
      </p:sp>
      <p:sp>
        <p:nvSpPr>
          <p:cNvPr id="1957" name="Google Shape;1957;p138"/>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1958" name="Google Shape;1958;p138"/>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1959" name="Google Shape;1959;p138"/>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1960" name="Google Shape;1960;p138"/>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11</a:t>
            </a:r>
            <a:endParaRPr b="1">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1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ai Files</a:t>
            </a:r>
            <a:endParaRPr/>
          </a:p>
        </p:txBody>
      </p:sp>
      <p:sp>
        <p:nvSpPr>
          <p:cNvPr id="1966" name="Google Shape;1966;p1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67" name="Google Shape;1967;p139"/>
          <p:cNvSpPr txBox="1"/>
          <p:nvPr>
            <p:ph idx="4" type="body"/>
          </p:nvPr>
        </p:nvSpPr>
        <p:spPr>
          <a:xfrm>
            <a:off x="2438400" y="1676400"/>
            <a:ext cx="7315200" cy="2421900"/>
          </a:xfrm>
          <a:prstGeom prst="rect">
            <a:avLst/>
          </a:prstGeom>
        </p:spPr>
        <p:txBody>
          <a:bodyPr anchorCtr="0" anchor="t" bIns="0" lIns="0" spcFirstLastPara="1" rIns="0" wrap="square" tIns="0">
            <a:noAutofit/>
          </a:bodyPr>
          <a:lstStyle/>
          <a:p>
            <a:pPr indent="-342900" lvl="0" marL="342900" rtl="0" algn="l">
              <a:spcBef>
                <a:spcPts val="1000"/>
              </a:spcBef>
              <a:spcAft>
                <a:spcPts val="0"/>
              </a:spcAft>
              <a:buSzPts val="1800"/>
              <a:buChar char="▸"/>
            </a:pPr>
            <a:r>
              <a:rPr lang="en"/>
              <a:t>I file in Linux hanno permessi che definiscono chi può leggere, scrivere o eseguire. Comprendere i permessi è fondamentale per la sicurezza del sistema.</a:t>
            </a:r>
            <a:endParaRPr/>
          </a:p>
          <a:p>
            <a:pPr indent="-342900" lvl="0" marL="342900" rtl="0" algn="l">
              <a:spcBef>
                <a:spcPts val="1000"/>
              </a:spcBef>
              <a:spcAft>
                <a:spcPts val="0"/>
              </a:spcAft>
              <a:buSzPts val="1800"/>
              <a:buChar char="▸"/>
            </a:pPr>
            <a:r>
              <a:rPr lang="en"/>
              <a:t>Ogni file ha proprietario, gruppo e altri utenti</a:t>
            </a:r>
            <a:endParaRPr/>
          </a:p>
          <a:p>
            <a:pPr indent="-342900" lvl="0" marL="342900" rtl="0" algn="l">
              <a:spcBef>
                <a:spcPts val="1000"/>
              </a:spcBef>
              <a:spcAft>
                <a:spcPts val="0"/>
              </a:spcAft>
              <a:buSzPts val="1800"/>
              <a:buChar char="▸"/>
            </a:pPr>
            <a:r>
              <a:rPr lang="en"/>
              <a:t>Tre tipi di permessi: r (read), w (write), x (execute)</a:t>
            </a:r>
            <a:endParaRPr/>
          </a:p>
          <a:p>
            <a:pPr indent="-342900" lvl="0" marL="342900" rtl="0" algn="l">
              <a:spcBef>
                <a:spcPts val="1000"/>
              </a:spcBef>
              <a:spcAft>
                <a:spcPts val="0"/>
              </a:spcAft>
              <a:buSzPts val="1800"/>
              <a:buChar char="▸"/>
            </a:pPr>
            <a:r>
              <a:rPr lang="en"/>
              <a:t>Applicati a: user (u), group (g), others (o)</a:t>
            </a:r>
            <a:endParaRPr/>
          </a:p>
          <a:p>
            <a:pPr indent="0" lvl="0" marL="342900" rtl="0" algn="l">
              <a:spcBef>
                <a:spcPts val="1000"/>
              </a:spcBef>
              <a:spcAft>
                <a:spcPts val="1000"/>
              </a:spcAft>
              <a:buNone/>
            </a:pPr>
            <a:r>
              <a:t/>
            </a:r>
            <a:endParaRPr/>
          </a:p>
        </p:txBody>
      </p:sp>
      <p:sp>
        <p:nvSpPr>
          <p:cNvPr id="1968" name="Google Shape;1968;p13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Introduzione ai Permessi</a:t>
            </a:r>
            <a:endParaRPr/>
          </a:p>
        </p:txBody>
      </p:sp>
      <p:sp>
        <p:nvSpPr>
          <p:cNvPr id="1969" name="Google Shape;1969;p139"/>
          <p:cNvSpPr txBox="1"/>
          <p:nvPr/>
        </p:nvSpPr>
        <p:spPr>
          <a:xfrm>
            <a:off x="2438400" y="4595850"/>
            <a:ext cx="7001100" cy="890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ls -l file.txt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-rw-r--r-- 1 user group 1200 Sep 12 10:00 file.txt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1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ai Files</a:t>
            </a:r>
            <a:endParaRPr/>
          </a:p>
        </p:txBody>
      </p:sp>
      <p:sp>
        <p:nvSpPr>
          <p:cNvPr id="1975" name="Google Shape;1975;p1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76" name="Google Shape;1976;p140"/>
          <p:cNvSpPr txBox="1"/>
          <p:nvPr>
            <p:ph idx="4" type="body"/>
          </p:nvPr>
        </p:nvSpPr>
        <p:spPr>
          <a:xfrm>
            <a:off x="2438400" y="1676400"/>
            <a:ext cx="7315200" cy="47775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Il sistema assegna permessi ai file per controllare accesso e modifiche.</a:t>
            </a:r>
            <a:endParaRPr/>
          </a:p>
          <a:p>
            <a:pPr indent="0" lvl="0" marL="342900" rtl="0" algn="l">
              <a:spcBef>
                <a:spcPts val="1000"/>
              </a:spcBef>
              <a:spcAft>
                <a:spcPts val="0"/>
              </a:spcAft>
              <a:buClr>
                <a:schemeClr val="dk1"/>
              </a:buClr>
              <a:buSzPts val="1100"/>
              <a:buFont typeface="Arial"/>
              <a:buNone/>
            </a:pPr>
            <a:r>
              <a:rPr lang="en"/>
              <a:t>File:</a:t>
            </a:r>
            <a:endParaRPr/>
          </a:p>
          <a:p>
            <a:pPr indent="0" lvl="0" marL="800100" rtl="0" algn="l">
              <a:spcBef>
                <a:spcPts val="1000"/>
              </a:spcBef>
              <a:spcAft>
                <a:spcPts val="0"/>
              </a:spcAft>
              <a:buClr>
                <a:schemeClr val="dk1"/>
              </a:buClr>
              <a:buSzPts val="1100"/>
              <a:buFont typeface="Arial"/>
              <a:buNone/>
            </a:pPr>
            <a:r>
              <a:rPr lang="en"/>
              <a:t>r → leggere contenuto</a:t>
            </a:r>
            <a:endParaRPr/>
          </a:p>
          <a:p>
            <a:pPr indent="0" lvl="0" marL="800100" rtl="0" algn="l">
              <a:spcBef>
                <a:spcPts val="1000"/>
              </a:spcBef>
              <a:spcAft>
                <a:spcPts val="0"/>
              </a:spcAft>
              <a:buClr>
                <a:schemeClr val="dk1"/>
              </a:buClr>
              <a:buSzPts val="1100"/>
              <a:buFont typeface="Arial"/>
              <a:buNone/>
            </a:pPr>
            <a:r>
              <a:rPr lang="en"/>
              <a:t>w → modificare contenuto</a:t>
            </a:r>
            <a:endParaRPr/>
          </a:p>
          <a:p>
            <a:pPr indent="0" lvl="0" marL="800100" rtl="0" algn="l">
              <a:spcBef>
                <a:spcPts val="1000"/>
              </a:spcBef>
              <a:spcAft>
                <a:spcPts val="0"/>
              </a:spcAft>
              <a:buClr>
                <a:schemeClr val="dk1"/>
              </a:buClr>
              <a:buSzPts val="1100"/>
              <a:buFont typeface="Arial"/>
              <a:buNone/>
            </a:pPr>
            <a:r>
              <a:rPr lang="en"/>
              <a:t>x → eseguire come programma</a:t>
            </a:r>
            <a:endParaRPr/>
          </a:p>
          <a:p>
            <a:pPr indent="0" lvl="0" marL="342900" rtl="0" algn="l">
              <a:spcBef>
                <a:spcPts val="1000"/>
              </a:spcBef>
              <a:spcAft>
                <a:spcPts val="0"/>
              </a:spcAft>
              <a:buClr>
                <a:schemeClr val="dk1"/>
              </a:buClr>
              <a:buSzPts val="1100"/>
              <a:buFont typeface="Arial"/>
              <a:buNone/>
            </a:pPr>
            <a:r>
              <a:rPr lang="en"/>
              <a:t>Directory:</a:t>
            </a:r>
            <a:endParaRPr/>
          </a:p>
          <a:p>
            <a:pPr indent="0" lvl="0" marL="800100" rtl="0" algn="l">
              <a:spcBef>
                <a:spcPts val="1000"/>
              </a:spcBef>
              <a:spcAft>
                <a:spcPts val="0"/>
              </a:spcAft>
              <a:buClr>
                <a:schemeClr val="dk1"/>
              </a:buClr>
              <a:buSzPts val="1100"/>
              <a:buFont typeface="Arial"/>
              <a:buNone/>
            </a:pPr>
            <a:r>
              <a:rPr lang="en"/>
              <a:t>r → elencare file</a:t>
            </a:r>
            <a:endParaRPr/>
          </a:p>
          <a:p>
            <a:pPr indent="0" lvl="0" marL="800100" rtl="0" algn="l">
              <a:spcBef>
                <a:spcPts val="1000"/>
              </a:spcBef>
              <a:spcAft>
                <a:spcPts val="0"/>
              </a:spcAft>
              <a:buClr>
                <a:schemeClr val="dk1"/>
              </a:buClr>
              <a:buSzPts val="1100"/>
              <a:buFont typeface="Arial"/>
              <a:buNone/>
            </a:pPr>
            <a:r>
              <a:rPr lang="en"/>
              <a:t>w → creare/cancellare file</a:t>
            </a:r>
            <a:endParaRPr/>
          </a:p>
          <a:p>
            <a:pPr indent="0" lvl="0" marL="800100" rtl="0" algn="l">
              <a:spcBef>
                <a:spcPts val="1000"/>
              </a:spcBef>
              <a:spcAft>
                <a:spcPts val="1000"/>
              </a:spcAft>
              <a:buNone/>
            </a:pPr>
            <a:r>
              <a:rPr lang="en"/>
              <a:t>x → entrare nella directory</a:t>
            </a:r>
            <a:endParaRPr/>
          </a:p>
        </p:txBody>
      </p:sp>
      <p:sp>
        <p:nvSpPr>
          <p:cNvPr id="1977" name="Google Shape;1977;p14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Comprendere i permessi assegnati</a:t>
            </a:r>
            <a:endParaRPr/>
          </a:p>
        </p:txBody>
      </p:sp>
      <p:sp>
        <p:nvSpPr>
          <p:cNvPr id="1978" name="Google Shape;1978;p140"/>
          <p:cNvSpPr txBox="1"/>
          <p:nvPr/>
        </p:nvSpPr>
        <p:spPr>
          <a:xfrm>
            <a:off x="6798150" y="3440850"/>
            <a:ext cx="5148900" cy="890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ls -l file.txt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-rw-r--r-- 1 user group 1200 Sep 12 10:00 file.txt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
        <p:nvSpPr>
          <p:cNvPr id="1979" name="Google Shape;1979;p140"/>
          <p:cNvSpPr txBox="1"/>
          <p:nvPr/>
        </p:nvSpPr>
        <p:spPr>
          <a:xfrm>
            <a:off x="6798150" y="5156840"/>
            <a:ext cx="5148900" cy="890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ls -l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drwxr-xr-x.</a:t>
            </a:r>
            <a:r>
              <a:rPr b="1" lang="en" sz="1300">
                <a:solidFill>
                  <a:schemeClr val="dk1"/>
                </a:solidFill>
                <a:latin typeface="Roboto Mono"/>
                <a:ea typeface="Roboto Mono"/>
                <a:cs typeface="Roboto Mono"/>
                <a:sym typeface="Roboto Mono"/>
              </a:rPr>
              <a:t> 1 user group 1200 Sep 12 10:00 dir1</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1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ai Files</a:t>
            </a:r>
            <a:endParaRPr/>
          </a:p>
        </p:txBody>
      </p:sp>
      <p:sp>
        <p:nvSpPr>
          <p:cNvPr id="1985" name="Google Shape;1985;p14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86" name="Google Shape;1986;p141"/>
          <p:cNvSpPr txBox="1"/>
          <p:nvPr>
            <p:ph idx="4" type="body"/>
          </p:nvPr>
        </p:nvSpPr>
        <p:spPr>
          <a:xfrm>
            <a:off x="2438400" y="1676400"/>
            <a:ext cx="7315200" cy="2421900"/>
          </a:xfrm>
          <a:prstGeom prst="rect">
            <a:avLst/>
          </a:prstGeom>
        </p:spPr>
        <p:txBody>
          <a:bodyPr anchorCtr="0" anchor="t" bIns="0" lIns="0" spcFirstLastPara="1" rIns="0" wrap="square" tIns="0">
            <a:noAutofit/>
          </a:bodyPr>
          <a:lstStyle/>
          <a:p>
            <a:pPr indent="-342900" lvl="0" marL="342900" rtl="0" algn="l">
              <a:spcBef>
                <a:spcPts val="1000"/>
              </a:spcBef>
              <a:spcAft>
                <a:spcPts val="0"/>
              </a:spcAft>
              <a:buSzPts val="1800"/>
              <a:buChar char="▸"/>
            </a:pPr>
            <a:r>
              <a:rPr lang="en"/>
              <a:t>È importante verificare i permessi per capire chi può fare cosa.</a:t>
            </a:r>
            <a:endParaRPr/>
          </a:p>
          <a:p>
            <a:pPr indent="-342900" lvl="0" marL="342900" rtl="0" algn="l">
              <a:spcBef>
                <a:spcPts val="1000"/>
              </a:spcBef>
              <a:spcAft>
                <a:spcPts val="0"/>
              </a:spcAft>
              <a:buSzPts val="1800"/>
              <a:buChar char="▸"/>
            </a:pPr>
            <a:r>
              <a:rPr lang="en"/>
              <a:t>Comando principale: </a:t>
            </a:r>
            <a:r>
              <a:rPr b="1" lang="en"/>
              <a:t>ls -l</a:t>
            </a:r>
            <a:endParaRPr b="1"/>
          </a:p>
          <a:p>
            <a:pPr indent="-342900" lvl="0" marL="342900" rtl="0" algn="l">
              <a:spcBef>
                <a:spcPts val="1000"/>
              </a:spcBef>
              <a:spcAft>
                <a:spcPts val="0"/>
              </a:spcAft>
              <a:buSzPts val="1800"/>
              <a:buChar char="▸"/>
            </a:pPr>
            <a:r>
              <a:rPr lang="en"/>
              <a:t>Mostra tipo, permessi, proprietario, gruppo, dimensione, data</a:t>
            </a:r>
            <a:endParaRPr/>
          </a:p>
          <a:p>
            <a:pPr indent="-342900" lvl="0" marL="342900" rtl="0" algn="l">
              <a:spcBef>
                <a:spcPts val="1000"/>
              </a:spcBef>
              <a:spcAft>
                <a:spcPts val="0"/>
              </a:spcAft>
              <a:buSzPts val="1800"/>
              <a:buChar char="▸"/>
            </a:pPr>
            <a:r>
              <a:rPr b="1" lang="en"/>
              <a:t>ls -ld dir</a:t>
            </a:r>
            <a:r>
              <a:rPr lang="en"/>
              <a:t> mostra i permessi della directory stessa</a:t>
            </a:r>
            <a:endParaRPr/>
          </a:p>
          <a:p>
            <a:pPr indent="0" lvl="0" marL="342900" rtl="0" algn="l">
              <a:spcBef>
                <a:spcPts val="1000"/>
              </a:spcBef>
              <a:spcAft>
                <a:spcPts val="1000"/>
              </a:spcAft>
              <a:buNone/>
            </a:pPr>
            <a:r>
              <a:t/>
            </a:r>
            <a:endParaRPr/>
          </a:p>
        </p:txBody>
      </p:sp>
      <p:sp>
        <p:nvSpPr>
          <p:cNvPr id="1987" name="Google Shape;1987;p14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Controllo ownership files e directory</a:t>
            </a:r>
            <a:endParaRPr/>
          </a:p>
        </p:txBody>
      </p:sp>
      <p:sp>
        <p:nvSpPr>
          <p:cNvPr id="1988" name="Google Shape;1988;p141"/>
          <p:cNvSpPr txBox="1"/>
          <p:nvPr/>
        </p:nvSpPr>
        <p:spPr>
          <a:xfrm>
            <a:off x="2443050" y="4012362"/>
            <a:ext cx="7001100" cy="890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ls -ld /etc</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drwxr-xr-x. 141 root root 8192 Sep 13 09:00 /etc</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1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ai Files</a:t>
            </a:r>
            <a:endParaRPr/>
          </a:p>
        </p:txBody>
      </p:sp>
      <p:sp>
        <p:nvSpPr>
          <p:cNvPr id="1994" name="Google Shape;1994;p14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95" name="Google Shape;1995;p142"/>
          <p:cNvSpPr txBox="1"/>
          <p:nvPr>
            <p:ph idx="4" type="body"/>
          </p:nvPr>
        </p:nvSpPr>
        <p:spPr>
          <a:xfrm>
            <a:off x="2438400" y="1676400"/>
            <a:ext cx="7315200" cy="4636800"/>
          </a:xfrm>
          <a:prstGeom prst="rect">
            <a:avLst/>
          </a:prstGeom>
        </p:spPr>
        <p:txBody>
          <a:bodyPr anchorCtr="0" anchor="t" bIns="0" lIns="0" spcFirstLastPara="1" rIns="0" wrap="square" tIns="0">
            <a:noAutofit/>
          </a:bodyPr>
          <a:lstStyle/>
          <a:p>
            <a:pPr indent="-342900" lvl="0" marL="342900" rtl="0" algn="l">
              <a:spcBef>
                <a:spcPts val="1000"/>
              </a:spcBef>
              <a:spcAft>
                <a:spcPts val="0"/>
              </a:spcAft>
              <a:buSzPts val="1800"/>
              <a:buChar char="▸"/>
            </a:pPr>
            <a:r>
              <a:rPr lang="en"/>
              <a:t>O</a:t>
            </a:r>
            <a:r>
              <a:rPr lang="en"/>
              <a:t>gni file e directory ha permessi di accesso che determinano chi può leggere, scrivere o eseguire. Il comando principale per modificarli è chmod (change mode).</a:t>
            </a:r>
            <a:endParaRPr/>
          </a:p>
          <a:p>
            <a:pPr indent="-342900" lvl="0" marL="342900" rtl="0" algn="l">
              <a:spcBef>
                <a:spcPts val="1000"/>
              </a:spcBef>
              <a:spcAft>
                <a:spcPts val="0"/>
              </a:spcAft>
              <a:buSzPts val="1800"/>
              <a:buChar char="▸"/>
            </a:pPr>
            <a:r>
              <a:rPr lang="en">
                <a:solidFill>
                  <a:schemeClr val="dk1"/>
                </a:solidFill>
              </a:rPr>
              <a:t>Puoi modificare i permessi solo se sei il proprietario del file o hai privilegi di root.</a:t>
            </a:r>
            <a:endParaRPr/>
          </a:p>
          <a:p>
            <a:pPr indent="-342900" lvl="0" marL="342900" rtl="0" algn="l">
              <a:spcBef>
                <a:spcPts val="1000"/>
              </a:spcBef>
              <a:spcAft>
                <a:spcPts val="0"/>
              </a:spcAft>
              <a:buSzPts val="1800"/>
              <a:buChar char="▸"/>
            </a:pPr>
            <a:r>
              <a:rPr lang="en"/>
              <a:t>Due Metodi di Modifica:</a:t>
            </a:r>
            <a:endParaRPr/>
          </a:p>
          <a:p>
            <a:pPr indent="-342900" lvl="1" marL="914400" rtl="0" algn="l">
              <a:spcBef>
                <a:spcPts val="1000"/>
              </a:spcBef>
              <a:spcAft>
                <a:spcPts val="0"/>
              </a:spcAft>
              <a:buSzPts val="1800"/>
              <a:buChar char="･"/>
            </a:pPr>
            <a:r>
              <a:rPr lang="en"/>
              <a:t> </a:t>
            </a:r>
            <a:r>
              <a:rPr b="1" lang="en"/>
              <a:t>Simbolico</a:t>
            </a:r>
            <a:r>
              <a:rPr lang="en"/>
              <a:t>: usa lettere e operatori per aggiungere o rimuovere permessi.</a:t>
            </a:r>
            <a:endParaRPr/>
          </a:p>
          <a:p>
            <a:pPr indent="-342900" lvl="1" marL="914400" rtl="0" algn="l">
              <a:spcBef>
                <a:spcPts val="1000"/>
              </a:spcBef>
              <a:spcAft>
                <a:spcPts val="0"/>
              </a:spcAft>
              <a:buSzPts val="1800"/>
              <a:buChar char="･"/>
            </a:pPr>
            <a:r>
              <a:rPr b="1" lang="en"/>
              <a:t>Ottale</a:t>
            </a:r>
            <a:r>
              <a:rPr lang="en"/>
              <a:t>: usa numeri per rappresentare combinazioni di permessi.</a:t>
            </a:r>
            <a:endParaRPr/>
          </a:p>
          <a:p>
            <a:pPr indent="0" lvl="0" marL="342900" rtl="0" algn="l">
              <a:spcBef>
                <a:spcPts val="1000"/>
              </a:spcBef>
              <a:spcAft>
                <a:spcPts val="1000"/>
              </a:spcAft>
              <a:buNone/>
            </a:pPr>
            <a:r>
              <a:t/>
            </a:r>
            <a:endParaRPr/>
          </a:p>
        </p:txBody>
      </p:sp>
      <p:sp>
        <p:nvSpPr>
          <p:cNvPr id="1996" name="Google Shape;1996;p14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Modifica permessi di files e directory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ai Files</a:t>
            </a:r>
            <a:endParaRPr/>
          </a:p>
        </p:txBody>
      </p:sp>
      <p:sp>
        <p:nvSpPr>
          <p:cNvPr id="2002" name="Google Shape;2002;p1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03" name="Google Shape;2003;p143"/>
          <p:cNvSpPr txBox="1"/>
          <p:nvPr>
            <p:ph idx="4" type="body"/>
          </p:nvPr>
        </p:nvSpPr>
        <p:spPr>
          <a:xfrm>
            <a:off x="2438400" y="1676400"/>
            <a:ext cx="7315200" cy="2421900"/>
          </a:xfrm>
          <a:prstGeom prst="rect">
            <a:avLst/>
          </a:prstGeom>
        </p:spPr>
        <p:txBody>
          <a:bodyPr anchorCtr="0" anchor="t" bIns="0" lIns="0" spcFirstLastPara="1" rIns="0" wrap="square" tIns="0">
            <a:noAutofit/>
          </a:bodyPr>
          <a:lstStyle/>
          <a:p>
            <a:pPr indent="0" lvl="0" marL="342900" rtl="0" algn="l">
              <a:spcBef>
                <a:spcPts val="1000"/>
              </a:spcBef>
              <a:spcAft>
                <a:spcPts val="0"/>
              </a:spcAft>
              <a:buClr>
                <a:schemeClr val="dk1"/>
              </a:buClr>
              <a:buSzPts val="1100"/>
              <a:buFont typeface="Arial"/>
              <a:buNone/>
            </a:pPr>
            <a:r>
              <a:rPr lang="en"/>
              <a:t>Il metodo simbolico usa lettere per definire permessi.</a:t>
            </a:r>
            <a:endParaRPr/>
          </a:p>
          <a:p>
            <a:pPr indent="-342900" lvl="0" marL="457200" rtl="0" algn="l">
              <a:spcBef>
                <a:spcPts val="1000"/>
              </a:spcBef>
              <a:spcAft>
                <a:spcPts val="0"/>
              </a:spcAft>
              <a:buSzPts val="1800"/>
              <a:buChar char="▸"/>
            </a:pPr>
            <a:r>
              <a:rPr lang="en"/>
              <a:t>Utenti: u (user), g (group), o (others), a (all)</a:t>
            </a:r>
            <a:endParaRPr/>
          </a:p>
          <a:p>
            <a:pPr indent="-342900" lvl="0" marL="457200" rtl="0" algn="l">
              <a:spcBef>
                <a:spcPts val="0"/>
              </a:spcBef>
              <a:spcAft>
                <a:spcPts val="0"/>
              </a:spcAft>
              <a:buSzPts val="1800"/>
              <a:buChar char="▸"/>
            </a:pPr>
            <a:r>
              <a:rPr lang="en"/>
              <a:t>Permessi: r, w, x</a:t>
            </a:r>
            <a:endParaRPr/>
          </a:p>
        </p:txBody>
      </p:sp>
      <p:sp>
        <p:nvSpPr>
          <p:cNvPr id="2004" name="Google Shape;2004;p14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Modifica Permessi con metodo Simbolico</a:t>
            </a:r>
            <a:endParaRPr/>
          </a:p>
        </p:txBody>
      </p:sp>
      <p:sp>
        <p:nvSpPr>
          <p:cNvPr id="2005" name="Google Shape;2005;p143"/>
          <p:cNvSpPr txBox="1"/>
          <p:nvPr/>
        </p:nvSpPr>
        <p:spPr>
          <a:xfrm>
            <a:off x="2514600" y="3383875"/>
            <a:ext cx="7001100" cy="1416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chmod a+r file.txt        # Aggiunge lettura a tutti</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chmod u+x script.sh       # Aggiunge esecuzione all’utente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chmod o-r file.txt        # Rimuove lettura agli altri</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chmod a=r file.txt        # Imposta solo lettura per tutti</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1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ai Files</a:t>
            </a:r>
            <a:endParaRPr/>
          </a:p>
        </p:txBody>
      </p:sp>
      <p:sp>
        <p:nvSpPr>
          <p:cNvPr id="2011" name="Google Shape;2011;p1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12" name="Google Shape;2012;p144"/>
          <p:cNvSpPr txBox="1"/>
          <p:nvPr>
            <p:ph idx="4" type="body"/>
          </p:nvPr>
        </p:nvSpPr>
        <p:spPr>
          <a:xfrm>
            <a:off x="2438400" y="1676400"/>
            <a:ext cx="7315200" cy="24219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Il metodo ottale usa numeri per rappresentare i permessi.</a:t>
            </a:r>
            <a:endParaRPr/>
          </a:p>
          <a:p>
            <a:pPr indent="-342900" lvl="0" marL="457200" rtl="0" algn="l">
              <a:spcBef>
                <a:spcPts val="0"/>
              </a:spcBef>
              <a:spcAft>
                <a:spcPts val="0"/>
              </a:spcAft>
              <a:buSzPts val="1800"/>
              <a:buChar char="▸"/>
            </a:pPr>
            <a:r>
              <a:rPr lang="en"/>
              <a:t>r=4, w=2, x=1</a:t>
            </a:r>
            <a:endParaRPr/>
          </a:p>
          <a:p>
            <a:pPr indent="-342900" lvl="0" marL="457200" rtl="0" algn="l">
              <a:spcBef>
                <a:spcPts val="0"/>
              </a:spcBef>
              <a:spcAft>
                <a:spcPts val="0"/>
              </a:spcAft>
              <a:buSzPts val="1800"/>
              <a:buChar char="▸"/>
            </a:pPr>
            <a:r>
              <a:rPr lang="en"/>
              <a:t>Somma i valori per ogni categoria</a:t>
            </a:r>
            <a:endParaRPr/>
          </a:p>
        </p:txBody>
      </p:sp>
      <p:sp>
        <p:nvSpPr>
          <p:cNvPr id="2013" name="Google Shape;2013;p14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Modifica Permessi con metodo Ottale</a:t>
            </a:r>
            <a:endParaRPr/>
          </a:p>
        </p:txBody>
      </p:sp>
      <p:sp>
        <p:nvSpPr>
          <p:cNvPr id="2014" name="Google Shape;2014;p144"/>
          <p:cNvSpPr txBox="1"/>
          <p:nvPr/>
        </p:nvSpPr>
        <p:spPr>
          <a:xfrm>
            <a:off x="2514600" y="3100753"/>
            <a:ext cx="7001100" cy="8163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chmod 644 file.txt   # rw-r--r--</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chmod 755 script.sh  # rwxr-xr-x</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pic>
        <p:nvPicPr>
          <p:cNvPr id="2015" name="Google Shape;2015;p144"/>
          <p:cNvPicPr preferRelativeResize="0"/>
          <p:nvPr/>
        </p:nvPicPr>
        <p:blipFill>
          <a:blip r:embed="rId3">
            <a:alphaModFix/>
          </a:blip>
          <a:stretch>
            <a:fillRect/>
          </a:stretch>
        </p:blipFill>
        <p:spPr>
          <a:xfrm>
            <a:off x="3429000" y="4262375"/>
            <a:ext cx="5667375" cy="1771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1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ai Files</a:t>
            </a:r>
            <a:endParaRPr/>
          </a:p>
        </p:txBody>
      </p:sp>
      <p:sp>
        <p:nvSpPr>
          <p:cNvPr id="2021" name="Google Shape;2021;p1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22" name="Google Shape;2022;p145"/>
          <p:cNvSpPr txBox="1"/>
          <p:nvPr>
            <p:ph idx="4" type="body"/>
          </p:nvPr>
        </p:nvSpPr>
        <p:spPr>
          <a:xfrm>
            <a:off x="2438400" y="1676400"/>
            <a:ext cx="7315200" cy="1457100"/>
          </a:xfrm>
          <a:prstGeom prst="rect">
            <a:avLst/>
          </a:prstGeom>
        </p:spPr>
        <p:txBody>
          <a:bodyPr anchorCtr="0" anchor="t" bIns="0" lIns="0" spcFirstLastPara="1" rIns="0" wrap="square" tIns="0">
            <a:noAutofit/>
          </a:bodyPr>
          <a:lstStyle/>
          <a:p>
            <a:pPr indent="-342900" lvl="0" marL="342900" rtl="0" algn="l">
              <a:spcBef>
                <a:spcPts val="1000"/>
              </a:spcBef>
              <a:spcAft>
                <a:spcPts val="0"/>
              </a:spcAft>
              <a:buSzPts val="1800"/>
              <a:buChar char="▸"/>
            </a:pPr>
            <a:r>
              <a:rPr lang="en">
                <a:solidFill>
                  <a:schemeClr val="dk1"/>
                </a:solidFill>
              </a:rPr>
              <a:t>🛠️ Tipo di shell o script: Nei Makefile o negli script di provisioning, la leggibilità può essere cruciale.</a:t>
            </a:r>
            <a:endParaRPr>
              <a:solidFill>
                <a:schemeClr val="dk1"/>
              </a:solidFill>
            </a:endParaRPr>
          </a:p>
          <a:p>
            <a:pPr indent="-342900" lvl="0" marL="342900" rtl="0" algn="l">
              <a:spcBef>
                <a:spcPts val="1000"/>
              </a:spcBef>
              <a:spcAft>
                <a:spcPts val="0"/>
              </a:spcAft>
              <a:buSzPts val="1800"/>
              <a:buChar char="▸"/>
            </a:pPr>
            <a:r>
              <a:rPr lang="en"/>
              <a:t>🎯 Precisione richiesta: Vuoi modificare un singolo permesso o impostare tutto da zero?</a:t>
            </a:r>
            <a:endParaRPr/>
          </a:p>
          <a:p>
            <a:pPr indent="-342900" lvl="0" marL="342900" rtl="0" algn="l">
              <a:spcBef>
                <a:spcPts val="1000"/>
              </a:spcBef>
              <a:spcAft>
                <a:spcPts val="0"/>
              </a:spcAft>
              <a:buSzPts val="1800"/>
              <a:buChar char="▸"/>
            </a:pPr>
            <a:r>
              <a:rPr lang="en"/>
              <a:t>🧑‍💻 Preferenze personali: Alcuni trovano il metodo simbolico più leggibile, altri preferiscono la sintesi dell’ottale.</a:t>
            </a:r>
            <a:endParaRPr/>
          </a:p>
          <a:p>
            <a:pPr indent="0" lvl="0" marL="342900" rtl="0" algn="l">
              <a:spcBef>
                <a:spcPts val="1000"/>
              </a:spcBef>
              <a:spcAft>
                <a:spcPts val="0"/>
              </a:spcAft>
              <a:buNone/>
            </a:pPr>
            <a:r>
              <a:t/>
            </a:r>
            <a:endParaRPr/>
          </a:p>
          <a:p>
            <a:pPr indent="0" lvl="0" marL="0" rtl="0" algn="l">
              <a:spcBef>
                <a:spcPts val="1000"/>
              </a:spcBef>
              <a:spcAft>
                <a:spcPts val="0"/>
              </a:spcAft>
              <a:buNone/>
            </a:pPr>
            <a:r>
              <a:t/>
            </a:r>
            <a:endParaRPr/>
          </a:p>
          <a:p>
            <a:pPr indent="0" lvl="0" marL="342900" rtl="0" algn="l">
              <a:spcBef>
                <a:spcPts val="1000"/>
              </a:spcBef>
              <a:spcAft>
                <a:spcPts val="1000"/>
              </a:spcAft>
              <a:buNone/>
            </a:pPr>
            <a:r>
              <a:t/>
            </a:r>
            <a:endParaRPr/>
          </a:p>
        </p:txBody>
      </p:sp>
      <p:sp>
        <p:nvSpPr>
          <p:cNvPr id="2023" name="Google Shape;2023;p14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Metodo Simbolico vs Ottale</a:t>
            </a:r>
            <a:endParaRPr/>
          </a:p>
        </p:txBody>
      </p:sp>
      <p:graphicFrame>
        <p:nvGraphicFramePr>
          <p:cNvPr id="2024" name="Google Shape;2024;p145"/>
          <p:cNvGraphicFramePr/>
          <p:nvPr/>
        </p:nvGraphicFramePr>
        <p:xfrm>
          <a:off x="2457447" y="4559994"/>
          <a:ext cx="3000000" cy="3000000"/>
        </p:xfrm>
        <a:graphic>
          <a:graphicData uri="http://schemas.openxmlformats.org/drawingml/2006/table">
            <a:tbl>
              <a:tblPr>
                <a:noFill/>
                <a:tableStyleId>{4515B2E4-2D9C-44A8-A1E7-6DE1D1DC3571}</a:tableStyleId>
              </a:tblPr>
              <a:tblGrid>
                <a:gridCol w="5943600"/>
                <a:gridCol w="1943100"/>
              </a:tblGrid>
              <a:tr h="406050">
                <a:tc>
                  <a:txBody>
                    <a:bodyPr/>
                    <a:lstStyle/>
                    <a:p>
                      <a:pPr indent="0" lvl="0" marL="0" rtl="0" algn="l">
                        <a:spcBef>
                          <a:spcPts val="0"/>
                        </a:spcBef>
                        <a:spcAft>
                          <a:spcPts val="0"/>
                        </a:spcAft>
                        <a:buNone/>
                      </a:pPr>
                      <a:r>
                        <a:rPr lang="en">
                          <a:latin typeface="Red Hat Text"/>
                          <a:ea typeface="Red Hat Text"/>
                          <a:cs typeface="Red Hat Text"/>
                          <a:sym typeface="Red Hat Text"/>
                        </a:rPr>
                        <a:t>Vuoi aggiungere/rimuovere un permesso specifico</a:t>
                      </a:r>
                      <a:endParaRPr>
                        <a:latin typeface="Red Hat Text"/>
                        <a:ea typeface="Red Hat Text"/>
                        <a:cs typeface="Red Hat Text"/>
                        <a:sym typeface="Red Hat Text"/>
                      </a:endParaRPr>
                    </a:p>
                  </a:txBody>
                  <a:tcPr marT="91425" marB="91425" marR="91425" marL="91425"/>
                </a:tc>
                <a:tc>
                  <a:txBody>
                    <a:bodyPr/>
                    <a:lstStyle/>
                    <a:p>
                      <a:pPr indent="0" lvl="0" marL="0" rtl="0" algn="l">
                        <a:spcBef>
                          <a:spcPts val="0"/>
                        </a:spcBef>
                        <a:spcAft>
                          <a:spcPts val="0"/>
                        </a:spcAft>
                        <a:buNone/>
                      </a:pPr>
                      <a:r>
                        <a:rPr lang="en">
                          <a:latin typeface="Red Hat Text"/>
                          <a:ea typeface="Red Hat Text"/>
                          <a:cs typeface="Red Hat Text"/>
                          <a:sym typeface="Red Hat Text"/>
                        </a:rPr>
                        <a:t>Simbolico</a:t>
                      </a:r>
                      <a:endParaRPr>
                        <a:latin typeface="Red Hat Text"/>
                        <a:ea typeface="Red Hat Text"/>
                        <a:cs typeface="Red Hat Text"/>
                        <a:sym typeface="Red Hat Text"/>
                      </a:endParaRPr>
                    </a:p>
                  </a:txBody>
                  <a:tcPr marT="91425" marB="91425" marR="91425" marL="91425"/>
                </a:tc>
              </a:tr>
              <a:tr h="406050">
                <a:tc>
                  <a:txBody>
                    <a:bodyPr/>
                    <a:lstStyle/>
                    <a:p>
                      <a:pPr indent="0" lvl="0" marL="0" rtl="0" algn="l">
                        <a:spcBef>
                          <a:spcPts val="0"/>
                        </a:spcBef>
                        <a:spcAft>
                          <a:spcPts val="0"/>
                        </a:spcAft>
                        <a:buNone/>
                      </a:pPr>
                      <a:r>
                        <a:rPr lang="en">
                          <a:latin typeface="Red Hat Text"/>
                          <a:ea typeface="Red Hat Text"/>
                          <a:cs typeface="Red Hat Text"/>
                          <a:sym typeface="Red Hat Text"/>
                        </a:rPr>
                        <a:t>Vuoi impostare tutti i permessi da zero</a:t>
                      </a:r>
                      <a:endParaRPr>
                        <a:latin typeface="Red Hat Text"/>
                        <a:ea typeface="Red Hat Text"/>
                        <a:cs typeface="Red Hat Text"/>
                        <a:sym typeface="Red Hat Text"/>
                      </a:endParaRPr>
                    </a:p>
                  </a:txBody>
                  <a:tcPr marT="91425" marB="91425" marR="91425" marL="91425"/>
                </a:tc>
                <a:tc>
                  <a:txBody>
                    <a:bodyPr/>
                    <a:lstStyle/>
                    <a:p>
                      <a:pPr indent="0" lvl="0" marL="0" rtl="0" algn="l">
                        <a:spcBef>
                          <a:spcPts val="0"/>
                        </a:spcBef>
                        <a:spcAft>
                          <a:spcPts val="0"/>
                        </a:spcAft>
                        <a:buNone/>
                      </a:pPr>
                      <a:r>
                        <a:rPr lang="en">
                          <a:latin typeface="Red Hat Text"/>
                          <a:ea typeface="Red Hat Text"/>
                          <a:cs typeface="Red Hat Text"/>
                          <a:sym typeface="Red Hat Text"/>
                        </a:rPr>
                        <a:t>Ottale</a:t>
                      </a:r>
                      <a:endParaRPr>
                        <a:latin typeface="Red Hat Text"/>
                        <a:ea typeface="Red Hat Text"/>
                        <a:cs typeface="Red Hat Text"/>
                        <a:sym typeface="Red Hat Text"/>
                      </a:endParaRPr>
                    </a:p>
                  </a:txBody>
                  <a:tcPr marT="91425" marB="91425" marR="91425" marL="91425"/>
                </a:tc>
              </a:tr>
              <a:tr h="406050">
                <a:tc>
                  <a:txBody>
                    <a:bodyPr/>
                    <a:lstStyle/>
                    <a:p>
                      <a:pPr indent="0" lvl="0" marL="0" rtl="0" algn="l">
                        <a:spcBef>
                          <a:spcPts val="0"/>
                        </a:spcBef>
                        <a:spcAft>
                          <a:spcPts val="0"/>
                        </a:spcAft>
                        <a:buNone/>
                      </a:pPr>
                      <a:r>
                        <a:rPr lang="en">
                          <a:latin typeface="Red Hat Text"/>
                          <a:ea typeface="Red Hat Text"/>
                          <a:cs typeface="Red Hat Text"/>
                          <a:sym typeface="Red Hat Text"/>
                        </a:rPr>
                        <a:t>Vuoi replicare permessi standard (es. 644, 755)</a:t>
                      </a:r>
                      <a:endParaRPr>
                        <a:latin typeface="Red Hat Text"/>
                        <a:ea typeface="Red Hat Text"/>
                        <a:cs typeface="Red Hat Text"/>
                        <a:sym typeface="Red Hat Text"/>
                      </a:endParaRPr>
                    </a:p>
                  </a:txBody>
                  <a:tcPr marT="91425" marB="91425" marR="91425" marL="91425"/>
                </a:tc>
                <a:tc>
                  <a:txBody>
                    <a:bodyPr/>
                    <a:lstStyle/>
                    <a:p>
                      <a:pPr indent="0" lvl="0" marL="0" rtl="0" algn="l">
                        <a:spcBef>
                          <a:spcPts val="0"/>
                        </a:spcBef>
                        <a:spcAft>
                          <a:spcPts val="0"/>
                        </a:spcAft>
                        <a:buNone/>
                      </a:pPr>
                      <a:r>
                        <a:rPr lang="en">
                          <a:latin typeface="Red Hat Text"/>
                          <a:ea typeface="Red Hat Text"/>
                          <a:cs typeface="Red Hat Text"/>
                          <a:sym typeface="Red Hat Text"/>
                        </a:rPr>
                        <a:t>Ottale</a:t>
                      </a:r>
                      <a:endParaRPr>
                        <a:latin typeface="Red Hat Text"/>
                        <a:ea typeface="Red Hat Text"/>
                        <a:cs typeface="Red Hat Text"/>
                        <a:sym typeface="Red Hat Text"/>
                      </a:endParaRPr>
                    </a:p>
                  </a:txBody>
                  <a:tcPr marT="91425" marB="91425" marR="91425" marL="91425"/>
                </a:tc>
              </a:tr>
              <a:tr h="406050">
                <a:tc>
                  <a:txBody>
                    <a:bodyPr/>
                    <a:lstStyle/>
                    <a:p>
                      <a:pPr indent="0" lvl="0" marL="0" rtl="0" algn="l">
                        <a:spcBef>
                          <a:spcPts val="0"/>
                        </a:spcBef>
                        <a:spcAft>
                          <a:spcPts val="0"/>
                        </a:spcAft>
                        <a:buNone/>
                      </a:pPr>
                      <a:r>
                        <a:rPr lang="en">
                          <a:latin typeface="Red Hat Text"/>
                          <a:ea typeface="Red Hat Text"/>
                          <a:cs typeface="Red Hat Text"/>
                          <a:sym typeface="Red Hat Text"/>
                        </a:rPr>
                        <a:t>Vuoi modificare solo il gruppo o altri utenti</a:t>
                      </a:r>
                      <a:endParaRPr>
                        <a:latin typeface="Red Hat Text"/>
                        <a:ea typeface="Red Hat Text"/>
                        <a:cs typeface="Red Hat Text"/>
                        <a:sym typeface="Red Hat Text"/>
                      </a:endParaRPr>
                    </a:p>
                  </a:txBody>
                  <a:tcPr marT="91425" marB="91425" marR="91425" marL="91425"/>
                </a:tc>
                <a:tc>
                  <a:txBody>
                    <a:bodyPr/>
                    <a:lstStyle/>
                    <a:p>
                      <a:pPr indent="0" lvl="0" marL="0" rtl="0" algn="l">
                        <a:spcBef>
                          <a:spcPts val="0"/>
                        </a:spcBef>
                        <a:spcAft>
                          <a:spcPts val="0"/>
                        </a:spcAft>
                        <a:buNone/>
                      </a:pPr>
                      <a:r>
                        <a:rPr lang="en">
                          <a:latin typeface="Red Hat Text"/>
                          <a:ea typeface="Red Hat Text"/>
                          <a:cs typeface="Red Hat Text"/>
                          <a:sym typeface="Red Hat Text"/>
                        </a:rPr>
                        <a:t>Simbolico</a:t>
                      </a:r>
                      <a:endParaRPr>
                        <a:latin typeface="Red Hat Text"/>
                        <a:ea typeface="Red Hat Text"/>
                        <a:cs typeface="Red Hat Text"/>
                        <a:sym typeface="Red Hat Text"/>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pic>
        <p:nvPicPr>
          <p:cNvPr id="1575" name="Google Shape;1575;p101"/>
          <p:cNvPicPr preferRelativeResize="0"/>
          <p:nvPr/>
        </p:nvPicPr>
        <p:blipFill>
          <a:blip r:embed="rId3">
            <a:alphaModFix/>
          </a:blip>
          <a:stretch>
            <a:fillRect/>
          </a:stretch>
        </p:blipFill>
        <p:spPr>
          <a:xfrm>
            <a:off x="700025" y="1900050"/>
            <a:ext cx="4896650" cy="4896650"/>
          </a:xfrm>
          <a:prstGeom prst="rect">
            <a:avLst/>
          </a:prstGeom>
          <a:noFill/>
          <a:ln>
            <a:noFill/>
          </a:ln>
        </p:spPr>
      </p:pic>
      <p:sp>
        <p:nvSpPr>
          <p:cNvPr id="1576" name="Google Shape;1576;p1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Introduzione alla Bash Shell</a:t>
            </a:r>
            <a:endParaRPr/>
          </a:p>
        </p:txBody>
      </p:sp>
      <p:sp>
        <p:nvSpPr>
          <p:cNvPr id="1577" name="Google Shape;1577;p1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78" name="Google Shape;1578;p101"/>
          <p:cNvSpPr txBox="1"/>
          <p:nvPr>
            <p:ph idx="4" type="body"/>
          </p:nvPr>
        </p:nvSpPr>
        <p:spPr>
          <a:xfrm>
            <a:off x="6400800" y="2286000"/>
            <a:ext cx="4572000" cy="3429000"/>
          </a:xfrm>
          <a:prstGeom prst="rect">
            <a:avLst/>
          </a:prstGeom>
        </p:spPr>
        <p:txBody>
          <a:bodyPr anchorCtr="0" anchor="t" bIns="0" lIns="0" spcFirstLastPara="1" rIns="0" wrap="square" tIns="0">
            <a:noAutofit/>
          </a:bodyPr>
          <a:lstStyle/>
          <a:p>
            <a:pPr indent="-193040" lvl="0" marL="182880" rtl="0" algn="l">
              <a:lnSpc>
                <a:spcPct val="115000"/>
              </a:lnSpc>
              <a:spcBef>
                <a:spcPts val="1000"/>
              </a:spcBef>
              <a:spcAft>
                <a:spcPts val="0"/>
              </a:spcAft>
              <a:buSzPts val="1600"/>
              <a:buChar char="▸"/>
            </a:pPr>
            <a:r>
              <a:rPr lang="en" sz="1600"/>
              <a:t>Bash (Bourne Again SHell) è la shell predefinita in RHEL e in molte distribuzioni Linux.</a:t>
            </a:r>
            <a:endParaRPr sz="1600"/>
          </a:p>
          <a:p>
            <a:pPr indent="-193040" lvl="0" marL="182880" rtl="0" algn="l">
              <a:lnSpc>
                <a:spcPct val="115000"/>
              </a:lnSpc>
              <a:spcBef>
                <a:spcPts val="1000"/>
              </a:spcBef>
              <a:spcAft>
                <a:spcPts val="0"/>
              </a:spcAft>
              <a:buSzPts val="1600"/>
              <a:buChar char="▸"/>
            </a:pPr>
            <a:r>
              <a:rPr lang="en" sz="1600"/>
              <a:t>È un interprete di comandi che permette all’utente di interagire con il sistema operativo.</a:t>
            </a:r>
            <a:endParaRPr sz="1600"/>
          </a:p>
          <a:p>
            <a:pPr indent="-193040" lvl="0" marL="182880" rtl="0" algn="l">
              <a:lnSpc>
                <a:spcPct val="115000"/>
              </a:lnSpc>
              <a:spcBef>
                <a:spcPts val="1000"/>
              </a:spcBef>
              <a:spcAft>
                <a:spcPts val="0"/>
              </a:spcAft>
              <a:buSzPts val="1600"/>
              <a:buChar char="▸"/>
            </a:pPr>
            <a:r>
              <a:rPr lang="en" sz="1600"/>
              <a:t>Consente di:</a:t>
            </a:r>
            <a:endParaRPr sz="1600"/>
          </a:p>
          <a:p>
            <a:pPr indent="-330200" lvl="1" marL="914400" rtl="0" algn="l">
              <a:lnSpc>
                <a:spcPct val="115000"/>
              </a:lnSpc>
              <a:spcBef>
                <a:spcPts val="1000"/>
              </a:spcBef>
              <a:spcAft>
                <a:spcPts val="0"/>
              </a:spcAft>
              <a:buSzPts val="1600"/>
              <a:buChar char="･"/>
            </a:pPr>
            <a:r>
              <a:rPr lang="en" sz="1600"/>
              <a:t>Eseguire comandi e programmi,</a:t>
            </a:r>
            <a:endParaRPr sz="1600"/>
          </a:p>
          <a:p>
            <a:pPr indent="-330200" lvl="1" marL="914400" rtl="0" algn="l">
              <a:lnSpc>
                <a:spcPct val="115000"/>
              </a:lnSpc>
              <a:spcBef>
                <a:spcPts val="1000"/>
              </a:spcBef>
              <a:spcAft>
                <a:spcPts val="0"/>
              </a:spcAft>
              <a:buSzPts val="1600"/>
              <a:buChar char="･"/>
            </a:pPr>
            <a:r>
              <a:rPr lang="en" sz="1600"/>
              <a:t>Navigare nel file system,</a:t>
            </a:r>
            <a:endParaRPr sz="1600"/>
          </a:p>
          <a:p>
            <a:pPr indent="-330200" lvl="1" marL="914400" rtl="0" algn="l">
              <a:lnSpc>
                <a:spcPct val="115000"/>
              </a:lnSpc>
              <a:spcBef>
                <a:spcPts val="1000"/>
              </a:spcBef>
              <a:spcAft>
                <a:spcPts val="0"/>
              </a:spcAft>
              <a:buSzPts val="1600"/>
              <a:buChar char="･"/>
            </a:pPr>
            <a:r>
              <a:rPr lang="en" sz="1600"/>
              <a:t>Automatizzare operazioni tramite script.</a:t>
            </a:r>
            <a:endParaRPr sz="1600"/>
          </a:p>
          <a:p>
            <a:pPr indent="-193040" lvl="0" marL="182880" rtl="0" algn="l">
              <a:lnSpc>
                <a:spcPct val="115000"/>
              </a:lnSpc>
              <a:spcBef>
                <a:spcPts val="1000"/>
              </a:spcBef>
              <a:spcAft>
                <a:spcPts val="1000"/>
              </a:spcAft>
              <a:buSzPts val="1600"/>
              <a:buChar char="▸"/>
            </a:pPr>
            <a:r>
              <a:rPr lang="en" sz="1600"/>
              <a:t>Combina funzionalità di shell interattiva e linguaggio di scripting.</a:t>
            </a:r>
            <a:endParaRPr sz="1600"/>
          </a:p>
        </p:txBody>
      </p:sp>
      <p:sp>
        <p:nvSpPr>
          <p:cNvPr id="1579" name="Google Shape;1579;p101"/>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Cosa è la Bash shell ?</a:t>
            </a:r>
            <a:endParaRPr/>
          </a:p>
        </p:txBody>
      </p:sp>
      <p:sp>
        <p:nvSpPr>
          <p:cNvPr id="1580" name="Google Shape;1580;p101"/>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Introduzione alla Bash</a:t>
            </a:r>
            <a:endParaRPr/>
          </a:p>
        </p:txBody>
      </p:sp>
      <p:cxnSp>
        <p:nvCxnSpPr>
          <p:cNvPr id="1581" name="Google Shape;1581;p101"/>
          <p:cNvCxnSpPr/>
          <p:nvPr/>
        </p:nvCxnSpPr>
        <p:spPr>
          <a:xfrm rot="10800000">
            <a:off x="5715000" y="2403900"/>
            <a:ext cx="0" cy="4477200"/>
          </a:xfrm>
          <a:prstGeom prst="straightConnector1">
            <a:avLst/>
          </a:prstGeom>
          <a:noFill/>
          <a:ln cap="flat" cmpd="sng" w="9525">
            <a:solidFill>
              <a:srgbClr val="595959"/>
            </a:solidFill>
            <a:prstDash val="dot"/>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ai Files</a:t>
            </a:r>
            <a:endParaRPr/>
          </a:p>
        </p:txBody>
      </p:sp>
      <p:sp>
        <p:nvSpPr>
          <p:cNvPr id="2030" name="Google Shape;2030;p1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31" name="Google Shape;2031;p146"/>
          <p:cNvSpPr txBox="1"/>
          <p:nvPr>
            <p:ph idx="4" type="body"/>
          </p:nvPr>
        </p:nvSpPr>
        <p:spPr>
          <a:xfrm>
            <a:off x="2438400" y="1676400"/>
            <a:ext cx="7315200" cy="2421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Con chown e chgrp puoi cambiare proprietario o gruppo.</a:t>
            </a:r>
            <a:endParaRPr/>
          </a:p>
          <a:p>
            <a:pPr indent="-342900" lvl="0" marL="457200" rtl="0" algn="l">
              <a:spcBef>
                <a:spcPts val="1000"/>
              </a:spcBef>
              <a:spcAft>
                <a:spcPts val="0"/>
              </a:spcAft>
              <a:buSzPts val="1800"/>
              <a:buChar char="▸"/>
            </a:pPr>
            <a:r>
              <a:rPr lang="en"/>
              <a:t>chown user file → cambia proprietario</a:t>
            </a:r>
            <a:endParaRPr/>
          </a:p>
          <a:p>
            <a:pPr indent="-342900" lvl="0" marL="457200" rtl="0" algn="l">
              <a:spcBef>
                <a:spcPts val="0"/>
              </a:spcBef>
              <a:spcAft>
                <a:spcPts val="0"/>
              </a:spcAft>
              <a:buSzPts val="1800"/>
              <a:buChar char="▸"/>
            </a:pPr>
            <a:r>
              <a:rPr lang="en"/>
              <a:t>chown user:group file → cambia proprietario e gruppo</a:t>
            </a:r>
            <a:endParaRPr/>
          </a:p>
          <a:p>
            <a:pPr indent="-342900" lvl="0" marL="457200" rtl="0" algn="l">
              <a:spcBef>
                <a:spcPts val="0"/>
              </a:spcBef>
              <a:spcAft>
                <a:spcPts val="0"/>
              </a:spcAft>
              <a:buSzPts val="1800"/>
              <a:buChar char="▸"/>
            </a:pPr>
            <a:r>
              <a:rPr lang="en"/>
              <a:t>chgrp group file → cambia solo gruppo</a:t>
            </a:r>
            <a:endParaRPr/>
          </a:p>
        </p:txBody>
      </p:sp>
      <p:sp>
        <p:nvSpPr>
          <p:cNvPr id="2032" name="Google Shape;2032;p14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Come cambiare l’ownership o gruppo</a:t>
            </a:r>
            <a:endParaRPr/>
          </a:p>
        </p:txBody>
      </p:sp>
      <p:sp>
        <p:nvSpPr>
          <p:cNvPr id="2033" name="Google Shape;2033;p146"/>
          <p:cNvSpPr txBox="1"/>
          <p:nvPr/>
        </p:nvSpPr>
        <p:spPr>
          <a:xfrm>
            <a:off x="2514600" y="3888100"/>
            <a:ext cx="7772400" cy="1955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  Il file report.txt avrà come proprietario maria e come gruppo mktg.</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chown maria:mktg report.txt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 Il file avrà come proprietario maria</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chown maria report.txt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Il gruppo developers sarà proprietario del file code.py</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chgrp developers </a:t>
            </a:r>
            <a:r>
              <a:rPr b="1" lang="en" sz="1300" u="sng">
                <a:solidFill>
                  <a:schemeClr val="hlink"/>
                </a:solidFill>
                <a:latin typeface="Roboto Mono"/>
                <a:ea typeface="Roboto Mono"/>
                <a:cs typeface="Roboto Mono"/>
                <a:sym typeface="Roboto Mono"/>
                <a:hlinkClick r:id="rId3"/>
              </a:rPr>
              <a:t>code.py</a:t>
            </a:r>
            <a:r>
              <a:rPr b="1" lang="en" sz="1300">
                <a:solidFill>
                  <a:schemeClr val="dk1"/>
                </a:solidFill>
                <a:latin typeface="Roboto Mono"/>
                <a:ea typeface="Roboto Mono"/>
                <a:cs typeface="Roboto Mono"/>
                <a:sym typeface="Roboto Mono"/>
              </a:rPr>
              <a:t>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1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ai Files</a:t>
            </a:r>
            <a:endParaRPr/>
          </a:p>
        </p:txBody>
      </p:sp>
      <p:sp>
        <p:nvSpPr>
          <p:cNvPr id="2039" name="Google Shape;2039;p14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40" name="Google Shape;2040;p147"/>
          <p:cNvSpPr txBox="1"/>
          <p:nvPr>
            <p:ph idx="4" type="body"/>
          </p:nvPr>
        </p:nvSpPr>
        <p:spPr>
          <a:xfrm>
            <a:off x="2438400" y="1676400"/>
            <a:ext cx="8597400" cy="2421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Oltre a rwx esistono permessi speciali.</a:t>
            </a:r>
            <a:endParaRPr/>
          </a:p>
          <a:p>
            <a:pPr indent="-342900" lvl="0" marL="457200" rtl="0" algn="l">
              <a:spcBef>
                <a:spcPts val="1000"/>
              </a:spcBef>
              <a:spcAft>
                <a:spcPts val="0"/>
              </a:spcAft>
              <a:buSzPts val="1800"/>
              <a:buChar char="▸"/>
            </a:pPr>
            <a:r>
              <a:rPr lang="en"/>
              <a:t>SUID (4xxx): esegue un file con i permessi del proprietario</a:t>
            </a:r>
            <a:endParaRPr/>
          </a:p>
          <a:p>
            <a:pPr indent="-342900" lvl="0" marL="457200" rtl="0" algn="l">
              <a:spcBef>
                <a:spcPts val="0"/>
              </a:spcBef>
              <a:spcAft>
                <a:spcPts val="0"/>
              </a:spcAft>
              <a:buSzPts val="1800"/>
              <a:buChar char="▸"/>
            </a:pPr>
            <a:r>
              <a:rPr lang="en"/>
              <a:t>SGID (2xxx): esegue con i permessi del gruppo o assegna gruppo ai file creati in dir</a:t>
            </a:r>
            <a:endParaRPr/>
          </a:p>
          <a:p>
            <a:pPr indent="-342900" lvl="0" marL="457200" rtl="0" algn="l">
              <a:spcBef>
                <a:spcPts val="0"/>
              </a:spcBef>
              <a:spcAft>
                <a:spcPts val="0"/>
              </a:spcAft>
              <a:buSzPts val="1800"/>
              <a:buChar char="▸"/>
            </a:pPr>
            <a:r>
              <a:rPr lang="en"/>
              <a:t>Sticky bit (1xxx): su directory, solo owner può cancellare i propri file</a:t>
            </a:r>
            <a:endParaRPr/>
          </a:p>
        </p:txBody>
      </p:sp>
      <p:sp>
        <p:nvSpPr>
          <p:cNvPr id="2041" name="Google Shape;2041;p14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Permessi speciali</a:t>
            </a:r>
            <a:endParaRPr/>
          </a:p>
        </p:txBody>
      </p:sp>
      <p:sp>
        <p:nvSpPr>
          <p:cNvPr id="2042" name="Google Shape;2042;p147"/>
          <p:cNvSpPr txBox="1"/>
          <p:nvPr/>
        </p:nvSpPr>
        <p:spPr>
          <a:xfrm>
            <a:off x="2563875" y="4375800"/>
            <a:ext cx="7772400" cy="10782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chmod 4755 /usr/bin/program   # SUID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chmod 2775 /shared            # SGID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chmod 1777 /tmp               # sticky</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1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ai Files</a:t>
            </a:r>
            <a:endParaRPr/>
          </a:p>
        </p:txBody>
      </p:sp>
      <p:sp>
        <p:nvSpPr>
          <p:cNvPr id="2048" name="Google Shape;2048;p14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49" name="Google Shape;2049;p148"/>
          <p:cNvSpPr txBox="1"/>
          <p:nvPr>
            <p:ph idx="4" type="body"/>
          </p:nvPr>
        </p:nvSpPr>
        <p:spPr>
          <a:xfrm>
            <a:off x="2438400" y="1676400"/>
            <a:ext cx="8597400" cy="2421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La umask definisce i permessi di default per nuovi file e directory.</a:t>
            </a:r>
            <a:endParaRPr/>
          </a:p>
          <a:p>
            <a:pPr indent="-342900" lvl="0" marL="457200" rtl="0" algn="l">
              <a:spcBef>
                <a:spcPts val="1000"/>
              </a:spcBef>
              <a:spcAft>
                <a:spcPts val="0"/>
              </a:spcAft>
              <a:buSzPts val="1800"/>
              <a:buChar char="▸"/>
            </a:pPr>
            <a:r>
              <a:rPr lang="en"/>
              <a:t>Default: file 666 - umask, dir 777 - umask</a:t>
            </a:r>
            <a:endParaRPr/>
          </a:p>
          <a:p>
            <a:pPr indent="-342900" lvl="0" marL="457200" rtl="0" algn="l">
              <a:spcBef>
                <a:spcPts val="0"/>
              </a:spcBef>
              <a:spcAft>
                <a:spcPts val="0"/>
              </a:spcAft>
              <a:buSzPts val="1800"/>
              <a:buChar char="▸"/>
            </a:pPr>
            <a:r>
              <a:rPr lang="en"/>
              <a:t>Tipica umask: 0022 → file 644, dir 755</a:t>
            </a:r>
            <a:endParaRPr/>
          </a:p>
          <a:p>
            <a:pPr indent="-342900" lvl="0" marL="457200" rtl="0" algn="l">
              <a:spcBef>
                <a:spcPts val="0"/>
              </a:spcBef>
              <a:spcAft>
                <a:spcPts val="0"/>
              </a:spcAft>
              <a:buSzPts val="1800"/>
              <a:buChar char="▸"/>
            </a:pPr>
            <a:r>
              <a:rPr lang="en"/>
              <a:t>Il file /etc/profile imposta la umask per tutti gli utenti al login.</a:t>
            </a:r>
            <a:endParaRPr/>
          </a:p>
        </p:txBody>
      </p:sp>
      <p:sp>
        <p:nvSpPr>
          <p:cNvPr id="2050" name="Google Shape;2050;p14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Default Permissions</a:t>
            </a:r>
            <a:endParaRPr/>
          </a:p>
        </p:txBody>
      </p:sp>
      <p:sp>
        <p:nvSpPr>
          <p:cNvPr id="2051" name="Google Shape;2051;p148"/>
          <p:cNvSpPr txBox="1"/>
          <p:nvPr/>
        </p:nvSpPr>
        <p:spPr>
          <a:xfrm>
            <a:off x="2563875" y="4171565"/>
            <a:ext cx="7772400" cy="10782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umask          # mostra valore attuale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umask 0007     # nuovi file 660, dir 770</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14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057" name="Google Shape;2057;p149"/>
          <p:cNvSpPr txBox="1"/>
          <p:nvPr>
            <p:ph type="title"/>
          </p:nvPr>
        </p:nvSpPr>
        <p:spPr>
          <a:xfrm>
            <a:off x="5674100" y="2514600"/>
            <a:ext cx="5037300" cy="24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I</a:t>
            </a:r>
            <a:r>
              <a:rPr lang="en" sz="4200"/>
              <a:t>nstalling and Updating Software with RPM</a:t>
            </a:r>
            <a:endParaRPr sz="4200"/>
          </a:p>
        </p:txBody>
      </p:sp>
      <p:sp>
        <p:nvSpPr>
          <p:cNvPr id="2058" name="Google Shape;2058;p149"/>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059" name="Google Shape;2059;p149"/>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2060" name="Google Shape;2060;p149"/>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2061" name="Google Shape;2061;p149"/>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12</a:t>
            </a:r>
            <a:endParaRPr b="1">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 Installing and Updating Software with RPM</a:t>
            </a:r>
            <a:endParaRPr/>
          </a:p>
        </p:txBody>
      </p:sp>
      <p:sp>
        <p:nvSpPr>
          <p:cNvPr id="2067" name="Google Shape;2067;p1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68" name="Google Shape;2068;p150"/>
          <p:cNvSpPr txBox="1"/>
          <p:nvPr>
            <p:ph idx="4" type="body"/>
          </p:nvPr>
        </p:nvSpPr>
        <p:spPr>
          <a:xfrm>
            <a:off x="2438400" y="1676400"/>
            <a:ext cx="7315200" cy="2421900"/>
          </a:xfrm>
          <a:prstGeom prst="rect">
            <a:avLst/>
          </a:prstGeom>
        </p:spPr>
        <p:txBody>
          <a:bodyPr anchorCtr="0" anchor="t" bIns="0" lIns="0" spcFirstLastPara="1" rIns="0" wrap="square" tIns="0">
            <a:noAutofit/>
          </a:bodyPr>
          <a:lstStyle/>
          <a:p>
            <a:pPr indent="0" lvl="0" marL="342900" rtl="0" algn="l">
              <a:spcBef>
                <a:spcPts val="1000"/>
              </a:spcBef>
              <a:spcAft>
                <a:spcPts val="0"/>
              </a:spcAft>
              <a:buClr>
                <a:schemeClr val="dk1"/>
              </a:buClr>
              <a:buSzPts val="1100"/>
              <a:buFont typeface="Arial"/>
              <a:buNone/>
            </a:pPr>
            <a:r>
              <a:rPr lang="en"/>
              <a:t>RPM = Red Hat Package Manager, formato standard per i pacchetti software su RHEL.</a:t>
            </a:r>
            <a:endParaRPr/>
          </a:p>
          <a:p>
            <a:pPr indent="0" lvl="0" marL="342900" rtl="0" algn="l">
              <a:spcBef>
                <a:spcPts val="1000"/>
              </a:spcBef>
              <a:spcAft>
                <a:spcPts val="0"/>
              </a:spcAft>
              <a:buClr>
                <a:schemeClr val="dk1"/>
              </a:buClr>
              <a:buSzPts val="1100"/>
              <a:buFont typeface="Arial"/>
              <a:buNone/>
            </a:pPr>
            <a:r>
              <a:rPr lang="en"/>
              <a:t>Contiene: binari, configurazioni, metadata (dipendenze, versione, architettura).</a:t>
            </a:r>
            <a:endParaRPr/>
          </a:p>
          <a:p>
            <a:pPr indent="0" lvl="0" marL="342900" rtl="0" algn="l">
              <a:spcBef>
                <a:spcPts val="1000"/>
              </a:spcBef>
              <a:spcAft>
                <a:spcPts val="0"/>
              </a:spcAft>
              <a:buClr>
                <a:schemeClr val="dk1"/>
              </a:buClr>
              <a:buSzPts val="1100"/>
              <a:buFont typeface="Arial"/>
              <a:buNone/>
            </a:pPr>
            <a:r>
              <a:rPr lang="en"/>
              <a:t>Comandi utili per eseguire verifiche:</a:t>
            </a:r>
            <a:endParaRPr/>
          </a:p>
          <a:p>
            <a:pPr indent="-342900" lvl="0" marL="457200" rtl="0" algn="l">
              <a:spcBef>
                <a:spcPts val="1000"/>
              </a:spcBef>
              <a:spcAft>
                <a:spcPts val="0"/>
              </a:spcAft>
              <a:buSzPts val="1800"/>
              <a:buChar char="▸"/>
            </a:pPr>
            <a:r>
              <a:rPr lang="en"/>
              <a:t>rpm -q &lt;pacchetto&gt; → verifica se il pacchetto è installato.</a:t>
            </a:r>
            <a:endParaRPr/>
          </a:p>
          <a:p>
            <a:pPr indent="-342900" lvl="0" marL="457200" rtl="0" algn="l">
              <a:spcBef>
                <a:spcPts val="0"/>
              </a:spcBef>
              <a:spcAft>
                <a:spcPts val="0"/>
              </a:spcAft>
              <a:buSzPts val="1800"/>
              <a:buChar char="▸"/>
            </a:pPr>
            <a:r>
              <a:rPr lang="en"/>
              <a:t>rpm -qi &lt;pacchetto&gt; → mostra informazioni sul pacchetto.</a:t>
            </a:r>
            <a:endParaRPr/>
          </a:p>
          <a:p>
            <a:pPr indent="-342900" lvl="0" marL="457200" rtl="0" algn="l">
              <a:spcBef>
                <a:spcPts val="0"/>
              </a:spcBef>
              <a:spcAft>
                <a:spcPts val="0"/>
              </a:spcAft>
              <a:buSzPts val="1800"/>
              <a:buChar char="▸"/>
            </a:pPr>
            <a:r>
              <a:rPr lang="en"/>
              <a:t>rpm -ql &lt;pacchetto&gt; → elenca i file installati.</a:t>
            </a:r>
            <a:endParaRPr/>
          </a:p>
        </p:txBody>
      </p:sp>
      <p:sp>
        <p:nvSpPr>
          <p:cNvPr id="2069" name="Google Shape;2069;p15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Investigare i pacchetti RPM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1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 Installing and Updating Software with RPM</a:t>
            </a:r>
            <a:endParaRPr/>
          </a:p>
        </p:txBody>
      </p:sp>
      <p:sp>
        <p:nvSpPr>
          <p:cNvPr id="2075" name="Google Shape;2075;p15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76" name="Google Shape;2076;p151"/>
          <p:cNvSpPr txBox="1"/>
          <p:nvPr>
            <p:ph idx="4" type="body"/>
          </p:nvPr>
        </p:nvSpPr>
        <p:spPr>
          <a:xfrm>
            <a:off x="2438400" y="1676400"/>
            <a:ext cx="7315200" cy="2421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È possibile analizzare un file .rpm prima di installarlo.</a:t>
            </a:r>
            <a:endParaRPr/>
          </a:p>
          <a:p>
            <a:pPr indent="0" lvl="0" marL="0" rtl="0" algn="l">
              <a:spcBef>
                <a:spcPts val="1000"/>
              </a:spcBef>
              <a:spcAft>
                <a:spcPts val="0"/>
              </a:spcAft>
              <a:buNone/>
            </a:pPr>
            <a:r>
              <a:rPr lang="en"/>
              <a:t>Comandi principali:</a:t>
            </a:r>
            <a:endParaRPr/>
          </a:p>
          <a:p>
            <a:pPr indent="-342900" lvl="0" marL="457200" rtl="0" algn="l">
              <a:spcBef>
                <a:spcPts val="1000"/>
              </a:spcBef>
              <a:spcAft>
                <a:spcPts val="0"/>
              </a:spcAft>
              <a:buSzPts val="1800"/>
              <a:buChar char="▸"/>
            </a:pPr>
            <a:r>
              <a:rPr lang="en"/>
              <a:t>rpm -qpi &lt;file.rpm&gt; → informazioni sul pacchetto.</a:t>
            </a:r>
            <a:endParaRPr/>
          </a:p>
          <a:p>
            <a:pPr indent="-342900" lvl="0" marL="457200" rtl="0" algn="l">
              <a:spcBef>
                <a:spcPts val="0"/>
              </a:spcBef>
              <a:spcAft>
                <a:spcPts val="0"/>
              </a:spcAft>
              <a:buSzPts val="1800"/>
              <a:buChar char="▸"/>
            </a:pPr>
            <a:r>
              <a:rPr lang="en"/>
              <a:t>rpm -qpl &lt;file.rpm&gt; → lista dei file che verranno installati.</a:t>
            </a:r>
            <a:endParaRPr/>
          </a:p>
          <a:p>
            <a:pPr indent="0" lvl="0" marL="0" rtl="0" algn="l">
              <a:spcBef>
                <a:spcPts val="1000"/>
              </a:spcBef>
              <a:spcAft>
                <a:spcPts val="0"/>
              </a:spcAft>
              <a:buNone/>
            </a:pPr>
            <a:r>
              <a:rPr lang="en"/>
              <a:t>Utile per:</a:t>
            </a:r>
            <a:endParaRPr/>
          </a:p>
          <a:p>
            <a:pPr indent="-342900" lvl="0" marL="457200" rtl="0" algn="l">
              <a:spcBef>
                <a:spcPts val="1000"/>
              </a:spcBef>
              <a:spcAft>
                <a:spcPts val="0"/>
              </a:spcAft>
              <a:buSzPts val="1800"/>
              <a:buChar char="▸"/>
            </a:pPr>
            <a:r>
              <a:rPr lang="en"/>
              <a:t>Verificare versioni prima dell’installazione.</a:t>
            </a:r>
            <a:endParaRPr/>
          </a:p>
          <a:p>
            <a:pPr indent="-342900" lvl="0" marL="457200" rtl="0" algn="l">
              <a:spcBef>
                <a:spcPts val="0"/>
              </a:spcBef>
              <a:spcAft>
                <a:spcPts val="0"/>
              </a:spcAft>
              <a:buSzPts val="1800"/>
              <a:buChar char="▸"/>
            </a:pPr>
            <a:r>
              <a:rPr lang="en"/>
              <a:t>Capire se contiene i binari necessari.</a:t>
            </a:r>
            <a:endParaRPr/>
          </a:p>
        </p:txBody>
      </p:sp>
      <p:sp>
        <p:nvSpPr>
          <p:cNvPr id="2077" name="Google Shape;2077;p15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Analizzare file RPM non installati</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1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 Installing and Updating Software with RPM</a:t>
            </a:r>
            <a:endParaRPr/>
          </a:p>
        </p:txBody>
      </p:sp>
      <p:sp>
        <p:nvSpPr>
          <p:cNvPr id="2083" name="Google Shape;2083;p1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84" name="Google Shape;2084;p152"/>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DNF è il gestore pacchetti predefinito su RHEL 8+ (successore di YUM).</a:t>
            </a:r>
            <a:endParaRPr/>
          </a:p>
          <a:p>
            <a:pPr indent="-342900" lvl="0" marL="457200" rtl="0" algn="l">
              <a:spcBef>
                <a:spcPts val="1000"/>
              </a:spcBef>
              <a:spcAft>
                <a:spcPts val="0"/>
              </a:spcAft>
              <a:buSzPts val="1800"/>
              <a:buChar char="▸"/>
            </a:pPr>
            <a:r>
              <a:rPr lang="en"/>
              <a:t>Gestisce automaticamente le dipendenze.</a:t>
            </a:r>
            <a:endParaRPr/>
          </a:p>
          <a:p>
            <a:pPr indent="-342900" lvl="0" marL="457200" rtl="0" algn="l">
              <a:spcBef>
                <a:spcPts val="0"/>
              </a:spcBef>
              <a:spcAft>
                <a:spcPts val="0"/>
              </a:spcAft>
              <a:buSzPts val="1800"/>
              <a:buChar char="▸"/>
            </a:pPr>
            <a:r>
              <a:rPr lang="en"/>
              <a:t>Comandi principali:</a:t>
            </a:r>
            <a:endParaRPr/>
          </a:p>
          <a:p>
            <a:pPr indent="-342900" lvl="1" marL="914400" rtl="0" algn="l">
              <a:spcBef>
                <a:spcPts val="0"/>
              </a:spcBef>
              <a:spcAft>
                <a:spcPts val="0"/>
              </a:spcAft>
              <a:buSzPts val="1800"/>
              <a:buChar char="･"/>
            </a:pPr>
            <a:r>
              <a:rPr lang="en"/>
              <a:t>dnf install &lt;pacchetto&gt; → installa un pacchetto.</a:t>
            </a:r>
            <a:endParaRPr/>
          </a:p>
          <a:p>
            <a:pPr indent="-342900" lvl="1" marL="914400" rtl="0" algn="l">
              <a:spcBef>
                <a:spcPts val="0"/>
              </a:spcBef>
              <a:spcAft>
                <a:spcPts val="0"/>
              </a:spcAft>
              <a:buSzPts val="1800"/>
              <a:buChar char="･"/>
            </a:pPr>
            <a:r>
              <a:rPr lang="en"/>
              <a:t>dnf remove &lt;pacchetto&gt; → rimuove un pacchetto.</a:t>
            </a:r>
            <a:endParaRPr/>
          </a:p>
          <a:p>
            <a:pPr indent="-342900" lvl="0" marL="457200" rtl="0" algn="l">
              <a:spcBef>
                <a:spcPts val="0"/>
              </a:spcBef>
              <a:spcAft>
                <a:spcPts val="0"/>
              </a:spcAft>
              <a:buSzPts val="1800"/>
              <a:buChar char="▸"/>
            </a:pPr>
            <a:r>
              <a:rPr lang="en"/>
              <a:t>Confronto con RPM:</a:t>
            </a:r>
            <a:endParaRPr/>
          </a:p>
          <a:p>
            <a:pPr indent="-342900" lvl="1" marL="914400" rtl="0" algn="l">
              <a:spcBef>
                <a:spcPts val="0"/>
              </a:spcBef>
              <a:spcAft>
                <a:spcPts val="0"/>
              </a:spcAft>
              <a:buSzPts val="1800"/>
              <a:buChar char="･"/>
            </a:pPr>
            <a:r>
              <a:rPr lang="en"/>
              <a:t>RPM installa pacchetti locali senza risolvere dipendenze.</a:t>
            </a:r>
            <a:endParaRPr/>
          </a:p>
          <a:p>
            <a:pPr indent="-342900" lvl="1" marL="914400" rtl="0" algn="l">
              <a:spcBef>
                <a:spcPts val="0"/>
              </a:spcBef>
              <a:spcAft>
                <a:spcPts val="0"/>
              </a:spcAft>
              <a:buSzPts val="1800"/>
              <a:buChar char="･"/>
            </a:pPr>
            <a:r>
              <a:rPr lang="en"/>
              <a:t>DNF scarica dai repository e risolve automaticamente le dipendenze.</a:t>
            </a:r>
            <a:endParaRPr/>
          </a:p>
        </p:txBody>
      </p:sp>
      <p:sp>
        <p:nvSpPr>
          <p:cNvPr id="2085" name="Google Shape;2085;p15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Installare pacchetti con DNF</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1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 Installing and Updating Software with RPM</a:t>
            </a:r>
            <a:endParaRPr/>
          </a:p>
        </p:txBody>
      </p:sp>
      <p:sp>
        <p:nvSpPr>
          <p:cNvPr id="2091" name="Google Shape;2091;p1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92" name="Google Shape;2092;p153"/>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DNF semplifica gli aggiornamenti del sistema:</a:t>
            </a:r>
            <a:endParaRPr/>
          </a:p>
          <a:p>
            <a:pPr indent="-342900" lvl="0" marL="457200" rtl="0" algn="l">
              <a:spcBef>
                <a:spcPts val="1000"/>
              </a:spcBef>
              <a:spcAft>
                <a:spcPts val="0"/>
              </a:spcAft>
              <a:buSzPts val="1800"/>
              <a:buChar char="▸"/>
            </a:pPr>
            <a:r>
              <a:rPr lang="en"/>
              <a:t>dnf update &lt;pacchetto&gt; → aggiorna un pacchetto specifico.</a:t>
            </a:r>
            <a:endParaRPr/>
          </a:p>
          <a:p>
            <a:pPr indent="-342900" lvl="0" marL="457200" rtl="0" algn="l">
              <a:spcBef>
                <a:spcPts val="0"/>
              </a:spcBef>
              <a:spcAft>
                <a:spcPts val="0"/>
              </a:spcAft>
              <a:buSzPts val="1800"/>
              <a:buChar char="▸"/>
            </a:pPr>
            <a:r>
              <a:rPr lang="en"/>
              <a:t>dnf upgrade → aggiorna tutti i pacchetti installati.</a:t>
            </a:r>
            <a:endParaRPr/>
          </a:p>
          <a:p>
            <a:pPr indent="0" lvl="0" marL="0" rtl="0" algn="l">
              <a:spcBef>
                <a:spcPts val="1000"/>
              </a:spcBef>
              <a:spcAft>
                <a:spcPts val="0"/>
              </a:spcAft>
              <a:buNone/>
            </a:pPr>
            <a:r>
              <a:rPr lang="en"/>
              <a:t>Opzioni utili:</a:t>
            </a:r>
            <a:endParaRPr/>
          </a:p>
          <a:p>
            <a:pPr indent="-342900" lvl="0" marL="457200" rtl="0" algn="l">
              <a:spcBef>
                <a:spcPts val="1000"/>
              </a:spcBef>
              <a:spcAft>
                <a:spcPts val="0"/>
              </a:spcAft>
              <a:buSzPts val="1800"/>
              <a:buChar char="▸"/>
            </a:pPr>
            <a:r>
              <a:rPr lang="en"/>
              <a:t>dnf check-update → mostra gli aggiornamenti disponibili.</a:t>
            </a:r>
            <a:endParaRPr/>
          </a:p>
          <a:p>
            <a:pPr indent="-342900" lvl="0" marL="457200" rtl="0" algn="l">
              <a:spcBef>
                <a:spcPts val="0"/>
              </a:spcBef>
              <a:spcAft>
                <a:spcPts val="0"/>
              </a:spcAft>
              <a:buSzPts val="1800"/>
              <a:buChar char="▸"/>
            </a:pPr>
            <a:r>
              <a:rPr lang="en"/>
              <a:t>dnf history → cronologia delle operazioni eseguite.</a:t>
            </a:r>
            <a:endParaRPr/>
          </a:p>
        </p:txBody>
      </p:sp>
      <p:sp>
        <p:nvSpPr>
          <p:cNvPr id="2093" name="Google Shape;2093;p15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Aggiornare pacchetti con DNF</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1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 Installing and Updating Software with RPM</a:t>
            </a:r>
            <a:endParaRPr/>
          </a:p>
        </p:txBody>
      </p:sp>
      <p:sp>
        <p:nvSpPr>
          <p:cNvPr id="2099" name="Google Shape;2099;p15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00" name="Google Shape;2100;p154"/>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I repository sono collezioni di pacchetti accessibili a DNF.</a:t>
            </a:r>
            <a:endParaRPr/>
          </a:p>
          <a:p>
            <a:pPr indent="-342900" lvl="0" marL="457200" rtl="0" algn="l">
              <a:spcBef>
                <a:spcPts val="1000"/>
              </a:spcBef>
              <a:spcAft>
                <a:spcPts val="0"/>
              </a:spcAft>
              <a:buSzPts val="1800"/>
              <a:buChar char="▸"/>
            </a:pPr>
            <a:r>
              <a:rPr lang="en"/>
              <a:t>Configurazioni in: /etc/yum.repos.d/.</a:t>
            </a:r>
            <a:endParaRPr/>
          </a:p>
          <a:p>
            <a:pPr indent="-342900" lvl="0" marL="457200" rtl="0" algn="l">
              <a:spcBef>
                <a:spcPts val="0"/>
              </a:spcBef>
              <a:spcAft>
                <a:spcPts val="0"/>
              </a:spcAft>
              <a:buSzPts val="1800"/>
              <a:buChar char="▸"/>
            </a:pPr>
            <a:r>
              <a:rPr lang="en"/>
              <a:t>Comandi principali:</a:t>
            </a:r>
            <a:endParaRPr/>
          </a:p>
          <a:p>
            <a:pPr indent="-342900" lvl="1" marL="914400" rtl="0" algn="l">
              <a:spcBef>
                <a:spcPts val="0"/>
              </a:spcBef>
              <a:spcAft>
                <a:spcPts val="0"/>
              </a:spcAft>
              <a:buSzPts val="1800"/>
              <a:buChar char="･"/>
            </a:pPr>
            <a:r>
              <a:rPr lang="en"/>
              <a:t>dnf repolist → elenca i repository attivi.</a:t>
            </a:r>
            <a:endParaRPr/>
          </a:p>
          <a:p>
            <a:pPr indent="-342900" lvl="1" marL="914400" rtl="0" algn="l">
              <a:spcBef>
                <a:spcPts val="0"/>
              </a:spcBef>
              <a:spcAft>
                <a:spcPts val="0"/>
              </a:spcAft>
              <a:buSzPts val="1800"/>
              <a:buChar char="･"/>
            </a:pPr>
            <a:r>
              <a:rPr lang="en"/>
              <a:t>dnf repolist all → mostra tutti i repository, inclusi quelli disabilitati.</a:t>
            </a:r>
            <a:endParaRPr/>
          </a:p>
          <a:p>
            <a:pPr indent="-342900" lvl="1" marL="914400" rtl="0" algn="l">
              <a:spcBef>
                <a:spcPts val="0"/>
              </a:spcBef>
              <a:spcAft>
                <a:spcPts val="0"/>
              </a:spcAft>
              <a:buSzPts val="1800"/>
              <a:buChar char="･"/>
            </a:pPr>
            <a:r>
              <a:rPr lang="en"/>
              <a:t>dnf config-manager --enable &lt;repo&gt; → abilita un repository.</a:t>
            </a:r>
            <a:endParaRPr/>
          </a:p>
          <a:p>
            <a:pPr indent="-342900" lvl="1" marL="914400" rtl="0" algn="l">
              <a:spcBef>
                <a:spcPts val="0"/>
              </a:spcBef>
              <a:spcAft>
                <a:spcPts val="0"/>
              </a:spcAft>
              <a:buSzPts val="1800"/>
              <a:buChar char="･"/>
            </a:pPr>
            <a:r>
              <a:rPr lang="en"/>
              <a:t>dnf config-manager --disable &lt;repo&gt; → disabilita un repository.</a:t>
            </a:r>
            <a:endParaRPr/>
          </a:p>
        </p:txBody>
      </p:sp>
      <p:sp>
        <p:nvSpPr>
          <p:cNvPr id="2101" name="Google Shape;2101;p15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Gestire repository con DNF</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 Installing and Updating Software with RPM</a:t>
            </a:r>
            <a:endParaRPr/>
          </a:p>
        </p:txBody>
      </p:sp>
      <p:sp>
        <p:nvSpPr>
          <p:cNvPr id="2107" name="Google Shape;2107;p1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08" name="Google Shape;2108;p155"/>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Alcuni repository sono opzionali (ad esempio codeready-builder).</a:t>
            </a:r>
            <a:endParaRPr/>
          </a:p>
          <a:p>
            <a:pPr indent="0" lvl="0" marL="0" rtl="0" algn="l">
              <a:spcBef>
                <a:spcPts val="1000"/>
              </a:spcBef>
              <a:spcAft>
                <a:spcPts val="0"/>
              </a:spcAft>
              <a:buNone/>
            </a:pPr>
            <a:r>
              <a:rPr lang="en"/>
              <a:t>Per abilitarli:</a:t>
            </a:r>
            <a:endParaRPr/>
          </a:p>
          <a:p>
            <a:pPr indent="-342900" lvl="0" marL="457200" rtl="0" algn="l">
              <a:spcBef>
                <a:spcPts val="1000"/>
              </a:spcBef>
              <a:spcAft>
                <a:spcPts val="0"/>
              </a:spcAft>
              <a:buSzPts val="1800"/>
              <a:buChar char="▸"/>
            </a:pPr>
            <a:r>
              <a:rPr lang="en"/>
              <a:t>subscription-manager repos --enable=&lt;repo-name&gt;</a:t>
            </a:r>
            <a:endParaRPr/>
          </a:p>
          <a:p>
            <a:pPr indent="0" lvl="0" marL="0" rtl="0" algn="l">
              <a:spcBef>
                <a:spcPts val="1000"/>
              </a:spcBef>
              <a:spcAft>
                <a:spcPts val="0"/>
              </a:spcAft>
              <a:buNone/>
            </a:pPr>
            <a:r>
              <a:rPr lang="en"/>
              <a:t>Esempio:</a:t>
            </a:r>
            <a:endParaRPr/>
          </a:p>
          <a:p>
            <a:pPr indent="-342900" lvl="0" marL="457200" rtl="0" algn="l">
              <a:spcBef>
                <a:spcPts val="1000"/>
              </a:spcBef>
              <a:spcAft>
                <a:spcPts val="0"/>
              </a:spcAft>
              <a:buSzPts val="1800"/>
              <a:buChar char="▸"/>
            </a:pPr>
            <a:r>
              <a:rPr lang="en"/>
              <a:t>subscription-manager repos --enable=rhel-10-for-x86_64-appstream-rpms</a:t>
            </a:r>
            <a:endParaRPr/>
          </a:p>
          <a:p>
            <a:pPr indent="0" lvl="0" marL="0" rtl="0" algn="l">
              <a:spcBef>
                <a:spcPts val="1000"/>
              </a:spcBef>
              <a:spcAft>
                <a:spcPts val="1000"/>
              </a:spcAft>
              <a:buNone/>
            </a:pPr>
            <a:r>
              <a:rPr lang="en"/>
              <a:t>Permette di accedere a pacchetti aggiuntivi o librerie per sviluppatori.</a:t>
            </a:r>
            <a:endParaRPr/>
          </a:p>
        </p:txBody>
      </p:sp>
      <p:sp>
        <p:nvSpPr>
          <p:cNvPr id="2109" name="Google Shape;2109;p15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Abilitare repository extra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pic>
        <p:nvPicPr>
          <p:cNvPr id="1586" name="Google Shape;1586;p102"/>
          <p:cNvPicPr preferRelativeResize="0"/>
          <p:nvPr/>
        </p:nvPicPr>
        <p:blipFill>
          <a:blip r:embed="rId3">
            <a:alphaModFix/>
          </a:blip>
          <a:stretch>
            <a:fillRect/>
          </a:stretch>
        </p:blipFill>
        <p:spPr>
          <a:xfrm>
            <a:off x="700025" y="1900050"/>
            <a:ext cx="4896650" cy="4896650"/>
          </a:xfrm>
          <a:prstGeom prst="rect">
            <a:avLst/>
          </a:prstGeom>
          <a:noFill/>
          <a:ln>
            <a:noFill/>
          </a:ln>
        </p:spPr>
      </p:pic>
      <p:sp>
        <p:nvSpPr>
          <p:cNvPr id="1587" name="Google Shape;1587;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Introduzione alla Bash Shell</a:t>
            </a:r>
            <a:endParaRPr/>
          </a:p>
        </p:txBody>
      </p:sp>
      <p:sp>
        <p:nvSpPr>
          <p:cNvPr id="1588" name="Google Shape;1588;p1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89" name="Google Shape;1589;p102"/>
          <p:cNvSpPr txBox="1"/>
          <p:nvPr>
            <p:ph idx="4" type="body"/>
          </p:nvPr>
        </p:nvSpPr>
        <p:spPr>
          <a:xfrm>
            <a:off x="6400800" y="2286000"/>
            <a:ext cx="4572000" cy="3429000"/>
          </a:xfrm>
          <a:prstGeom prst="rect">
            <a:avLst/>
          </a:prstGeom>
        </p:spPr>
        <p:txBody>
          <a:bodyPr anchorCtr="0" anchor="t" bIns="0" lIns="0" spcFirstLastPara="1" rIns="0" wrap="square" tIns="0">
            <a:noAutofit/>
          </a:bodyPr>
          <a:lstStyle/>
          <a:p>
            <a:pPr indent="-193040" lvl="0" marL="182880" rtl="0" algn="l">
              <a:lnSpc>
                <a:spcPct val="115000"/>
              </a:lnSpc>
              <a:spcBef>
                <a:spcPts val="1000"/>
              </a:spcBef>
              <a:spcAft>
                <a:spcPts val="0"/>
              </a:spcAft>
              <a:buSzPts val="1600"/>
              <a:buChar char="▸"/>
            </a:pPr>
            <a:r>
              <a:rPr lang="en" sz="1600"/>
              <a:t>Prompt:  (es. [utente@host ~]$).</a:t>
            </a:r>
            <a:endParaRPr sz="1600"/>
          </a:p>
          <a:p>
            <a:pPr indent="-193040" lvl="0" marL="182880" rtl="0" algn="l">
              <a:lnSpc>
                <a:spcPct val="115000"/>
              </a:lnSpc>
              <a:spcBef>
                <a:spcPts val="1000"/>
              </a:spcBef>
              <a:spcAft>
                <a:spcPts val="0"/>
              </a:spcAft>
              <a:buSzPts val="1600"/>
              <a:buChar char="▸"/>
            </a:pPr>
            <a:r>
              <a:rPr lang="en" sz="1600"/>
              <a:t>Comandi di base:</a:t>
            </a:r>
            <a:endParaRPr sz="1600"/>
          </a:p>
          <a:p>
            <a:pPr indent="-311150" lvl="1" marL="914400" rtl="0" algn="l">
              <a:lnSpc>
                <a:spcPct val="115000"/>
              </a:lnSpc>
              <a:spcBef>
                <a:spcPts val="1000"/>
              </a:spcBef>
              <a:spcAft>
                <a:spcPts val="0"/>
              </a:spcAft>
              <a:buSzPts val="1300"/>
              <a:buFont typeface="Courier New"/>
              <a:buChar char="･"/>
            </a:pPr>
            <a:r>
              <a:rPr lang="en" sz="1300">
                <a:latin typeface="Courier New"/>
                <a:ea typeface="Courier New"/>
                <a:cs typeface="Courier New"/>
                <a:sym typeface="Courier New"/>
              </a:rPr>
              <a:t>ls, cd, pwd, cp, mv, rm, cat, echo.</a:t>
            </a:r>
            <a:endParaRPr sz="1300">
              <a:latin typeface="Courier New"/>
              <a:ea typeface="Courier New"/>
              <a:cs typeface="Courier New"/>
              <a:sym typeface="Courier New"/>
            </a:endParaRPr>
          </a:p>
          <a:p>
            <a:pPr indent="-193040" lvl="0" marL="182880" rtl="0" algn="l">
              <a:lnSpc>
                <a:spcPct val="115000"/>
              </a:lnSpc>
              <a:spcBef>
                <a:spcPts val="1000"/>
              </a:spcBef>
              <a:spcAft>
                <a:spcPts val="0"/>
              </a:spcAft>
              <a:buSzPts val="1600"/>
              <a:buChar char="▸"/>
            </a:pPr>
            <a:r>
              <a:rPr lang="en" sz="1600"/>
              <a:t>Redirezione e pipe:</a:t>
            </a:r>
            <a:endParaRPr sz="1600"/>
          </a:p>
          <a:p>
            <a:pPr indent="-330200" lvl="1" marL="914400" rtl="0" algn="l">
              <a:lnSpc>
                <a:spcPct val="115000"/>
              </a:lnSpc>
              <a:spcBef>
                <a:spcPts val="1000"/>
              </a:spcBef>
              <a:spcAft>
                <a:spcPts val="0"/>
              </a:spcAft>
              <a:buSzPts val="1600"/>
              <a:buChar char="･"/>
            </a:pPr>
            <a:r>
              <a:rPr lang="en" sz="1600"/>
              <a:t>&gt; (output su file), &lt; (input da file), | (passaggio output → input).</a:t>
            </a:r>
            <a:endParaRPr sz="1600"/>
          </a:p>
          <a:p>
            <a:pPr indent="-193040" lvl="0" marL="182880" rtl="0" algn="l">
              <a:lnSpc>
                <a:spcPct val="115000"/>
              </a:lnSpc>
              <a:spcBef>
                <a:spcPts val="1000"/>
              </a:spcBef>
              <a:spcAft>
                <a:spcPts val="0"/>
              </a:spcAft>
              <a:buSzPts val="1600"/>
              <a:buChar char="▸"/>
            </a:pPr>
            <a:r>
              <a:rPr lang="en" sz="1600"/>
              <a:t>Variabili: memorizzano valori temporanei (</a:t>
            </a:r>
            <a:r>
              <a:rPr lang="en" sz="1400">
                <a:latin typeface="Courier New"/>
                <a:ea typeface="Courier New"/>
                <a:cs typeface="Courier New"/>
                <a:sym typeface="Courier New"/>
              </a:rPr>
              <a:t>VAR=value, $VAR</a:t>
            </a:r>
            <a:r>
              <a:rPr lang="en" sz="1600"/>
              <a:t>).</a:t>
            </a:r>
            <a:endParaRPr sz="1600"/>
          </a:p>
          <a:p>
            <a:pPr indent="-193040" lvl="0" marL="182880" rtl="0" algn="l">
              <a:lnSpc>
                <a:spcPct val="115000"/>
              </a:lnSpc>
              <a:spcBef>
                <a:spcPts val="1000"/>
              </a:spcBef>
              <a:spcAft>
                <a:spcPts val="1000"/>
              </a:spcAft>
              <a:buSzPts val="1600"/>
              <a:buChar char="▸"/>
            </a:pPr>
            <a:r>
              <a:rPr lang="en" sz="1600"/>
              <a:t>Script Bash: file di testo con comandi sequenziali (</a:t>
            </a:r>
            <a:r>
              <a:rPr lang="en" sz="1400">
                <a:latin typeface="Courier New"/>
                <a:ea typeface="Courier New"/>
                <a:cs typeface="Courier New"/>
                <a:sym typeface="Courier New"/>
              </a:rPr>
              <a:t>#!/bin/bash</a:t>
            </a:r>
            <a:r>
              <a:rPr lang="en" sz="1600"/>
              <a:t>).</a:t>
            </a:r>
            <a:endParaRPr sz="1600"/>
          </a:p>
        </p:txBody>
      </p:sp>
      <p:sp>
        <p:nvSpPr>
          <p:cNvPr id="1590" name="Google Shape;1590;p102"/>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Caratteristiche principali</a:t>
            </a:r>
            <a:endParaRPr/>
          </a:p>
        </p:txBody>
      </p:sp>
      <p:sp>
        <p:nvSpPr>
          <p:cNvPr id="1591" name="Google Shape;1591;p102"/>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Introduzione alla Bash</a:t>
            </a:r>
            <a:endParaRPr/>
          </a:p>
        </p:txBody>
      </p:sp>
      <p:cxnSp>
        <p:nvCxnSpPr>
          <p:cNvPr id="1592" name="Google Shape;1592;p102"/>
          <p:cNvCxnSpPr/>
          <p:nvPr/>
        </p:nvCxnSpPr>
        <p:spPr>
          <a:xfrm rot="10800000">
            <a:off x="5715000" y="2403900"/>
            <a:ext cx="0" cy="4477200"/>
          </a:xfrm>
          <a:prstGeom prst="straightConnector1">
            <a:avLst/>
          </a:prstGeom>
          <a:noFill/>
          <a:ln cap="flat" cmpd="sng" w="9525">
            <a:solidFill>
              <a:srgbClr val="595959"/>
            </a:solidFill>
            <a:prstDash val="dot"/>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1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 Installing and Updating Software with RPM</a:t>
            </a:r>
            <a:endParaRPr/>
          </a:p>
        </p:txBody>
      </p:sp>
      <p:sp>
        <p:nvSpPr>
          <p:cNvPr id="2115" name="Google Shape;2115;p1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16" name="Google Shape;2116;p156"/>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DNF permette di cercare pacchetti in repository attivi.</a:t>
            </a:r>
            <a:endParaRPr/>
          </a:p>
          <a:p>
            <a:pPr indent="0" lvl="0" marL="0" rtl="0" algn="l">
              <a:spcBef>
                <a:spcPts val="1000"/>
              </a:spcBef>
              <a:spcAft>
                <a:spcPts val="0"/>
              </a:spcAft>
              <a:buClr>
                <a:schemeClr val="dk1"/>
              </a:buClr>
              <a:buSzPts val="1100"/>
              <a:buFont typeface="Arial"/>
              <a:buNone/>
            </a:pPr>
            <a:r>
              <a:rPr lang="en"/>
              <a:t>Comandi utili:</a:t>
            </a:r>
            <a:endParaRPr/>
          </a:p>
          <a:p>
            <a:pPr indent="-342900" lvl="0" marL="457200" rtl="0" algn="l">
              <a:spcBef>
                <a:spcPts val="1000"/>
              </a:spcBef>
              <a:spcAft>
                <a:spcPts val="0"/>
              </a:spcAft>
              <a:buSzPts val="1800"/>
              <a:buChar char="▸"/>
            </a:pPr>
            <a:r>
              <a:rPr lang="en"/>
              <a:t>dnf search &lt;termine&gt; → cerca pacchetti per nome o descrizione.</a:t>
            </a:r>
            <a:endParaRPr/>
          </a:p>
          <a:p>
            <a:pPr indent="-342900" lvl="0" marL="457200" rtl="0" algn="l">
              <a:spcBef>
                <a:spcPts val="0"/>
              </a:spcBef>
              <a:spcAft>
                <a:spcPts val="0"/>
              </a:spcAft>
              <a:buSzPts val="1800"/>
              <a:buChar char="▸"/>
            </a:pPr>
            <a:r>
              <a:rPr lang="en"/>
              <a:t>dnf info &lt;pacchetto&gt; → informazioni dettagliate.</a:t>
            </a:r>
            <a:endParaRPr/>
          </a:p>
          <a:p>
            <a:pPr indent="-342900" lvl="0" marL="457200" rtl="0" algn="l">
              <a:spcBef>
                <a:spcPts val="0"/>
              </a:spcBef>
              <a:spcAft>
                <a:spcPts val="0"/>
              </a:spcAft>
              <a:buSzPts val="1800"/>
              <a:buChar char="▸"/>
            </a:pPr>
            <a:r>
              <a:rPr lang="en"/>
              <a:t>dnf provides &lt;file&gt; → identifica quale pacchetto contiene un file/binario.</a:t>
            </a:r>
            <a:endParaRPr/>
          </a:p>
        </p:txBody>
      </p:sp>
      <p:sp>
        <p:nvSpPr>
          <p:cNvPr id="2117" name="Google Shape;2117;p15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Cercare e investigare pacchetti con DNF</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1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 Installing and Updating Software with RPM</a:t>
            </a:r>
            <a:endParaRPr/>
          </a:p>
        </p:txBody>
      </p:sp>
      <p:sp>
        <p:nvSpPr>
          <p:cNvPr id="2123" name="Google Shape;2123;p1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24" name="Google Shape;2124;p157"/>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Prima di aggiornare, è buona pratica:</a:t>
            </a:r>
            <a:endParaRPr/>
          </a:p>
          <a:p>
            <a:pPr indent="-342900" lvl="0" marL="457200" rtl="0" algn="l">
              <a:spcBef>
                <a:spcPts val="1000"/>
              </a:spcBef>
              <a:spcAft>
                <a:spcPts val="0"/>
              </a:spcAft>
              <a:buSzPts val="1800"/>
              <a:buChar char="▸"/>
            </a:pPr>
            <a:r>
              <a:rPr lang="en"/>
              <a:t>Verificare repository attivi.</a:t>
            </a:r>
            <a:endParaRPr/>
          </a:p>
          <a:p>
            <a:pPr indent="-342900" lvl="0" marL="457200" rtl="0" algn="l">
              <a:spcBef>
                <a:spcPts val="0"/>
              </a:spcBef>
              <a:spcAft>
                <a:spcPts val="0"/>
              </a:spcAft>
              <a:buSzPts val="1800"/>
              <a:buChar char="▸"/>
            </a:pPr>
            <a:r>
              <a:rPr lang="en"/>
              <a:t>Usare dnf check-update.</a:t>
            </a:r>
            <a:endParaRPr/>
          </a:p>
          <a:p>
            <a:pPr indent="0" lvl="0" marL="0" rtl="0" algn="l">
              <a:spcBef>
                <a:spcPts val="1000"/>
              </a:spcBef>
              <a:spcAft>
                <a:spcPts val="0"/>
              </a:spcAft>
              <a:buNone/>
            </a:pPr>
            <a:r>
              <a:rPr lang="en"/>
              <a:t>Comando per aggiornare tutto:</a:t>
            </a:r>
            <a:endParaRPr/>
          </a:p>
          <a:p>
            <a:pPr indent="-342900" lvl="0" marL="457200" rtl="0" algn="l">
              <a:spcBef>
                <a:spcPts val="1000"/>
              </a:spcBef>
              <a:spcAft>
                <a:spcPts val="0"/>
              </a:spcAft>
              <a:buSzPts val="1800"/>
              <a:buChar char="▸"/>
            </a:pPr>
            <a:r>
              <a:rPr lang="en"/>
              <a:t>dnf upgrade --refresh</a:t>
            </a:r>
            <a:endParaRPr/>
          </a:p>
          <a:p>
            <a:pPr indent="0" lvl="0" marL="0" rtl="0" algn="l">
              <a:spcBef>
                <a:spcPts val="1000"/>
              </a:spcBef>
              <a:spcAft>
                <a:spcPts val="1000"/>
              </a:spcAft>
              <a:buNone/>
            </a:pPr>
            <a:r>
              <a:rPr lang="en"/>
              <a:t>Con dnf history undo &lt;ID&gt; è possibile ripristinare lo stato precedente (rollback).</a:t>
            </a:r>
            <a:endParaRPr/>
          </a:p>
        </p:txBody>
      </p:sp>
      <p:sp>
        <p:nvSpPr>
          <p:cNvPr id="2125" name="Google Shape;2125;p15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Aggiornare tutto il sistema in sicurezza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15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131" name="Google Shape;2131;p158"/>
          <p:cNvSpPr txBox="1"/>
          <p:nvPr>
            <p:ph type="title"/>
          </p:nvPr>
        </p:nvSpPr>
        <p:spPr>
          <a:xfrm>
            <a:off x="5674100" y="2514600"/>
            <a:ext cx="5037300" cy="24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Installing and Updating Applications with Flatpak</a:t>
            </a:r>
            <a:endParaRPr sz="4200"/>
          </a:p>
        </p:txBody>
      </p:sp>
      <p:sp>
        <p:nvSpPr>
          <p:cNvPr id="2132" name="Google Shape;2132;p158"/>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133" name="Google Shape;2133;p158"/>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2134" name="Google Shape;2134;p158"/>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2135" name="Google Shape;2135;p158"/>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13</a:t>
            </a:r>
            <a:endParaRPr b="1">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Installing and Updating Applications by Using Flatpak</a:t>
            </a:r>
            <a:endParaRPr/>
          </a:p>
        </p:txBody>
      </p:sp>
      <p:sp>
        <p:nvSpPr>
          <p:cNvPr id="2141" name="Google Shape;2141;p1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42" name="Google Shape;2142;p159"/>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Gestione di applicazioni containerizzate per l’utente</a:t>
            </a:r>
            <a:endParaRPr/>
          </a:p>
          <a:p>
            <a:pPr indent="-342900" lvl="0" marL="457200" rtl="0" algn="l">
              <a:spcBef>
                <a:spcPts val="0"/>
              </a:spcBef>
              <a:spcAft>
                <a:spcPts val="0"/>
              </a:spcAft>
              <a:buSzPts val="1800"/>
              <a:buChar char="▸"/>
            </a:pPr>
            <a:r>
              <a:rPr lang="en"/>
              <a:t>Flatpak consente di distribuire applicazioni in ambienti isolati.</a:t>
            </a:r>
            <a:endParaRPr/>
          </a:p>
          <a:p>
            <a:pPr indent="-342900" lvl="0" marL="457200" rtl="0" algn="l">
              <a:spcBef>
                <a:spcPts val="0"/>
              </a:spcBef>
              <a:spcAft>
                <a:spcPts val="0"/>
              </a:spcAft>
              <a:buSzPts val="1800"/>
              <a:buChar char="▸"/>
            </a:pPr>
            <a:r>
              <a:rPr lang="en"/>
              <a:t>Integrato in RHEL come gestore preinstallato.</a:t>
            </a:r>
            <a:endParaRPr/>
          </a:p>
          <a:p>
            <a:pPr indent="-342900" lvl="0" marL="457200" rtl="0" algn="l">
              <a:spcBef>
                <a:spcPts val="0"/>
              </a:spcBef>
              <a:spcAft>
                <a:spcPts val="0"/>
              </a:spcAft>
              <a:buSzPts val="1800"/>
              <a:buChar char="▸"/>
            </a:pPr>
            <a:r>
              <a:rPr lang="en"/>
              <a:t>Supporta repository remoti e personalizzati.</a:t>
            </a:r>
            <a:endParaRPr/>
          </a:p>
          <a:p>
            <a:pPr indent="-342900" lvl="0" marL="457200" rtl="0" algn="l">
              <a:spcBef>
                <a:spcPts val="0"/>
              </a:spcBef>
              <a:spcAft>
                <a:spcPts val="0"/>
              </a:spcAft>
              <a:buSzPts val="1800"/>
              <a:buChar char="▸"/>
            </a:pPr>
            <a:r>
              <a:rPr lang="en"/>
              <a:t>Utile per applicazioni desktop in ambienti enterprise.</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sp>
        <p:nvSpPr>
          <p:cNvPr id="2143" name="Google Shape;2143;p15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Introduzione a Flatpak su RHEL</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1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Installing and Updating Applications by Using Flatpak</a:t>
            </a:r>
            <a:endParaRPr/>
          </a:p>
        </p:txBody>
      </p:sp>
      <p:sp>
        <p:nvSpPr>
          <p:cNvPr id="2149" name="Google Shape;2149;p1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50" name="Google Shape;2150;p160"/>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Verifica e strumenti di base</a:t>
            </a:r>
            <a:endParaRPr/>
          </a:p>
          <a:p>
            <a:pPr indent="-342900" lvl="0" marL="457200" rtl="0" algn="l">
              <a:spcBef>
                <a:spcPts val="0"/>
              </a:spcBef>
              <a:spcAft>
                <a:spcPts val="0"/>
              </a:spcAft>
              <a:buSzPts val="1800"/>
              <a:buChar char="▸"/>
            </a:pPr>
            <a:r>
              <a:rPr lang="en"/>
              <a:t>Controllare la presenza del pacchetto `flatpak`.</a:t>
            </a:r>
            <a:endParaRPr/>
          </a:p>
          <a:p>
            <a:pPr indent="-342900" lvl="0" marL="457200" rtl="0" algn="l">
              <a:spcBef>
                <a:spcPts val="0"/>
              </a:spcBef>
              <a:spcAft>
                <a:spcPts val="0"/>
              </a:spcAft>
              <a:buSzPts val="1800"/>
              <a:buChar char="▸"/>
            </a:pPr>
            <a:r>
              <a:rPr lang="en"/>
              <a:t>Installare strumenti aggiuntivi se mancanti.</a:t>
            </a:r>
            <a:endParaRPr/>
          </a:p>
          <a:p>
            <a:pPr indent="-342900" lvl="0" marL="457200" rtl="0" algn="l">
              <a:spcBef>
                <a:spcPts val="0"/>
              </a:spcBef>
              <a:spcAft>
                <a:spcPts val="0"/>
              </a:spcAft>
              <a:buSzPts val="1800"/>
              <a:buChar char="▸"/>
            </a:pPr>
            <a:r>
              <a:rPr lang="en"/>
              <a:t>Verificare la configurazione iniziale con `flatpak remotes`.</a:t>
            </a:r>
            <a:endParaRPr/>
          </a:p>
          <a:p>
            <a:pPr indent="-342900" lvl="0" marL="457200" rtl="0" algn="l">
              <a:spcBef>
                <a:spcPts val="0"/>
              </a:spcBef>
              <a:spcAft>
                <a:spcPts val="0"/>
              </a:spcAft>
              <a:buSzPts val="1800"/>
              <a:buChar char="▸"/>
            </a:pPr>
            <a:r>
              <a:rPr lang="en"/>
              <a:t>Identificare i repository predefiniti disponibili.</a:t>
            </a:r>
            <a:endParaRPr/>
          </a:p>
        </p:txBody>
      </p:sp>
      <p:sp>
        <p:nvSpPr>
          <p:cNvPr id="2151" name="Google Shape;2151;p16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Configurare Flatpak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1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Installing and Updating Applications by Using Flatpak</a:t>
            </a:r>
            <a:endParaRPr/>
          </a:p>
        </p:txBody>
      </p:sp>
      <p:sp>
        <p:nvSpPr>
          <p:cNvPr id="2157" name="Google Shape;2157;p1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58" name="Google Shape;2158;p161"/>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Abilitazione, disabilitazione e personalizzazione</a:t>
            </a:r>
            <a:endParaRPr/>
          </a:p>
          <a:p>
            <a:pPr indent="-342900" lvl="0" marL="457200" rtl="0" algn="l">
              <a:spcBef>
                <a:spcPts val="0"/>
              </a:spcBef>
              <a:spcAft>
                <a:spcPts val="0"/>
              </a:spcAft>
              <a:buSzPts val="1800"/>
              <a:buChar char="▸"/>
            </a:pPr>
            <a:r>
              <a:rPr lang="en"/>
              <a:t>Disabilitare o riabilitare un remote con `flatpak remote-modify`.</a:t>
            </a:r>
            <a:endParaRPr/>
          </a:p>
          <a:p>
            <a:pPr indent="-342900" lvl="0" marL="457200" rtl="0" algn="l">
              <a:spcBef>
                <a:spcPts val="0"/>
              </a:spcBef>
              <a:spcAft>
                <a:spcPts val="0"/>
              </a:spcAft>
              <a:buSzPts val="1800"/>
              <a:buChar char="▸"/>
            </a:pPr>
            <a:r>
              <a:rPr lang="en"/>
              <a:t>Rimuovere un remote con `flatpak remote-delete`.</a:t>
            </a:r>
            <a:endParaRPr/>
          </a:p>
          <a:p>
            <a:pPr indent="-342900" lvl="0" marL="457200" rtl="0" algn="l">
              <a:spcBef>
                <a:spcPts val="0"/>
              </a:spcBef>
              <a:spcAft>
                <a:spcPts val="0"/>
              </a:spcAft>
              <a:buSzPts val="1800"/>
              <a:buChar char="▸"/>
            </a:pPr>
            <a:r>
              <a:rPr lang="en"/>
              <a:t>Aggiungere un repository personalizzato con `flatpak remote-add`.</a:t>
            </a:r>
            <a:endParaRPr/>
          </a:p>
          <a:p>
            <a:pPr indent="-342900" lvl="0" marL="457200" rtl="0" algn="l">
              <a:spcBef>
                <a:spcPts val="0"/>
              </a:spcBef>
              <a:spcAft>
                <a:spcPts val="0"/>
              </a:spcAft>
              <a:buSzPts val="1800"/>
              <a:buChar char="▸"/>
            </a:pPr>
            <a:r>
              <a:rPr lang="en"/>
              <a:t>Verificare i remoti configurati con `flatpak remotes --show-details`.</a:t>
            </a:r>
            <a:endParaRPr/>
          </a:p>
        </p:txBody>
      </p:sp>
      <p:sp>
        <p:nvSpPr>
          <p:cNvPr id="2159" name="Google Shape;2159;p16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Gestione dei Repository con Flatpak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1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Installing and Updating Applications by Using Flatpak</a:t>
            </a:r>
            <a:endParaRPr/>
          </a:p>
        </p:txBody>
      </p:sp>
      <p:sp>
        <p:nvSpPr>
          <p:cNvPr id="2165" name="Google Shape;2165;p1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66" name="Google Shape;2166;p162"/>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Operazioni comuni sugli applicativi</a:t>
            </a:r>
            <a:endParaRPr/>
          </a:p>
          <a:p>
            <a:pPr indent="-342900" lvl="0" marL="457200" rtl="0" algn="l">
              <a:spcBef>
                <a:spcPts val="0"/>
              </a:spcBef>
              <a:spcAft>
                <a:spcPts val="0"/>
              </a:spcAft>
              <a:buSzPts val="1800"/>
              <a:buChar char="▸"/>
            </a:pPr>
            <a:r>
              <a:rPr lang="en"/>
              <a:t>Cercare applicazioni: `flatpak search &lt;nome&gt;`.</a:t>
            </a:r>
            <a:endParaRPr/>
          </a:p>
          <a:p>
            <a:pPr indent="-342900" lvl="0" marL="457200" rtl="0" algn="l">
              <a:spcBef>
                <a:spcPts val="0"/>
              </a:spcBef>
              <a:spcAft>
                <a:spcPts val="0"/>
              </a:spcAft>
              <a:buSzPts val="1800"/>
              <a:buChar char="▸"/>
            </a:pPr>
            <a:r>
              <a:rPr lang="en"/>
              <a:t>Installare un’applicazione: `flatpak install &lt;remote&gt; &lt;app&gt;`.</a:t>
            </a:r>
            <a:endParaRPr/>
          </a:p>
          <a:p>
            <a:pPr indent="-342900" lvl="0" marL="457200" rtl="0" algn="l">
              <a:spcBef>
                <a:spcPts val="0"/>
              </a:spcBef>
              <a:spcAft>
                <a:spcPts val="0"/>
              </a:spcAft>
              <a:buSzPts val="1800"/>
              <a:buChar char="▸"/>
            </a:pPr>
            <a:r>
              <a:rPr lang="en"/>
              <a:t>Aggiornare tutte le app: `flatpak update`.</a:t>
            </a:r>
            <a:endParaRPr/>
          </a:p>
          <a:p>
            <a:pPr indent="-342900" lvl="0" marL="457200" rtl="0" algn="l">
              <a:spcBef>
                <a:spcPts val="0"/>
              </a:spcBef>
              <a:spcAft>
                <a:spcPts val="0"/>
              </a:spcAft>
              <a:buSzPts val="1800"/>
              <a:buChar char="▸"/>
            </a:pPr>
            <a:r>
              <a:rPr lang="en"/>
              <a:t>Rimuovere un’app: `flatpak uninstall &lt;app&gt;`.</a:t>
            </a:r>
            <a:endParaRPr/>
          </a:p>
          <a:p>
            <a:pPr indent="-342900" lvl="0" marL="457200" rtl="0" algn="l">
              <a:spcBef>
                <a:spcPts val="0"/>
              </a:spcBef>
              <a:spcAft>
                <a:spcPts val="0"/>
              </a:spcAft>
              <a:buSzPts val="1800"/>
              <a:buChar char="▸"/>
            </a:pPr>
            <a:r>
              <a:rPr lang="en"/>
              <a:t>Ottenere informazioni: `flatpak info &lt;app&gt;`.</a:t>
            </a:r>
            <a:endParaRPr/>
          </a:p>
        </p:txBody>
      </p:sp>
      <p:sp>
        <p:nvSpPr>
          <p:cNvPr id="2167" name="Google Shape;2167;p16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Uso pratico di Flatpak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16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173" name="Google Shape;2173;p163"/>
          <p:cNvSpPr txBox="1"/>
          <p:nvPr>
            <p:ph type="title"/>
          </p:nvPr>
        </p:nvSpPr>
        <p:spPr>
          <a:xfrm>
            <a:off x="5674100" y="2514600"/>
            <a:ext cx="5037300" cy="346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a:t>
            </a:r>
            <a:r>
              <a:rPr lang="en" sz="4200"/>
              <a:t>Accessing Removable Media</a:t>
            </a:r>
            <a:endParaRPr sz="4200"/>
          </a:p>
        </p:txBody>
      </p:sp>
      <p:sp>
        <p:nvSpPr>
          <p:cNvPr id="2174" name="Google Shape;2174;p163"/>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175" name="Google Shape;2175;p163"/>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2176" name="Google Shape;2176;p163"/>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2177" name="Google Shape;2177;p163"/>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14</a:t>
            </a:r>
            <a:endParaRPr b="1">
              <a:solidFill>
                <a:schemeClr val="lt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1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File System e Dispositivi a Blocchi </a:t>
            </a:r>
            <a:endParaRPr/>
          </a:p>
        </p:txBody>
      </p:sp>
      <p:sp>
        <p:nvSpPr>
          <p:cNvPr id="2183" name="Google Shape;2183;p1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84" name="Google Shape;2184;p164"/>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Identificare e comprendere le basi</a:t>
            </a:r>
            <a:endParaRPr/>
          </a:p>
          <a:p>
            <a:pPr indent="-342900" lvl="0" marL="457200" rtl="0" algn="l">
              <a:spcBef>
                <a:spcPts val="1000"/>
              </a:spcBef>
              <a:spcAft>
                <a:spcPts val="0"/>
              </a:spcAft>
              <a:buSzPts val="1800"/>
              <a:buChar char="▸"/>
            </a:pPr>
            <a:r>
              <a:rPr lang="en"/>
              <a:t>RHEL usa XFS come file system predefinito, con supporto per ext4 ed exFAT.</a:t>
            </a:r>
            <a:endParaRPr/>
          </a:p>
          <a:p>
            <a:pPr indent="-342900" lvl="0" marL="457200" rtl="0" algn="l">
              <a:spcBef>
                <a:spcPts val="0"/>
              </a:spcBef>
              <a:spcAft>
                <a:spcPts val="0"/>
              </a:spcAft>
              <a:buSzPts val="1800"/>
              <a:buChar char="▸"/>
            </a:pPr>
            <a:r>
              <a:rPr lang="en"/>
              <a:t>I contenuti di un file system sono accessibili tramite mount point.</a:t>
            </a:r>
            <a:endParaRPr/>
          </a:p>
          <a:p>
            <a:pPr indent="-342900" lvl="0" marL="457200" rtl="0" algn="l">
              <a:spcBef>
                <a:spcPts val="0"/>
              </a:spcBef>
              <a:spcAft>
                <a:spcPts val="0"/>
              </a:spcAft>
              <a:buSzPts val="1800"/>
              <a:buChar char="▸"/>
            </a:pPr>
            <a:r>
              <a:rPr lang="en"/>
              <a:t>I dispositivi a blocchi sono rappresentati come file sotto /dev.</a:t>
            </a:r>
            <a:endParaRPr/>
          </a:p>
          <a:p>
            <a:pPr indent="-342900" lvl="0" marL="457200" rtl="0" algn="l">
              <a:spcBef>
                <a:spcPts val="0"/>
              </a:spcBef>
              <a:spcAft>
                <a:spcPts val="0"/>
              </a:spcAft>
              <a:buSzPts val="1800"/>
              <a:buChar char="▸"/>
            </a:pPr>
            <a:r>
              <a:rPr lang="en"/>
              <a:t>Esempi: /dev/sda, /dev/vda, /dev/nvme0, /dev/mmcblk0.</a:t>
            </a:r>
            <a:endParaRPr/>
          </a:p>
        </p:txBody>
      </p:sp>
      <p:sp>
        <p:nvSpPr>
          <p:cNvPr id="2185" name="Google Shape;2185;p16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File System e Dispositivi a Blocchi in RHEL</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1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File System e Dispositivi a Blocchi </a:t>
            </a:r>
            <a:endParaRPr/>
          </a:p>
        </p:txBody>
      </p:sp>
      <p:sp>
        <p:nvSpPr>
          <p:cNvPr id="2191" name="Google Shape;2191;p1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92" name="Google Shape;2192;p165"/>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Come organizzare e gestire lo storage ?</a:t>
            </a:r>
            <a:endParaRPr/>
          </a:p>
          <a:p>
            <a:pPr indent="-342900" lvl="0" marL="457200" rtl="0" algn="l">
              <a:spcBef>
                <a:spcPts val="1000"/>
              </a:spcBef>
              <a:spcAft>
                <a:spcPts val="0"/>
              </a:spcAft>
              <a:buSzPts val="1800"/>
              <a:buChar char="▸"/>
            </a:pPr>
            <a:r>
              <a:rPr lang="en"/>
              <a:t>Un disco può essere suddiviso in partizioni (/dev/sda1, /dev/vdb2, /dev/nvme0n1p1).</a:t>
            </a:r>
            <a:endParaRPr/>
          </a:p>
          <a:p>
            <a:pPr indent="-342900" lvl="0" marL="457200" rtl="0" algn="l">
              <a:spcBef>
                <a:spcPts val="0"/>
              </a:spcBef>
              <a:spcAft>
                <a:spcPts val="0"/>
              </a:spcAft>
              <a:buSzPts val="1800"/>
              <a:buChar char="▸"/>
            </a:pPr>
            <a:r>
              <a:rPr lang="en"/>
              <a:t>Le partizioni possono contenere file system diversi o ruoli distinti.</a:t>
            </a:r>
            <a:endParaRPr/>
          </a:p>
          <a:p>
            <a:pPr indent="-342900" lvl="0" marL="457200" rtl="0" algn="l">
              <a:spcBef>
                <a:spcPts val="0"/>
              </a:spcBef>
              <a:spcAft>
                <a:spcPts val="0"/>
              </a:spcAft>
              <a:buSzPts val="1800"/>
              <a:buChar char="▸"/>
            </a:pPr>
            <a:r>
              <a:rPr lang="en"/>
              <a:t>LVM (Logical Volume Manager) aggrega dispositivi in gruppi logici.</a:t>
            </a:r>
            <a:endParaRPr/>
          </a:p>
          <a:p>
            <a:pPr indent="-342900" lvl="0" marL="457200" rtl="0" algn="l">
              <a:spcBef>
                <a:spcPts val="0"/>
              </a:spcBef>
              <a:spcAft>
                <a:spcPts val="0"/>
              </a:spcAft>
              <a:buSzPts val="1800"/>
              <a:buChar char="▸"/>
            </a:pPr>
            <a:r>
              <a:rPr lang="en"/>
              <a:t>I volumi logici si trovano in /dev/&lt;vg&gt;/&lt;lv&gt; oppure tramite /dev/mapper.</a:t>
            </a:r>
            <a:endParaRPr/>
          </a:p>
        </p:txBody>
      </p:sp>
      <p:sp>
        <p:nvSpPr>
          <p:cNvPr id="2193" name="Google Shape;2193;p16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a:t>
            </a:r>
            <a:r>
              <a:rPr lang="en"/>
              <a:t>artizioni e LVM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pic>
        <p:nvPicPr>
          <p:cNvPr id="1597" name="Google Shape;1597;p103"/>
          <p:cNvPicPr preferRelativeResize="0"/>
          <p:nvPr/>
        </p:nvPicPr>
        <p:blipFill>
          <a:blip r:embed="rId3">
            <a:alphaModFix/>
          </a:blip>
          <a:stretch>
            <a:fillRect/>
          </a:stretch>
        </p:blipFill>
        <p:spPr>
          <a:xfrm>
            <a:off x="700025" y="1900050"/>
            <a:ext cx="4896650" cy="4896650"/>
          </a:xfrm>
          <a:prstGeom prst="rect">
            <a:avLst/>
          </a:prstGeom>
          <a:noFill/>
          <a:ln>
            <a:noFill/>
          </a:ln>
        </p:spPr>
      </p:pic>
      <p:sp>
        <p:nvSpPr>
          <p:cNvPr id="1598" name="Google Shape;1598;p1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Introduzione alla Bash Shell</a:t>
            </a:r>
            <a:endParaRPr/>
          </a:p>
        </p:txBody>
      </p:sp>
      <p:sp>
        <p:nvSpPr>
          <p:cNvPr id="1599" name="Google Shape;1599;p10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00" name="Google Shape;1600;p103"/>
          <p:cNvSpPr txBox="1"/>
          <p:nvPr>
            <p:ph idx="4" type="body"/>
          </p:nvPr>
        </p:nvSpPr>
        <p:spPr>
          <a:xfrm>
            <a:off x="6400800" y="2286000"/>
            <a:ext cx="5281500" cy="816300"/>
          </a:xfrm>
          <a:prstGeom prst="rect">
            <a:avLst/>
          </a:prstGeom>
        </p:spPr>
        <p:txBody>
          <a:bodyPr anchorCtr="0" anchor="t" bIns="0" lIns="0" spcFirstLastPara="1" rIns="0" wrap="square" tIns="0">
            <a:noAutofit/>
          </a:bodyPr>
          <a:lstStyle/>
          <a:p>
            <a:pPr indent="-199390" lvl="0" marL="182880" rtl="0" algn="l">
              <a:lnSpc>
                <a:spcPct val="115000"/>
              </a:lnSpc>
              <a:spcBef>
                <a:spcPts val="1000"/>
              </a:spcBef>
              <a:spcAft>
                <a:spcPts val="1000"/>
              </a:spcAft>
              <a:buSzPts val="1700"/>
              <a:buFont typeface="Courier New"/>
              <a:buChar char="▸"/>
            </a:pPr>
            <a:r>
              <a:rPr lang="en" sz="1700">
                <a:latin typeface="Courier New"/>
                <a:ea typeface="Courier New"/>
                <a:cs typeface="Courier New"/>
                <a:sym typeface="Courier New"/>
              </a:rPr>
              <a:t>ls    -al /home/student/directory</a:t>
            </a:r>
            <a:endParaRPr sz="1700">
              <a:latin typeface="Courier New"/>
              <a:ea typeface="Courier New"/>
              <a:cs typeface="Courier New"/>
              <a:sym typeface="Courier New"/>
            </a:endParaRPr>
          </a:p>
        </p:txBody>
      </p:sp>
      <p:sp>
        <p:nvSpPr>
          <p:cNvPr id="1601" name="Google Shape;1601;p103"/>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Composizione di un Comando</a:t>
            </a:r>
            <a:endParaRPr/>
          </a:p>
        </p:txBody>
      </p:sp>
      <p:sp>
        <p:nvSpPr>
          <p:cNvPr id="1602" name="Google Shape;1602;p103"/>
          <p:cNvSpPr txBox="1"/>
          <p:nvPr>
            <p:ph type="title"/>
          </p:nvPr>
        </p:nvSpPr>
        <p:spPr>
          <a:xfrm>
            <a:off x="0" y="1100350"/>
            <a:ext cx="1219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Introduzione alla Bash</a:t>
            </a:r>
            <a:endParaRPr/>
          </a:p>
        </p:txBody>
      </p:sp>
      <p:cxnSp>
        <p:nvCxnSpPr>
          <p:cNvPr id="1603" name="Google Shape;1603;p103"/>
          <p:cNvCxnSpPr/>
          <p:nvPr/>
        </p:nvCxnSpPr>
        <p:spPr>
          <a:xfrm rot="10800000">
            <a:off x="5715000" y="2403900"/>
            <a:ext cx="0" cy="4477200"/>
          </a:xfrm>
          <a:prstGeom prst="straightConnector1">
            <a:avLst/>
          </a:prstGeom>
          <a:noFill/>
          <a:ln cap="flat" cmpd="sng" w="9525">
            <a:solidFill>
              <a:srgbClr val="595959"/>
            </a:solidFill>
            <a:prstDash val="dot"/>
            <a:round/>
            <a:headEnd len="med" w="med" type="none"/>
            <a:tailEnd len="med" w="med" type="none"/>
          </a:ln>
        </p:spPr>
      </p:cxnSp>
      <p:sp>
        <p:nvSpPr>
          <p:cNvPr id="1604" name="Google Shape;1604;p103"/>
          <p:cNvSpPr txBox="1"/>
          <p:nvPr>
            <p:ph idx="4" type="body"/>
          </p:nvPr>
        </p:nvSpPr>
        <p:spPr>
          <a:xfrm>
            <a:off x="6199803" y="3363750"/>
            <a:ext cx="4572000" cy="816300"/>
          </a:xfrm>
          <a:prstGeom prst="rect">
            <a:avLst/>
          </a:prstGeom>
        </p:spPr>
        <p:txBody>
          <a:bodyPr anchorCtr="0" anchor="t" bIns="0" lIns="0" spcFirstLastPara="1" rIns="0" wrap="square" tIns="0">
            <a:noAutofit/>
          </a:bodyPr>
          <a:lstStyle/>
          <a:p>
            <a:pPr indent="0" lvl="0" marL="182880" rtl="0" algn="l">
              <a:lnSpc>
                <a:spcPct val="115000"/>
              </a:lnSpc>
              <a:spcBef>
                <a:spcPts val="1000"/>
              </a:spcBef>
              <a:spcAft>
                <a:spcPts val="1000"/>
              </a:spcAft>
              <a:buNone/>
            </a:pPr>
            <a:r>
              <a:rPr lang="en" sz="1600"/>
              <a:t>Comando</a:t>
            </a:r>
            <a:r>
              <a:rPr lang="en" sz="1600"/>
              <a:t>   Opzione   Argomento</a:t>
            </a:r>
            <a:endParaRPr sz="1600"/>
          </a:p>
        </p:txBody>
      </p:sp>
      <p:cxnSp>
        <p:nvCxnSpPr>
          <p:cNvPr id="1605" name="Google Shape;1605;p103"/>
          <p:cNvCxnSpPr/>
          <p:nvPr/>
        </p:nvCxnSpPr>
        <p:spPr>
          <a:xfrm rot="10800000">
            <a:off x="6727934" y="2683950"/>
            <a:ext cx="0" cy="816000"/>
          </a:xfrm>
          <a:prstGeom prst="straightConnector1">
            <a:avLst/>
          </a:prstGeom>
          <a:noFill/>
          <a:ln cap="flat" cmpd="sng" w="9525">
            <a:solidFill>
              <a:schemeClr val="dk2"/>
            </a:solidFill>
            <a:prstDash val="solid"/>
            <a:round/>
            <a:headEnd len="med" w="med" type="none"/>
            <a:tailEnd len="med" w="med" type="triangle"/>
          </a:ln>
        </p:spPr>
      </p:cxnSp>
      <p:cxnSp>
        <p:nvCxnSpPr>
          <p:cNvPr id="1606" name="Google Shape;1606;p103"/>
          <p:cNvCxnSpPr/>
          <p:nvPr/>
        </p:nvCxnSpPr>
        <p:spPr>
          <a:xfrm rot="10800000">
            <a:off x="7648903" y="2670812"/>
            <a:ext cx="0" cy="816000"/>
          </a:xfrm>
          <a:prstGeom prst="straightConnector1">
            <a:avLst/>
          </a:prstGeom>
          <a:noFill/>
          <a:ln cap="flat" cmpd="sng" w="9525">
            <a:solidFill>
              <a:schemeClr val="dk2"/>
            </a:solidFill>
            <a:prstDash val="solid"/>
            <a:round/>
            <a:headEnd len="med" w="med" type="none"/>
            <a:tailEnd len="med" w="med" type="triangle"/>
          </a:ln>
        </p:spPr>
      </p:cxnSp>
      <p:cxnSp>
        <p:nvCxnSpPr>
          <p:cNvPr id="1607" name="Google Shape;1607;p103"/>
          <p:cNvCxnSpPr/>
          <p:nvPr/>
        </p:nvCxnSpPr>
        <p:spPr>
          <a:xfrm rot="10800000">
            <a:off x="8806354" y="2669498"/>
            <a:ext cx="0" cy="816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1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File System e Dispositivi a Blocchi </a:t>
            </a:r>
            <a:endParaRPr/>
          </a:p>
        </p:txBody>
      </p:sp>
      <p:sp>
        <p:nvSpPr>
          <p:cNvPr id="2199" name="Google Shape;2199;p1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00" name="Google Shape;2200;p166"/>
          <p:cNvSpPr txBox="1"/>
          <p:nvPr>
            <p:ph idx="4" type="body"/>
          </p:nvPr>
        </p:nvSpPr>
        <p:spPr>
          <a:xfrm>
            <a:off x="2438400" y="1676400"/>
            <a:ext cx="7315200" cy="37521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Strumenti principali di verifica</a:t>
            </a:r>
            <a:endParaRPr/>
          </a:p>
          <a:p>
            <a:pPr indent="-342900" lvl="0" marL="457200" rtl="0" algn="l">
              <a:spcBef>
                <a:spcPts val="1000"/>
              </a:spcBef>
              <a:spcAft>
                <a:spcPts val="0"/>
              </a:spcAft>
              <a:buSzPts val="1800"/>
              <a:buChar char="▸"/>
            </a:pPr>
            <a:r>
              <a:rPr lang="en"/>
              <a:t>df -h: mostra i file system montati e lo spazio disponibile.</a:t>
            </a:r>
            <a:endParaRPr/>
          </a:p>
          <a:p>
            <a:pPr indent="-342900" lvl="0" marL="457200" rtl="0" algn="l">
              <a:spcBef>
                <a:spcPts val="0"/>
              </a:spcBef>
              <a:spcAft>
                <a:spcPts val="0"/>
              </a:spcAft>
              <a:buSzPts val="1800"/>
              <a:buChar char="▸"/>
            </a:pPr>
            <a:r>
              <a:rPr lang="en"/>
              <a:t>du -h &lt;dir&gt;: analizza lo spazio occupato in una directory.</a:t>
            </a:r>
            <a:endParaRPr/>
          </a:p>
          <a:p>
            <a:pPr indent="-342900" lvl="0" marL="457200" rtl="0" algn="l">
              <a:spcBef>
                <a:spcPts val="0"/>
              </a:spcBef>
              <a:spcAft>
                <a:spcPts val="0"/>
              </a:spcAft>
              <a:buSzPts val="1800"/>
              <a:buChar char="▸"/>
            </a:pPr>
            <a:r>
              <a:rPr lang="en"/>
              <a:t>ls -l /dev/&lt;device&gt;: rivela il tipo di dispositivo (es. block device).</a:t>
            </a:r>
            <a:endParaRPr/>
          </a:p>
          <a:p>
            <a:pPr indent="-342900" lvl="0" marL="457200" rtl="0" algn="l">
              <a:spcBef>
                <a:spcPts val="0"/>
              </a:spcBef>
              <a:spcAft>
                <a:spcPts val="0"/>
              </a:spcAft>
              <a:buSzPts val="1800"/>
              <a:buChar char="▸"/>
            </a:pPr>
            <a:r>
              <a:rPr lang="en"/>
              <a:t>File system temporanei (tmpfs, devtmpfs) risiedono in memoria e non persistono dopo reboot.</a:t>
            </a:r>
            <a:endParaRPr/>
          </a:p>
        </p:txBody>
      </p:sp>
      <p:sp>
        <p:nvSpPr>
          <p:cNvPr id="2201" name="Google Shape;2201;p16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Esaminare lo Spazio Disco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1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File System e Dispositivi a Blocchi </a:t>
            </a:r>
            <a:endParaRPr/>
          </a:p>
        </p:txBody>
      </p:sp>
      <p:sp>
        <p:nvSpPr>
          <p:cNvPr id="2207" name="Google Shape;2207;p16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08" name="Google Shape;2208;p167"/>
          <p:cNvSpPr txBox="1"/>
          <p:nvPr>
            <p:ph idx="4" type="body"/>
          </p:nvPr>
        </p:nvSpPr>
        <p:spPr>
          <a:xfrm>
            <a:off x="2438400" y="1676400"/>
            <a:ext cx="7315200" cy="249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Disco fisico (es. /dev/sda)</a:t>
            </a:r>
            <a:endParaRPr/>
          </a:p>
          <a:p>
            <a:pPr indent="-342900" lvl="0" marL="457200" rtl="0" algn="l">
              <a:spcBef>
                <a:spcPts val="0"/>
              </a:spcBef>
              <a:spcAft>
                <a:spcPts val="0"/>
              </a:spcAft>
              <a:buSzPts val="1800"/>
              <a:buChar char="▸"/>
            </a:pPr>
            <a:r>
              <a:rPr lang="en"/>
              <a:t>→ suddiviso in partizioni (/dev/sda1, /dev/sda2, …)</a:t>
            </a:r>
            <a:endParaRPr/>
          </a:p>
          <a:p>
            <a:pPr indent="-342900" lvl="0" marL="457200" rtl="0" algn="l">
              <a:spcBef>
                <a:spcPts val="0"/>
              </a:spcBef>
              <a:spcAft>
                <a:spcPts val="0"/>
              </a:spcAft>
              <a:buSzPts val="1800"/>
              <a:buChar char="▸"/>
            </a:pPr>
            <a:r>
              <a:rPr lang="en"/>
              <a:t>→ ogni partizione ha un file system (XFS, ext4, …)</a:t>
            </a:r>
            <a:endParaRPr/>
          </a:p>
          <a:p>
            <a:pPr indent="-342900" lvl="0" marL="457200" rtl="0" algn="l">
              <a:spcBef>
                <a:spcPts val="0"/>
              </a:spcBef>
              <a:spcAft>
                <a:spcPts val="0"/>
              </a:spcAft>
              <a:buSzPts val="1800"/>
              <a:buChar char="▸"/>
            </a:pPr>
            <a:r>
              <a:rPr lang="en"/>
              <a:t>→ ogni file system è montato su un mount point (/ , /home, /boot,)</a:t>
            </a:r>
            <a:endParaRPr/>
          </a:p>
          <a:p>
            <a:pPr indent="-342900" lvl="0" marL="457200" rtl="0" algn="l">
              <a:spcBef>
                <a:spcPts val="0"/>
              </a:spcBef>
              <a:spcAft>
                <a:spcPts val="0"/>
              </a:spcAft>
              <a:buSzPts val="1800"/>
              <a:buChar char="▸"/>
            </a:pPr>
            <a:r>
              <a:rPr lang="en"/>
              <a:t>Struttura ad albero unificata: più dischi e partizioni si combinano in un unico filesystem root (/).</a:t>
            </a:r>
            <a:endParaRPr/>
          </a:p>
        </p:txBody>
      </p:sp>
      <p:sp>
        <p:nvSpPr>
          <p:cNvPr id="2209" name="Google Shape;2209;p16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Dalla risorsa fisica al file system </a:t>
            </a:r>
            <a:endParaRPr/>
          </a:p>
        </p:txBody>
      </p:sp>
      <p:sp>
        <p:nvSpPr>
          <p:cNvPr id="2210" name="Google Shape;2210;p167"/>
          <p:cNvSpPr txBox="1"/>
          <p:nvPr/>
        </p:nvSpPr>
        <p:spPr>
          <a:xfrm>
            <a:off x="2563875" y="4375800"/>
            <a:ext cx="7772400" cy="10782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Disco /dev/sda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 /dev/sda1 → montato su /boot</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 /dev/sda2 → montato su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 /dev/sda3 → montato su /home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1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Mount dei File Systems</a:t>
            </a:r>
            <a:endParaRPr/>
          </a:p>
        </p:txBody>
      </p:sp>
      <p:sp>
        <p:nvSpPr>
          <p:cNvPr id="2216" name="Google Shape;2216;p1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17" name="Google Shape;2217;p168"/>
          <p:cNvSpPr txBox="1"/>
          <p:nvPr>
            <p:ph idx="4" type="body"/>
          </p:nvPr>
        </p:nvSpPr>
        <p:spPr>
          <a:xfrm>
            <a:off x="2438400" y="1676400"/>
            <a:ext cx="7315200" cy="249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Comando: mount &lt;device&gt; &lt;mount_point&gt;</a:t>
            </a:r>
            <a:endParaRPr/>
          </a:p>
          <a:p>
            <a:pPr indent="-342900" lvl="0" marL="457200" rtl="0" algn="l">
              <a:spcBef>
                <a:spcPts val="0"/>
              </a:spcBef>
              <a:spcAft>
                <a:spcPts val="0"/>
              </a:spcAft>
              <a:buSzPts val="1800"/>
              <a:buChar char="▸"/>
            </a:pPr>
            <a:r>
              <a:rPr lang="en"/>
              <a:t>Supporta device file (/dev/sda3) o UUID per maggiore stabilità.</a:t>
            </a:r>
            <a:endParaRPr/>
          </a:p>
          <a:p>
            <a:pPr indent="-342900" lvl="0" marL="457200" rtl="0" algn="l">
              <a:spcBef>
                <a:spcPts val="0"/>
              </a:spcBef>
              <a:spcAft>
                <a:spcPts val="0"/>
              </a:spcAft>
              <a:buSzPts val="1800"/>
              <a:buChar char="▸"/>
            </a:pPr>
            <a:r>
              <a:rPr lang="en"/>
              <a:t>Il mount point deve esistere ed essere vuoto.</a:t>
            </a:r>
            <a:endParaRPr/>
          </a:p>
          <a:p>
            <a:pPr indent="-342900" lvl="0" marL="457200" rtl="0" algn="l">
              <a:spcBef>
                <a:spcPts val="0"/>
              </a:spcBef>
              <a:spcAft>
                <a:spcPts val="0"/>
              </a:spcAft>
              <a:buSzPts val="1800"/>
              <a:buChar char="▸"/>
            </a:pPr>
            <a:r>
              <a:rPr lang="en"/>
              <a:t>⚠️ Se non è vuoto, i file pre-esistenti vengono nascosti fino all’unmount.</a:t>
            </a:r>
            <a:endParaRPr/>
          </a:p>
        </p:txBody>
      </p:sp>
      <p:sp>
        <p:nvSpPr>
          <p:cNvPr id="2218" name="Google Shape;2218;p16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t>
            </a:r>
            <a:r>
              <a:rPr lang="en"/>
              <a:t>ontare un File System</a:t>
            </a:r>
            <a:endParaRPr/>
          </a:p>
        </p:txBody>
      </p:sp>
      <p:sp>
        <p:nvSpPr>
          <p:cNvPr id="2219" name="Google Shape;2219;p168"/>
          <p:cNvSpPr txBox="1"/>
          <p:nvPr/>
        </p:nvSpPr>
        <p:spPr>
          <a:xfrm>
            <a:off x="2563875" y="4375800"/>
            <a:ext cx="7772400" cy="7245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 mount /dev/sda3 /mnt/data</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1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Mount dei File Systems</a:t>
            </a:r>
            <a:endParaRPr/>
          </a:p>
        </p:txBody>
      </p:sp>
      <p:sp>
        <p:nvSpPr>
          <p:cNvPr id="2225" name="Google Shape;2225;p16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26" name="Google Shape;2226;p169"/>
          <p:cNvSpPr txBox="1"/>
          <p:nvPr>
            <p:ph idx="4" type="body"/>
          </p:nvPr>
        </p:nvSpPr>
        <p:spPr>
          <a:xfrm>
            <a:off x="2438400" y="1676400"/>
            <a:ext cx="7315200" cy="249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lsblk: mostra dispositivi, partizioni, e punti di mount.</a:t>
            </a:r>
            <a:endParaRPr/>
          </a:p>
          <a:p>
            <a:pPr indent="-342900" lvl="0" marL="457200" rtl="0" algn="l">
              <a:spcBef>
                <a:spcPts val="0"/>
              </a:spcBef>
              <a:spcAft>
                <a:spcPts val="0"/>
              </a:spcAft>
              <a:buSzPts val="1800"/>
              <a:buChar char="▸"/>
            </a:pPr>
            <a:r>
              <a:rPr lang="en"/>
              <a:t>lsblk -fp: include UUID e tipo di file system.</a:t>
            </a:r>
            <a:endParaRPr/>
          </a:p>
          <a:p>
            <a:pPr indent="-342900" lvl="0" marL="457200" rtl="0" algn="l">
              <a:spcBef>
                <a:spcPts val="0"/>
              </a:spcBef>
              <a:spcAft>
                <a:spcPts val="0"/>
              </a:spcAft>
              <a:buSzPts val="1800"/>
              <a:buChar char="▸"/>
            </a:pPr>
            <a:r>
              <a:rPr lang="en"/>
              <a:t>Montaggio via UUID:</a:t>
            </a:r>
            <a:endParaRPr/>
          </a:p>
          <a:p>
            <a:pPr indent="-342900" lvl="0" marL="457200" rtl="0" algn="l">
              <a:spcBef>
                <a:spcPts val="0"/>
              </a:spcBef>
              <a:spcAft>
                <a:spcPts val="0"/>
              </a:spcAft>
              <a:buSzPts val="1800"/>
              <a:buChar char="▸"/>
            </a:pPr>
            <a:r>
              <a:rPr lang="en"/>
              <a:t>mount UUID="&lt;uuid&gt;" /mnt/data.</a:t>
            </a:r>
            <a:endParaRPr/>
          </a:p>
          <a:p>
            <a:pPr indent="-342900" lvl="0" marL="457200" rtl="0" algn="l">
              <a:spcBef>
                <a:spcPts val="0"/>
              </a:spcBef>
              <a:spcAft>
                <a:spcPts val="0"/>
              </a:spcAft>
              <a:buSzPts val="1800"/>
              <a:buChar char="▸"/>
            </a:pPr>
            <a:r>
              <a:rPr lang="en"/>
              <a:t>Evita dipendere dall’ordine di rilevamento dei dispositivi.</a:t>
            </a:r>
            <a:endParaRPr/>
          </a:p>
        </p:txBody>
      </p:sp>
      <p:sp>
        <p:nvSpPr>
          <p:cNvPr id="2227" name="Google Shape;2227;p16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Identificare i Dispositivi a Blocchi</a:t>
            </a:r>
            <a:endParaRPr/>
          </a:p>
        </p:txBody>
      </p:sp>
      <p:sp>
        <p:nvSpPr>
          <p:cNvPr id="2228" name="Google Shape;2228;p169"/>
          <p:cNvSpPr txBox="1"/>
          <p:nvPr/>
        </p:nvSpPr>
        <p:spPr>
          <a:xfrm>
            <a:off x="2116800" y="3808200"/>
            <a:ext cx="8627400" cy="22134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lsblk -fp</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NAME    	FSTYPE FSVER LABEL UUID                	FSAVAIL FSUSE% MOUNTPOINTS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/dev/sda</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├─/dev/sda1</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├─/dev/sda2 vfat   FAT16   	7B77-95E7           	191.4M  4% 	/boot/efi</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└─/dev/sda3 xfs      	root  15507695-...-...95983f  7.4G	24%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1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Mount dei File Systems</a:t>
            </a:r>
            <a:endParaRPr/>
          </a:p>
        </p:txBody>
      </p:sp>
      <p:sp>
        <p:nvSpPr>
          <p:cNvPr id="2234" name="Google Shape;2234;p1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35" name="Google Shape;2235;p170"/>
          <p:cNvSpPr txBox="1"/>
          <p:nvPr>
            <p:ph idx="4" type="body"/>
          </p:nvPr>
        </p:nvSpPr>
        <p:spPr>
          <a:xfrm>
            <a:off x="2438400" y="1676400"/>
            <a:ext cx="7315200" cy="249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Comando: umount &lt;mount_point&gt;.</a:t>
            </a:r>
            <a:endParaRPr/>
          </a:p>
          <a:p>
            <a:pPr indent="-342900" lvl="0" marL="457200" rtl="0" algn="l">
              <a:spcBef>
                <a:spcPts val="0"/>
              </a:spcBef>
              <a:spcAft>
                <a:spcPts val="0"/>
              </a:spcAft>
              <a:buSzPts val="1800"/>
              <a:buChar char="▸"/>
            </a:pPr>
            <a:r>
              <a:rPr lang="en"/>
              <a:t>Tutti i processi devono cessare di usare il file system.</a:t>
            </a:r>
            <a:endParaRPr/>
          </a:p>
          <a:p>
            <a:pPr indent="-342900" lvl="0" marL="457200" rtl="0" algn="l">
              <a:spcBef>
                <a:spcPts val="0"/>
              </a:spcBef>
              <a:spcAft>
                <a:spcPts val="0"/>
              </a:spcAft>
              <a:buSzPts val="1800"/>
              <a:buChar char="▸"/>
            </a:pPr>
            <a:r>
              <a:rPr lang="en"/>
              <a:t>Se il target è “busy”, usare lsof &lt;mount_point&gt; per identificare i processi attivi.</a:t>
            </a:r>
            <a:endParaRPr/>
          </a:p>
          <a:p>
            <a:pPr indent="-342900" lvl="0" marL="457200" rtl="0" algn="l">
              <a:spcBef>
                <a:spcPts val="0"/>
              </a:spcBef>
              <a:spcAft>
                <a:spcPts val="0"/>
              </a:spcAft>
              <a:buSzPts val="1800"/>
              <a:buChar char="▸"/>
            </a:pPr>
            <a:r>
              <a:rPr lang="en"/>
              <a:t>Unmount sempre prima di scollegare dispositivi rimovibili.</a:t>
            </a:r>
            <a:endParaRPr/>
          </a:p>
          <a:p>
            <a:pPr indent="-342900" lvl="0" marL="457200" rtl="0" algn="l">
              <a:spcBef>
                <a:spcPts val="0"/>
              </a:spcBef>
              <a:spcAft>
                <a:spcPts val="0"/>
              </a:spcAft>
              <a:buSzPts val="1800"/>
              <a:buChar char="▸"/>
            </a:pPr>
            <a:r>
              <a:rPr lang="en"/>
              <a:t>⚠️ I file system sono smontati automaticamente in fase di reboot/shutdown.</a:t>
            </a:r>
            <a:endParaRPr/>
          </a:p>
        </p:txBody>
      </p:sp>
      <p:sp>
        <p:nvSpPr>
          <p:cNvPr id="2236" name="Google Shape;2236;p17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Identificare i Dispositivi a Blocchi</a:t>
            </a:r>
            <a:endParaRPr/>
          </a:p>
        </p:txBody>
      </p:sp>
      <p:sp>
        <p:nvSpPr>
          <p:cNvPr id="2237" name="Google Shape;2237;p170"/>
          <p:cNvSpPr txBox="1"/>
          <p:nvPr/>
        </p:nvSpPr>
        <p:spPr>
          <a:xfrm>
            <a:off x="2116800" y="4461343"/>
            <a:ext cx="8627400" cy="22134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lsblk -fp</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NAME    	FSTYPE FSVER LABEL UUID                	FSAVAIL FSUSE% MOUNTPOINTS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/dev/sdalsof /mnt/data</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COMMAND  PID USER   FD   TYPE DEVICE SIZE/OFF NODE NAME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bash	1593 root  cwd	DIR 253,17    	6  128 /mnt/data</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lsof	2532 root  cwd	DIR 253,17   	19  128 /mnt/data</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lsof	2533 root  cwd	DIR 253,17   	19  128 /mnt/data</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├─/dev/sda1</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├─/dev/sda2 vfat   FAT16   	7B77-95E7           	191.4M  4% 	/boot/efi</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└─/dev/sda3 xfs      	root  15507695-...-...95983f  7.4G	24%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1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Trovare files nel File Systems</a:t>
            </a:r>
            <a:endParaRPr/>
          </a:p>
        </p:txBody>
      </p:sp>
      <p:sp>
        <p:nvSpPr>
          <p:cNvPr id="2243" name="Google Shape;2243;p1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44" name="Google Shape;2244;p171"/>
          <p:cNvSpPr txBox="1"/>
          <p:nvPr>
            <p:ph idx="4" type="body"/>
          </p:nvPr>
        </p:nvSpPr>
        <p:spPr>
          <a:xfrm>
            <a:off x="2438400" y="1676400"/>
            <a:ext cx="7315200" cy="249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Ricerca file per nome o percorso in un database pre-generato</a:t>
            </a:r>
            <a:endParaRPr/>
          </a:p>
          <a:p>
            <a:pPr indent="-342900" lvl="0" marL="457200" rtl="0" algn="l">
              <a:spcBef>
                <a:spcPts val="0"/>
              </a:spcBef>
              <a:spcAft>
                <a:spcPts val="0"/>
              </a:spcAft>
              <a:buSzPts val="1800"/>
              <a:buChar char="▸"/>
            </a:pPr>
            <a:r>
              <a:rPr lang="en"/>
              <a:t>È molto veloce ma non aggiornato in tempo reale</a:t>
            </a:r>
            <a:endParaRPr/>
          </a:p>
          <a:p>
            <a:pPr indent="-342900" lvl="0" marL="457200" rtl="0" algn="l">
              <a:spcBef>
                <a:spcPts val="0"/>
              </a:spcBef>
              <a:spcAft>
                <a:spcPts val="0"/>
              </a:spcAft>
              <a:buSzPts val="1800"/>
              <a:buChar char="▸"/>
            </a:pPr>
            <a:r>
              <a:rPr lang="en"/>
              <a:t>Richiede aggiornamenti periodici del database (updatedb)</a:t>
            </a:r>
            <a:endParaRPr/>
          </a:p>
          <a:p>
            <a:pPr indent="-342900" lvl="0" marL="457200" rtl="0" algn="l">
              <a:spcBef>
                <a:spcPts val="0"/>
              </a:spcBef>
              <a:spcAft>
                <a:spcPts val="0"/>
              </a:spcAft>
              <a:buSzPts val="1800"/>
              <a:buChar char="▸"/>
            </a:pPr>
            <a:r>
              <a:rPr lang="en"/>
              <a:t>Opzioni comuni:</a:t>
            </a:r>
            <a:endParaRPr/>
          </a:p>
          <a:p>
            <a:pPr indent="-342900" lvl="0" marL="457200" rtl="0" algn="l">
              <a:spcBef>
                <a:spcPts val="0"/>
              </a:spcBef>
              <a:spcAft>
                <a:spcPts val="0"/>
              </a:spcAft>
              <a:buSzPts val="1800"/>
              <a:buChar char="▸"/>
            </a:pPr>
            <a:r>
              <a:rPr lang="en"/>
              <a:t>-i → ricerca case-insensitive</a:t>
            </a:r>
            <a:endParaRPr/>
          </a:p>
          <a:p>
            <a:pPr indent="-342900" lvl="0" marL="457200" rtl="0" algn="l">
              <a:spcBef>
                <a:spcPts val="0"/>
              </a:spcBef>
              <a:spcAft>
                <a:spcPts val="0"/>
              </a:spcAft>
              <a:buSzPts val="1800"/>
              <a:buChar char="▸"/>
            </a:pPr>
            <a:r>
              <a:rPr lang="en"/>
              <a:t>-n NUM → limita i risultati</a:t>
            </a:r>
            <a:endParaRPr/>
          </a:p>
          <a:p>
            <a:pPr indent="-342900" lvl="0" marL="457200" rtl="0" algn="l">
              <a:spcBef>
                <a:spcPts val="0"/>
              </a:spcBef>
              <a:spcAft>
                <a:spcPts val="0"/>
              </a:spcAft>
              <a:buSzPts val="1800"/>
              <a:buChar char="▸"/>
            </a:pPr>
            <a:r>
              <a:rPr lang="en"/>
              <a:t>Accesso limitato ai file e directory in base ai permessi dell’utente</a:t>
            </a:r>
            <a:endParaRPr/>
          </a:p>
        </p:txBody>
      </p:sp>
      <p:sp>
        <p:nvSpPr>
          <p:cNvPr id="2245" name="Google Shape;2245;p17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Comando locate</a:t>
            </a:r>
            <a:endParaRPr/>
          </a:p>
        </p:txBody>
      </p:sp>
      <p:sp>
        <p:nvSpPr>
          <p:cNvPr id="2246" name="Google Shape;2246;p171"/>
          <p:cNvSpPr txBox="1"/>
          <p:nvPr/>
        </p:nvSpPr>
        <p:spPr>
          <a:xfrm>
            <a:off x="2116800" y="4595817"/>
            <a:ext cx="8627400" cy="1253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locate passwd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/etc/passwd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/etc/passwd-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/etc/pam.d/passwd</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1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Trovare files nel File Systems</a:t>
            </a:r>
            <a:endParaRPr/>
          </a:p>
        </p:txBody>
      </p:sp>
      <p:sp>
        <p:nvSpPr>
          <p:cNvPr id="2252" name="Google Shape;2252;p1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53" name="Google Shape;2253;p172"/>
          <p:cNvSpPr txBox="1"/>
          <p:nvPr>
            <p:ph idx="4" type="body"/>
          </p:nvPr>
        </p:nvSpPr>
        <p:spPr>
          <a:xfrm>
            <a:off x="2438400" y="1676400"/>
            <a:ext cx="7315200" cy="249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Aggiorna manualmente il database usato da locate</a:t>
            </a:r>
            <a:endParaRPr/>
          </a:p>
          <a:p>
            <a:pPr indent="-342900" lvl="0" marL="457200" rtl="0" algn="l">
              <a:spcBef>
                <a:spcPts val="0"/>
              </a:spcBef>
              <a:spcAft>
                <a:spcPts val="0"/>
              </a:spcAft>
              <a:buSzPts val="1800"/>
              <a:buChar char="▸"/>
            </a:pPr>
            <a:r>
              <a:rPr lang="en"/>
              <a:t>Generalmente il sistema lo esegue in automatico una volta al giorno</a:t>
            </a:r>
            <a:endParaRPr/>
          </a:p>
          <a:p>
            <a:pPr indent="-342900" lvl="0" marL="457200" rtl="0" algn="l">
              <a:spcBef>
                <a:spcPts val="0"/>
              </a:spcBef>
              <a:spcAft>
                <a:spcPts val="0"/>
              </a:spcAft>
              <a:buSzPts val="1800"/>
              <a:buChar char="▸"/>
            </a:pPr>
            <a:r>
              <a:rPr lang="en"/>
              <a:t>Eseguito dall’utente root per garantire copertura completa</a:t>
            </a:r>
            <a:endParaRPr/>
          </a:p>
          <a:p>
            <a:pPr indent="-342900" lvl="0" marL="457200" rtl="0" algn="l">
              <a:spcBef>
                <a:spcPts val="0"/>
              </a:spcBef>
              <a:spcAft>
                <a:spcPts val="0"/>
              </a:spcAft>
              <a:buSzPts val="1800"/>
              <a:buChar char="▸"/>
            </a:pPr>
            <a:r>
              <a:rPr lang="en"/>
              <a:t>Dopo un aggiornamento, locate restituirà anche i file creati di recente</a:t>
            </a:r>
            <a:endParaRPr/>
          </a:p>
        </p:txBody>
      </p:sp>
      <p:sp>
        <p:nvSpPr>
          <p:cNvPr id="2254" name="Google Shape;2254;p17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Comando updatedb</a:t>
            </a:r>
            <a:endParaRPr/>
          </a:p>
        </p:txBody>
      </p:sp>
      <p:sp>
        <p:nvSpPr>
          <p:cNvPr id="2255" name="Google Shape;2255;p172"/>
          <p:cNvSpPr txBox="1"/>
          <p:nvPr/>
        </p:nvSpPr>
        <p:spPr>
          <a:xfrm>
            <a:off x="2116800" y="4595817"/>
            <a:ext cx="8627400" cy="12537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updatedb</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p1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Trovare files nel File Systems</a:t>
            </a:r>
            <a:endParaRPr/>
          </a:p>
        </p:txBody>
      </p:sp>
      <p:sp>
        <p:nvSpPr>
          <p:cNvPr id="2261" name="Google Shape;2261;p1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62" name="Google Shape;2262;p173"/>
          <p:cNvSpPr txBox="1"/>
          <p:nvPr>
            <p:ph idx="4" type="body"/>
          </p:nvPr>
        </p:nvSpPr>
        <p:spPr>
          <a:xfrm>
            <a:off x="2438400" y="1676400"/>
            <a:ext cx="7315200" cy="249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Esegue una ricerca scandendo la gerarchia di directory in tempo reale</a:t>
            </a:r>
            <a:endParaRPr/>
          </a:p>
          <a:p>
            <a:pPr indent="-342900" lvl="0" marL="457200" rtl="0" algn="l">
              <a:spcBef>
                <a:spcPts val="0"/>
              </a:spcBef>
              <a:spcAft>
                <a:spcPts val="0"/>
              </a:spcAft>
              <a:buSzPts val="1800"/>
              <a:buChar char="▸"/>
            </a:pPr>
            <a:r>
              <a:rPr lang="en"/>
              <a:t>Più lento di locate, ma sempre accurato</a:t>
            </a:r>
            <a:endParaRPr/>
          </a:p>
          <a:p>
            <a:pPr indent="-342900" lvl="0" marL="457200" rtl="0" algn="l">
              <a:spcBef>
                <a:spcPts val="0"/>
              </a:spcBef>
              <a:spcAft>
                <a:spcPts val="0"/>
              </a:spcAft>
              <a:buSzPts val="1800"/>
              <a:buChar char="▸"/>
            </a:pPr>
            <a:r>
              <a:rPr lang="en"/>
              <a:t>Permette criteri avanzati:</a:t>
            </a:r>
            <a:endParaRPr/>
          </a:p>
          <a:p>
            <a:pPr indent="-342900" lvl="1" marL="914400" rtl="0" algn="l">
              <a:spcBef>
                <a:spcPts val="0"/>
              </a:spcBef>
              <a:spcAft>
                <a:spcPts val="0"/>
              </a:spcAft>
              <a:buSzPts val="1800"/>
              <a:buChar char="･"/>
            </a:pPr>
            <a:r>
              <a:rPr lang="en"/>
              <a:t>Nome (-name, -iname, con wildcard)</a:t>
            </a:r>
            <a:endParaRPr/>
          </a:p>
          <a:p>
            <a:pPr indent="-342900" lvl="1" marL="914400" rtl="0" algn="l">
              <a:spcBef>
                <a:spcPts val="0"/>
              </a:spcBef>
              <a:spcAft>
                <a:spcPts val="0"/>
              </a:spcAft>
              <a:buSzPts val="1800"/>
              <a:buChar char="･"/>
            </a:pPr>
            <a:r>
              <a:rPr lang="en"/>
              <a:t>Proprietario (-user, -group, -uid, -gid)</a:t>
            </a:r>
            <a:endParaRPr/>
          </a:p>
          <a:p>
            <a:pPr indent="-342900" lvl="1" marL="914400" rtl="0" algn="l">
              <a:spcBef>
                <a:spcPts val="0"/>
              </a:spcBef>
              <a:spcAft>
                <a:spcPts val="0"/>
              </a:spcAft>
              <a:buSzPts val="1800"/>
              <a:buChar char="･"/>
            </a:pPr>
            <a:r>
              <a:rPr lang="en"/>
              <a:t>Permessi (-perm)</a:t>
            </a:r>
            <a:endParaRPr/>
          </a:p>
          <a:p>
            <a:pPr indent="-342900" lvl="1" marL="914400" rtl="0" algn="l">
              <a:spcBef>
                <a:spcPts val="0"/>
              </a:spcBef>
              <a:spcAft>
                <a:spcPts val="0"/>
              </a:spcAft>
              <a:buSzPts val="1800"/>
              <a:buChar char="･"/>
            </a:pPr>
            <a:r>
              <a:rPr lang="en"/>
              <a:t>Dimensioni (-size +10M, -size -5k)</a:t>
            </a:r>
            <a:endParaRPr/>
          </a:p>
          <a:p>
            <a:pPr indent="-342900" lvl="1" marL="914400" rtl="0" algn="l">
              <a:spcBef>
                <a:spcPts val="0"/>
              </a:spcBef>
              <a:spcAft>
                <a:spcPts val="0"/>
              </a:spcAft>
              <a:buSzPts val="1800"/>
              <a:buChar char="･"/>
            </a:pPr>
            <a:r>
              <a:rPr lang="en"/>
              <a:t>Tempo di modifica (-mmin, -mtime)</a:t>
            </a:r>
            <a:endParaRPr/>
          </a:p>
          <a:p>
            <a:pPr indent="-342900" lvl="1" marL="914400" rtl="0" algn="l">
              <a:spcBef>
                <a:spcPts val="0"/>
              </a:spcBef>
              <a:spcAft>
                <a:spcPts val="0"/>
              </a:spcAft>
              <a:buSzPts val="1800"/>
              <a:buChar char="･"/>
            </a:pPr>
            <a:r>
              <a:rPr lang="en"/>
              <a:t>Tipo (-type f/d/l/b)</a:t>
            </a:r>
            <a:endParaRPr/>
          </a:p>
          <a:p>
            <a:pPr indent="-342900" lvl="0" marL="457200" rtl="0" algn="l">
              <a:spcBef>
                <a:spcPts val="0"/>
              </a:spcBef>
              <a:spcAft>
                <a:spcPts val="0"/>
              </a:spcAft>
              <a:buSzPts val="1800"/>
              <a:buChar char="▸"/>
            </a:pPr>
            <a:r>
              <a:rPr lang="en"/>
              <a:t>Restituisce solo file accessibili in base ai permessi dell’utente</a:t>
            </a:r>
            <a:endParaRPr/>
          </a:p>
        </p:txBody>
      </p:sp>
      <p:sp>
        <p:nvSpPr>
          <p:cNvPr id="2263" name="Google Shape;2263;p17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Comando find</a:t>
            </a:r>
            <a:endParaRPr/>
          </a:p>
        </p:txBody>
      </p:sp>
      <p:sp>
        <p:nvSpPr>
          <p:cNvPr id="2264" name="Google Shape;2264;p173"/>
          <p:cNvSpPr txBox="1"/>
          <p:nvPr/>
        </p:nvSpPr>
        <p:spPr>
          <a:xfrm>
            <a:off x="2772900" y="5840225"/>
            <a:ext cx="7158600" cy="8163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find . -name "*.log"</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find /var/tmp -name "*.tmp" -mtime +7 -exec rm -f {}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17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270" name="Google Shape;2270;p174"/>
          <p:cNvSpPr txBox="1"/>
          <p:nvPr>
            <p:ph type="title"/>
          </p:nvPr>
        </p:nvSpPr>
        <p:spPr>
          <a:xfrm>
            <a:off x="5674100" y="2514600"/>
            <a:ext cx="5037300" cy="346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a:t>
            </a:r>
            <a:r>
              <a:rPr lang="en" sz="4200"/>
              <a:t> Monitoring and Managing Linux Processes</a:t>
            </a:r>
            <a:endParaRPr sz="4200"/>
          </a:p>
        </p:txBody>
      </p:sp>
      <p:sp>
        <p:nvSpPr>
          <p:cNvPr id="2271" name="Google Shape;2271;p174"/>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272" name="Google Shape;2272;p174"/>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2273" name="Google Shape;2273;p174"/>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2274" name="Google Shape;2274;p174"/>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15</a:t>
            </a:r>
            <a:endParaRPr b="1">
              <a:solidFill>
                <a:schemeClr val="lt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1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Processi su Linux</a:t>
            </a:r>
            <a:endParaRPr/>
          </a:p>
        </p:txBody>
      </p:sp>
      <p:sp>
        <p:nvSpPr>
          <p:cNvPr id="2280" name="Google Shape;2280;p17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81" name="Google Shape;2281;p175"/>
          <p:cNvSpPr txBox="1"/>
          <p:nvPr>
            <p:ph idx="4" type="body"/>
          </p:nvPr>
        </p:nvSpPr>
        <p:spPr>
          <a:xfrm>
            <a:off x="2438400" y="1676400"/>
            <a:ext cx="7315200" cy="24921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 Un processo è un’istanza attiva di un programma in esecuzione, con risorse e ambiente proprio</a:t>
            </a:r>
            <a:endParaRPr/>
          </a:p>
          <a:p>
            <a:pPr indent="-342900" lvl="0" marL="457200" rtl="0" algn="l">
              <a:spcBef>
                <a:spcPts val="0"/>
              </a:spcBef>
              <a:spcAft>
                <a:spcPts val="0"/>
              </a:spcAft>
              <a:buSzPts val="1800"/>
              <a:buChar char="▸"/>
            </a:pPr>
            <a:r>
              <a:rPr lang="en"/>
              <a:t>🔁 Un processo padre può duplicarsi tramite fork, creando un processo figlio indipendente.</a:t>
            </a:r>
            <a:endParaRPr/>
          </a:p>
          <a:p>
            <a:pPr indent="-342900" lvl="0" marL="457200" rtl="0" algn="l">
              <a:spcBef>
                <a:spcPts val="0"/>
              </a:spcBef>
              <a:spcAft>
                <a:spcPts val="0"/>
              </a:spcAft>
              <a:buSzPts val="1800"/>
              <a:buChar char="▸"/>
            </a:pPr>
            <a:r>
              <a:rPr lang="en"/>
              <a:t>🆔 Ogni processo ha un PID univoco e conserva il PPID del padre per tracciamento e sicurezza.</a:t>
            </a:r>
            <a:endParaRPr/>
          </a:p>
          <a:p>
            <a:pPr indent="-342900" lvl="0" marL="457200" rtl="0" algn="l">
              <a:spcBef>
                <a:spcPts val="0"/>
              </a:spcBef>
              <a:spcAft>
                <a:spcPts val="0"/>
              </a:spcAft>
              <a:buSzPts val="1800"/>
              <a:buChar char="▸"/>
            </a:pPr>
            <a:r>
              <a:rPr lang="en"/>
              <a:t>🌳 Tutti i processi discendono da systemd</a:t>
            </a:r>
            <a:endParaRPr/>
          </a:p>
        </p:txBody>
      </p:sp>
      <p:sp>
        <p:nvSpPr>
          <p:cNvPr id="2282" name="Google Shape;2282;p17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Ciclo di vita di un Processo</a:t>
            </a:r>
            <a:endParaRPr/>
          </a:p>
        </p:txBody>
      </p:sp>
      <p:pic>
        <p:nvPicPr>
          <p:cNvPr id="2283" name="Google Shape;2283;p175"/>
          <p:cNvPicPr preferRelativeResize="0"/>
          <p:nvPr/>
        </p:nvPicPr>
        <p:blipFill>
          <a:blip r:embed="rId3">
            <a:alphaModFix/>
          </a:blip>
          <a:stretch>
            <a:fillRect/>
          </a:stretch>
        </p:blipFill>
        <p:spPr>
          <a:xfrm>
            <a:off x="2195531" y="4376858"/>
            <a:ext cx="8320075" cy="22932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0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alla Command Line</a:t>
            </a:r>
            <a:endParaRPr/>
          </a:p>
        </p:txBody>
      </p:sp>
      <p:sp>
        <p:nvSpPr>
          <p:cNvPr id="1613" name="Google Shape;1613;p1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14" name="Google Shape;1614;p104"/>
          <p:cNvSpPr txBox="1"/>
          <p:nvPr>
            <p:ph idx="3" type="body"/>
          </p:nvPr>
        </p:nvSpPr>
        <p:spPr>
          <a:xfrm>
            <a:off x="1507675" y="2286000"/>
            <a:ext cx="8915400" cy="53529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L’accesso locale avviene tramite console fisica o virtuale. Dopo l’autenticazione con username e password, l’utente ottiene un prompt della shell per interagire con il sistema.</a:t>
            </a:r>
            <a:endParaRPr/>
          </a:p>
          <a:p>
            <a:pPr indent="-342900" lvl="0" marL="342900" rtl="0" algn="l">
              <a:spcBef>
                <a:spcPts val="1000"/>
              </a:spcBef>
              <a:spcAft>
                <a:spcPts val="0"/>
              </a:spcAft>
              <a:buSzPts val="1800"/>
              <a:buChar char="▸"/>
            </a:pPr>
            <a:r>
              <a:rPr b="1" lang="en"/>
              <a:t>Console fisica</a:t>
            </a:r>
            <a:r>
              <a:rPr lang="en"/>
              <a:t>: tastiera e schermo collegati al computer.</a:t>
            </a:r>
            <a:endParaRPr/>
          </a:p>
          <a:p>
            <a:pPr indent="-342900" lvl="0" marL="342900" rtl="0" algn="l">
              <a:spcBef>
                <a:spcPts val="1000"/>
              </a:spcBef>
              <a:spcAft>
                <a:spcPts val="0"/>
              </a:spcAft>
              <a:buSzPts val="1800"/>
              <a:buChar char="▸"/>
            </a:pPr>
            <a:r>
              <a:rPr b="1" lang="en"/>
              <a:t>Console virtuali</a:t>
            </a:r>
            <a:r>
              <a:rPr lang="en"/>
              <a:t> (tty1–tty6): sessioni indipendenti accessibili con Ctrl+Alt+Fn.</a:t>
            </a:r>
            <a:endParaRPr/>
          </a:p>
          <a:p>
            <a:pPr indent="-342900" lvl="0" marL="342900" rtl="0" algn="l">
              <a:spcBef>
                <a:spcPts val="1000"/>
              </a:spcBef>
              <a:spcAft>
                <a:spcPts val="0"/>
              </a:spcAft>
              <a:buSzPts val="1800"/>
              <a:buChar char="▸"/>
            </a:pPr>
            <a:r>
              <a:rPr b="1" lang="en"/>
              <a:t>Login testuale</a:t>
            </a:r>
            <a:r>
              <a:rPr lang="en"/>
              <a:t>: inserimento di utente e password → shell prompt.</a:t>
            </a:r>
            <a:endParaRPr/>
          </a:p>
          <a:p>
            <a:pPr indent="-342900" lvl="0" marL="342900" rtl="0" algn="l">
              <a:spcBef>
                <a:spcPts val="1000"/>
              </a:spcBef>
              <a:spcAft>
                <a:spcPts val="0"/>
              </a:spcAft>
              <a:buSzPts val="1800"/>
              <a:buChar char="▸"/>
            </a:pPr>
            <a:r>
              <a:rPr b="1" lang="en"/>
              <a:t>Login grafico</a:t>
            </a:r>
            <a:r>
              <a:rPr lang="en"/>
              <a:t>: interfaccia grafica avviata su una console virtuale (tipicamente tty1).</a:t>
            </a:r>
            <a:endParaRPr/>
          </a:p>
          <a:p>
            <a:pPr indent="-342900" lvl="0" marL="342900" rtl="0" algn="l">
              <a:spcBef>
                <a:spcPts val="1000"/>
              </a:spcBef>
              <a:spcAft>
                <a:spcPts val="1000"/>
              </a:spcAft>
              <a:buSzPts val="1800"/>
              <a:buChar char="▸"/>
            </a:pPr>
            <a:r>
              <a:rPr b="1" lang="en"/>
              <a:t>Server headless</a:t>
            </a:r>
            <a:r>
              <a:rPr lang="en"/>
              <a:t>: privi di tastiera e monitor; accesso via serial console o rete</a:t>
            </a:r>
            <a:endParaRPr/>
          </a:p>
        </p:txBody>
      </p:sp>
      <p:sp>
        <p:nvSpPr>
          <p:cNvPr id="1615" name="Google Shape;1615;p10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Accesso a un Sistema Locale</a:t>
            </a:r>
            <a:endParaRPr sz="2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1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Processi su Linux</a:t>
            </a:r>
            <a:endParaRPr/>
          </a:p>
        </p:txBody>
      </p:sp>
      <p:sp>
        <p:nvSpPr>
          <p:cNvPr id="2289" name="Google Shape;2289;p17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90" name="Google Shape;2290;p176"/>
          <p:cNvSpPr txBox="1"/>
          <p:nvPr>
            <p:ph idx="4" type="body"/>
          </p:nvPr>
        </p:nvSpPr>
        <p:spPr>
          <a:xfrm>
            <a:off x="998925" y="1611450"/>
            <a:ext cx="6921300" cy="4660800"/>
          </a:xfrm>
          <a:prstGeom prst="rect">
            <a:avLst/>
          </a:prstGeom>
        </p:spPr>
        <p:txBody>
          <a:bodyPr anchorCtr="0" anchor="t" bIns="0" lIns="0" spcFirstLastPara="1" rIns="0" wrap="square" tIns="0">
            <a:noAutofit/>
          </a:bodyPr>
          <a:lstStyle/>
          <a:p>
            <a:pPr indent="-336550" lvl="0" marL="457200" rtl="0" algn="l">
              <a:spcBef>
                <a:spcPts val="1000"/>
              </a:spcBef>
              <a:spcAft>
                <a:spcPts val="0"/>
              </a:spcAft>
              <a:buSzPts val="1700"/>
              <a:buChar char="▸"/>
            </a:pPr>
            <a:r>
              <a:rPr lang="en" sz="1700"/>
              <a:t>🟢 Running (R): Il processo è in esecuzione o pronto per essere eseguito.</a:t>
            </a:r>
            <a:endParaRPr sz="1700"/>
          </a:p>
          <a:p>
            <a:pPr indent="-336550" lvl="0" marL="457200" rtl="0" algn="l">
              <a:spcBef>
                <a:spcPts val="0"/>
              </a:spcBef>
              <a:spcAft>
                <a:spcPts val="0"/>
              </a:spcAft>
              <a:buSzPts val="1700"/>
              <a:buChar char="▸"/>
            </a:pPr>
            <a:r>
              <a:rPr lang="en" sz="1700"/>
              <a:t>🟡 Sleeping (S): In attesa di un evento o risorsa (es. I/O), può essere risvegliato.</a:t>
            </a:r>
            <a:endParaRPr sz="1700"/>
          </a:p>
          <a:p>
            <a:pPr indent="-336550" lvl="0" marL="457200" rtl="0" algn="l">
              <a:spcBef>
                <a:spcPts val="0"/>
              </a:spcBef>
              <a:spcAft>
                <a:spcPts val="0"/>
              </a:spcAft>
              <a:buSzPts val="1700"/>
              <a:buChar char="▸"/>
            </a:pPr>
            <a:r>
              <a:rPr lang="en" sz="1700"/>
              <a:t>🔴 Stopped (T): Esecuzione sospesa manualmente (es. con SIGSTOP o Ctrl+Z).</a:t>
            </a:r>
            <a:endParaRPr sz="1700"/>
          </a:p>
          <a:p>
            <a:pPr indent="-336550" lvl="0" marL="457200" rtl="0" algn="l">
              <a:spcBef>
                <a:spcPts val="0"/>
              </a:spcBef>
              <a:spcAft>
                <a:spcPts val="0"/>
              </a:spcAft>
              <a:buSzPts val="1700"/>
              <a:buChar char="▸"/>
            </a:pPr>
            <a:r>
              <a:rPr lang="en" sz="1700"/>
              <a:t>⚫ Zombie (Z): Terminato ma non ancora rimosso dal processo padre.</a:t>
            </a:r>
            <a:endParaRPr sz="1700"/>
          </a:p>
          <a:p>
            <a:pPr indent="-336550" lvl="0" marL="457200" rtl="0" algn="l">
              <a:spcBef>
                <a:spcPts val="0"/>
              </a:spcBef>
              <a:spcAft>
                <a:spcPts val="0"/>
              </a:spcAft>
              <a:buSzPts val="1700"/>
              <a:buChar char="▸"/>
            </a:pPr>
            <a:r>
              <a:rPr lang="en" sz="1700"/>
              <a:t>🔵 Uninterruptible Sleep (D): In attesa di I/O non interrompibile (es. accesso disco).</a:t>
            </a:r>
            <a:endParaRPr sz="1700"/>
          </a:p>
          <a:p>
            <a:pPr indent="-336550" lvl="0" marL="457200" rtl="0" algn="l">
              <a:spcBef>
                <a:spcPts val="0"/>
              </a:spcBef>
              <a:spcAft>
                <a:spcPts val="0"/>
              </a:spcAft>
              <a:buSzPts val="1700"/>
              <a:buChar char="▸"/>
            </a:pPr>
            <a:r>
              <a:rPr lang="en" sz="1700"/>
              <a:t>⚪ Traced/Debugged (t): Sotto controllo da un debugger (es. ptrace).</a:t>
            </a:r>
            <a:endParaRPr sz="1700"/>
          </a:p>
        </p:txBody>
      </p:sp>
      <p:sp>
        <p:nvSpPr>
          <p:cNvPr id="2291" name="Google Shape;2291;p17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Ciclo di vita di un Processo</a:t>
            </a:r>
            <a:endParaRPr/>
          </a:p>
        </p:txBody>
      </p:sp>
      <p:pic>
        <p:nvPicPr>
          <p:cNvPr id="2292" name="Google Shape;2292;p176"/>
          <p:cNvPicPr preferRelativeResize="0"/>
          <p:nvPr/>
        </p:nvPicPr>
        <p:blipFill>
          <a:blip r:embed="rId3">
            <a:alphaModFix/>
          </a:blip>
          <a:stretch>
            <a:fillRect/>
          </a:stretch>
        </p:blipFill>
        <p:spPr>
          <a:xfrm>
            <a:off x="7820038" y="3314700"/>
            <a:ext cx="4019537" cy="2384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1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Processi su Linux</a:t>
            </a:r>
            <a:endParaRPr/>
          </a:p>
          <a:p>
            <a:pPr indent="0" lvl="0" marL="0" rtl="0" algn="l">
              <a:spcBef>
                <a:spcPts val="0"/>
              </a:spcBef>
              <a:spcAft>
                <a:spcPts val="0"/>
              </a:spcAft>
              <a:buNone/>
            </a:pPr>
            <a:r>
              <a:t/>
            </a:r>
            <a:endParaRPr/>
          </a:p>
        </p:txBody>
      </p:sp>
      <p:sp>
        <p:nvSpPr>
          <p:cNvPr id="2298" name="Google Shape;2298;p17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99" name="Google Shape;2299;p177"/>
          <p:cNvSpPr txBox="1"/>
          <p:nvPr>
            <p:ph idx="4" type="body"/>
          </p:nvPr>
        </p:nvSpPr>
        <p:spPr>
          <a:xfrm>
            <a:off x="2438400" y="1676400"/>
            <a:ext cx="7315200" cy="3193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ps (process status) mostra una istantanea dei processi in esecuzione al momento</a:t>
            </a:r>
            <a:endParaRPr/>
          </a:p>
          <a:p>
            <a:pPr indent="-342900" lvl="0" marL="457200" rtl="0" algn="l">
              <a:spcBef>
                <a:spcPts val="1000"/>
              </a:spcBef>
              <a:spcAft>
                <a:spcPts val="0"/>
              </a:spcAft>
              <a:buSzPts val="1800"/>
              <a:buChar char="▸"/>
            </a:pPr>
            <a:r>
              <a:rPr lang="en"/>
              <a:t>Opzioni utili:</a:t>
            </a:r>
            <a:endParaRPr/>
          </a:p>
          <a:p>
            <a:pPr indent="-342900" lvl="1" marL="914400" rtl="0" algn="l">
              <a:spcBef>
                <a:spcPts val="0"/>
              </a:spcBef>
              <a:spcAft>
                <a:spcPts val="0"/>
              </a:spcAft>
              <a:buSzPts val="1800"/>
              <a:buChar char="･"/>
            </a:pPr>
            <a:r>
              <a:rPr lang="en"/>
              <a:t>ps aux per tutti i processi con dettagli utente, CPU, memoria</a:t>
            </a:r>
            <a:endParaRPr/>
          </a:p>
          <a:p>
            <a:pPr indent="-342900" lvl="1" marL="914400" rtl="0" algn="l">
              <a:spcBef>
                <a:spcPts val="0"/>
              </a:spcBef>
              <a:spcAft>
                <a:spcPts val="0"/>
              </a:spcAft>
              <a:buSzPts val="1800"/>
              <a:buChar char="･"/>
            </a:pPr>
            <a:r>
              <a:rPr lang="en"/>
              <a:t>ps -ef formato completo con informazioni sulle relazioni tra processi (PPID, UID, ecc.)</a:t>
            </a:r>
            <a:endParaRPr/>
          </a:p>
          <a:p>
            <a:pPr indent="-342900" lvl="0" marL="457200" rtl="0" algn="l">
              <a:spcBef>
                <a:spcPts val="0"/>
              </a:spcBef>
              <a:spcAft>
                <a:spcPts val="0"/>
              </a:spcAft>
              <a:buSzPts val="1800"/>
              <a:buChar char="▸"/>
            </a:pPr>
            <a:r>
              <a:rPr lang="en"/>
              <a:t>Permessi: l’utente può vedere solo processi a cui ha accesso</a:t>
            </a:r>
            <a:endParaRPr/>
          </a:p>
          <a:p>
            <a:pPr indent="-342900" lvl="0" marL="457200" rtl="0" algn="l">
              <a:spcBef>
                <a:spcPts val="0"/>
              </a:spcBef>
              <a:spcAft>
                <a:spcPts val="0"/>
              </a:spcAft>
              <a:buSzPts val="1800"/>
              <a:buChar char="▸"/>
            </a:pPr>
            <a:r>
              <a:rPr lang="en"/>
              <a:t>Usi tipici: diagnosticare processi critici, controllare PID</a:t>
            </a:r>
            <a:endParaRPr/>
          </a:p>
        </p:txBody>
      </p:sp>
      <p:sp>
        <p:nvSpPr>
          <p:cNvPr id="2300" name="Google Shape;2300;p17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Comando ps</a:t>
            </a:r>
            <a:endParaRPr/>
          </a:p>
        </p:txBody>
      </p:sp>
      <p:pic>
        <p:nvPicPr>
          <p:cNvPr id="2301" name="Google Shape;2301;p177"/>
          <p:cNvPicPr preferRelativeResize="0"/>
          <p:nvPr/>
        </p:nvPicPr>
        <p:blipFill>
          <a:blip r:embed="rId3">
            <a:alphaModFix/>
          </a:blip>
          <a:stretch>
            <a:fillRect/>
          </a:stretch>
        </p:blipFill>
        <p:spPr>
          <a:xfrm>
            <a:off x="2562225" y="4892450"/>
            <a:ext cx="6581775" cy="12192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1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Processi su Linux</a:t>
            </a:r>
            <a:endParaRPr/>
          </a:p>
          <a:p>
            <a:pPr indent="0" lvl="0" marL="0" rtl="0" algn="l">
              <a:spcBef>
                <a:spcPts val="0"/>
              </a:spcBef>
              <a:spcAft>
                <a:spcPts val="0"/>
              </a:spcAft>
              <a:buNone/>
            </a:pPr>
            <a:r>
              <a:t/>
            </a:r>
            <a:endParaRPr/>
          </a:p>
        </p:txBody>
      </p:sp>
      <p:sp>
        <p:nvSpPr>
          <p:cNvPr id="2307" name="Google Shape;2307;p1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08" name="Google Shape;2308;p178"/>
          <p:cNvSpPr txBox="1"/>
          <p:nvPr>
            <p:ph idx="4" type="body"/>
          </p:nvPr>
        </p:nvSpPr>
        <p:spPr>
          <a:xfrm>
            <a:off x="2438400" y="1676400"/>
            <a:ext cx="7315200" cy="31932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Visualizza informazioni aggiornate periodicamente (CPU, memoria, carico sistema, numero di processi)</a:t>
            </a:r>
            <a:endParaRPr/>
          </a:p>
          <a:p>
            <a:pPr indent="-342900" lvl="0" marL="457200" rtl="0" algn="l">
              <a:spcBef>
                <a:spcPts val="0"/>
              </a:spcBef>
              <a:spcAft>
                <a:spcPts val="0"/>
              </a:spcAft>
              <a:buSzPts val="1800"/>
              <a:buChar char="▸"/>
            </a:pPr>
            <a:r>
              <a:rPr lang="en"/>
              <a:t>Mostra processi ordinati solitamente per uso CPU o memoria</a:t>
            </a:r>
            <a:endParaRPr/>
          </a:p>
          <a:p>
            <a:pPr indent="-342900" lvl="0" marL="457200" rtl="0" algn="l">
              <a:spcBef>
                <a:spcPts val="0"/>
              </a:spcBef>
              <a:spcAft>
                <a:spcPts val="0"/>
              </a:spcAft>
              <a:buSzPts val="1800"/>
              <a:buChar char="▸"/>
            </a:pPr>
            <a:r>
              <a:rPr lang="en"/>
              <a:t>phoenixNAP | Global IT Services</a:t>
            </a:r>
            <a:endParaRPr/>
          </a:p>
          <a:p>
            <a:pPr indent="-342900" lvl="0" marL="457200" rtl="0" algn="l">
              <a:spcBef>
                <a:spcPts val="0"/>
              </a:spcBef>
              <a:spcAft>
                <a:spcPts val="0"/>
              </a:spcAft>
              <a:buSzPts val="1800"/>
              <a:buChar char="▸"/>
            </a:pPr>
            <a:r>
              <a:rPr lang="en"/>
              <a:t>Interattivo: è possibile inviare segnali (es. kill), modificare priorità (nice), filtrare o ordinare le colonne mentre top è in esecuzione</a:t>
            </a:r>
            <a:endParaRPr/>
          </a:p>
          <a:p>
            <a:pPr indent="-342900" lvl="0" marL="457200" rtl="0" algn="l">
              <a:spcBef>
                <a:spcPts val="0"/>
              </a:spcBef>
              <a:spcAft>
                <a:spcPts val="0"/>
              </a:spcAft>
              <a:buSzPts val="1800"/>
              <a:buChar char="▸"/>
            </a:pPr>
            <a:r>
              <a:rPr lang="en"/>
              <a:t>Usi frequenti: identificare processi che usano troppe risorse, verificare memory leak, capire l’utilizzo di swap, carico dei core CPU</a:t>
            </a:r>
            <a:endParaRPr/>
          </a:p>
        </p:txBody>
      </p:sp>
      <p:sp>
        <p:nvSpPr>
          <p:cNvPr id="2309" name="Google Shape;2309;p17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Comando top</a:t>
            </a:r>
            <a:endParaRPr/>
          </a:p>
        </p:txBody>
      </p:sp>
      <p:pic>
        <p:nvPicPr>
          <p:cNvPr id="2310" name="Google Shape;2310;p178"/>
          <p:cNvPicPr preferRelativeResize="0"/>
          <p:nvPr/>
        </p:nvPicPr>
        <p:blipFill>
          <a:blip r:embed="rId3">
            <a:alphaModFix/>
          </a:blip>
          <a:stretch>
            <a:fillRect/>
          </a:stretch>
        </p:blipFill>
        <p:spPr>
          <a:xfrm>
            <a:off x="2514600" y="4760400"/>
            <a:ext cx="5689406" cy="1683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1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Processi</a:t>
            </a:r>
            <a:endParaRPr/>
          </a:p>
        </p:txBody>
      </p:sp>
      <p:sp>
        <p:nvSpPr>
          <p:cNvPr id="2316" name="Google Shape;2316;p17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17" name="Google Shape;2317;p179"/>
          <p:cNvSpPr txBox="1"/>
          <p:nvPr>
            <p:ph idx="4" type="body"/>
          </p:nvPr>
        </p:nvSpPr>
        <p:spPr>
          <a:xfrm>
            <a:off x="2438400" y="1676400"/>
            <a:ext cx="7315200" cy="1791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Aggiungere &amp; alla fine di un comando → lo esegue in background</a:t>
            </a:r>
            <a:endParaRPr/>
          </a:p>
          <a:p>
            <a:pPr indent="-342900" lvl="0" marL="457200" rtl="0" algn="l">
              <a:spcBef>
                <a:spcPts val="0"/>
              </a:spcBef>
              <a:spcAft>
                <a:spcPts val="0"/>
              </a:spcAft>
              <a:buSzPts val="1800"/>
              <a:buChar char="▸"/>
            </a:pPr>
            <a:r>
              <a:rPr lang="en"/>
              <a:t>Con pipeline (|), tutto il pipeline diventa un unico job</a:t>
            </a:r>
            <a:endParaRPr/>
          </a:p>
          <a:p>
            <a:pPr indent="-342900" lvl="0" marL="457200" rtl="0" algn="l">
              <a:spcBef>
                <a:spcPts val="0"/>
              </a:spcBef>
              <a:spcAft>
                <a:spcPts val="0"/>
              </a:spcAft>
              <a:buSzPts val="1800"/>
              <a:buChar char="▸"/>
            </a:pPr>
            <a:r>
              <a:rPr lang="en"/>
              <a:t>Comando jobs → elenca i job della sessione corrente</a:t>
            </a:r>
            <a:endParaRPr/>
          </a:p>
          <a:p>
            <a:pPr indent="-342900" lvl="1" marL="914400" rtl="0" algn="l">
              <a:spcBef>
                <a:spcPts val="0"/>
              </a:spcBef>
              <a:spcAft>
                <a:spcPts val="0"/>
              </a:spcAft>
              <a:buSzPts val="1800"/>
              <a:buChar char="･"/>
            </a:pPr>
            <a:r>
              <a:rPr lang="en"/>
              <a:t>Stato: Running, Stopped</a:t>
            </a:r>
            <a:endParaRPr/>
          </a:p>
        </p:txBody>
      </p:sp>
      <p:sp>
        <p:nvSpPr>
          <p:cNvPr id="2318" name="Google Shape;2318;p17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Esecuzione processi in background</a:t>
            </a:r>
            <a:endParaRPr/>
          </a:p>
        </p:txBody>
      </p:sp>
      <p:sp>
        <p:nvSpPr>
          <p:cNvPr id="2319" name="Google Shape;2319;p179"/>
          <p:cNvSpPr txBox="1"/>
          <p:nvPr/>
        </p:nvSpPr>
        <p:spPr>
          <a:xfrm>
            <a:off x="2116800" y="3885053"/>
            <a:ext cx="8627400" cy="18300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sleep 10000 &amp;</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[1] 5947</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ls | sort | mail -s "Sort output" &amp;</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[1] 5998</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jobs</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[1]+ Running	sleep 10000 &amp;</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1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Processi</a:t>
            </a:r>
            <a:endParaRPr/>
          </a:p>
        </p:txBody>
      </p:sp>
      <p:sp>
        <p:nvSpPr>
          <p:cNvPr id="2325" name="Google Shape;2325;p18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26" name="Google Shape;2326;p180"/>
          <p:cNvSpPr txBox="1"/>
          <p:nvPr>
            <p:ph idx="4" type="body"/>
          </p:nvPr>
        </p:nvSpPr>
        <p:spPr>
          <a:xfrm>
            <a:off x="2438400" y="1676400"/>
            <a:ext cx="7315200" cy="1791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fg %&lt;job_number&gt; → porta un job in foreground</a:t>
            </a:r>
            <a:endParaRPr/>
          </a:p>
          <a:p>
            <a:pPr indent="-342900" lvl="0" marL="457200" rtl="0" algn="l">
              <a:spcBef>
                <a:spcPts val="0"/>
              </a:spcBef>
              <a:spcAft>
                <a:spcPts val="0"/>
              </a:spcAft>
              <a:buSzPts val="1800"/>
              <a:buChar char="▸"/>
            </a:pPr>
            <a:r>
              <a:rPr lang="en"/>
              <a:t>Ctrl+Z → sospende un processo in foreground (stato: Stopped)</a:t>
            </a:r>
            <a:endParaRPr/>
          </a:p>
          <a:p>
            <a:pPr indent="-342900" lvl="0" marL="457200" rtl="0" algn="l">
              <a:spcBef>
                <a:spcPts val="0"/>
              </a:spcBef>
              <a:spcAft>
                <a:spcPts val="0"/>
              </a:spcAft>
              <a:buSzPts val="1800"/>
              <a:buChar char="▸"/>
            </a:pPr>
            <a:r>
              <a:rPr lang="en"/>
              <a:t>bg %&lt;job_number&gt; → riattiva un job sospeso in background</a:t>
            </a:r>
            <a:endParaRPr/>
          </a:p>
          <a:p>
            <a:pPr indent="-342900" lvl="0" marL="457200" rtl="0" algn="l">
              <a:spcBef>
                <a:spcPts val="0"/>
              </a:spcBef>
              <a:spcAft>
                <a:spcPts val="0"/>
              </a:spcAft>
              <a:buSzPts val="1800"/>
              <a:buChar char="▸"/>
            </a:pPr>
            <a:r>
              <a:rPr lang="en"/>
              <a:t>Avviso: la shell avverte se ci sono job sospesi quando si tenta di uscire</a:t>
            </a:r>
            <a:endParaRPr/>
          </a:p>
        </p:txBody>
      </p:sp>
      <p:sp>
        <p:nvSpPr>
          <p:cNvPr id="2327" name="Google Shape;2327;p18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Controllo dei jobs</a:t>
            </a:r>
            <a:endParaRPr/>
          </a:p>
        </p:txBody>
      </p:sp>
      <p:sp>
        <p:nvSpPr>
          <p:cNvPr id="2328" name="Google Shape;2328;p180"/>
          <p:cNvSpPr txBox="1"/>
          <p:nvPr/>
        </p:nvSpPr>
        <p:spPr>
          <a:xfrm>
            <a:off x="2116800" y="3885053"/>
            <a:ext cx="8627400" cy="18300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sleep 10000</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^Z</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[1]+  Stopped             	sleep 10000</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bg %1</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[1]+ sleep 10000 &amp;</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Segnali e Processi</a:t>
            </a:r>
            <a:endParaRPr/>
          </a:p>
        </p:txBody>
      </p:sp>
      <p:sp>
        <p:nvSpPr>
          <p:cNvPr id="2334" name="Google Shape;2334;p1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35" name="Google Shape;2335;p181"/>
          <p:cNvSpPr txBox="1"/>
          <p:nvPr>
            <p:ph idx="4" type="body"/>
          </p:nvPr>
        </p:nvSpPr>
        <p:spPr>
          <a:xfrm>
            <a:off x="2438400" y="1676400"/>
            <a:ext cx="7315200" cy="381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Un segnale è un’interruzione software inviata a un processo.</a:t>
            </a:r>
            <a:endParaRPr/>
          </a:p>
          <a:p>
            <a:pPr indent="-342900" lvl="0" marL="457200" rtl="0" algn="l">
              <a:spcBef>
                <a:spcPts val="0"/>
              </a:spcBef>
              <a:spcAft>
                <a:spcPts val="0"/>
              </a:spcAft>
              <a:buSzPts val="1800"/>
              <a:buChar char="▸"/>
            </a:pPr>
            <a:r>
              <a:rPr lang="en"/>
              <a:t>Può derivare da: errori, eventi esterni (I/O, timer), o comandi espliciti.</a:t>
            </a:r>
            <a:endParaRPr/>
          </a:p>
          <a:p>
            <a:pPr indent="-342900" lvl="0" marL="457200" rtl="0" algn="l">
              <a:spcBef>
                <a:spcPts val="0"/>
              </a:spcBef>
              <a:spcAft>
                <a:spcPts val="0"/>
              </a:spcAft>
              <a:buSzPts val="1800"/>
              <a:buChar char="▸"/>
            </a:pPr>
            <a:r>
              <a:rPr lang="en"/>
              <a:t>Segnali comuni da tastiera:</a:t>
            </a:r>
            <a:endParaRPr/>
          </a:p>
          <a:p>
            <a:pPr indent="-342900" lvl="1" marL="914400" rtl="0" algn="l">
              <a:spcBef>
                <a:spcPts val="0"/>
              </a:spcBef>
              <a:spcAft>
                <a:spcPts val="0"/>
              </a:spcAft>
              <a:buSzPts val="1800"/>
              <a:buChar char="･"/>
            </a:pPr>
            <a:r>
              <a:rPr lang="en"/>
              <a:t>Ctrl+C → SIGINT (termina il processo)</a:t>
            </a:r>
            <a:endParaRPr/>
          </a:p>
          <a:p>
            <a:pPr indent="-342900" lvl="1" marL="914400" rtl="0" algn="l">
              <a:spcBef>
                <a:spcPts val="0"/>
              </a:spcBef>
              <a:spcAft>
                <a:spcPts val="0"/>
              </a:spcAft>
              <a:buSzPts val="1800"/>
              <a:buChar char="･"/>
            </a:pPr>
            <a:r>
              <a:rPr lang="en"/>
              <a:t>Ctrl+Z → SIGTSTP (sospende il processo)</a:t>
            </a:r>
            <a:endParaRPr/>
          </a:p>
          <a:p>
            <a:pPr indent="-342900" lvl="1" marL="914400" rtl="0" algn="l">
              <a:spcBef>
                <a:spcPts val="0"/>
              </a:spcBef>
              <a:spcAft>
                <a:spcPts val="0"/>
              </a:spcAft>
              <a:buSzPts val="1800"/>
              <a:buChar char="･"/>
            </a:pPr>
            <a:r>
              <a:rPr lang="en"/>
              <a:t>Ctrl+\ → SIGQUIT (core dump + termina)</a:t>
            </a:r>
            <a:endParaRPr/>
          </a:p>
          <a:p>
            <a:pPr indent="-342900" lvl="0" marL="457200" rtl="0" algn="l">
              <a:spcBef>
                <a:spcPts val="0"/>
              </a:spcBef>
              <a:spcAft>
                <a:spcPts val="0"/>
              </a:spcAft>
              <a:buSzPts val="1800"/>
              <a:buChar char="▸"/>
            </a:pPr>
            <a:r>
              <a:rPr lang="en"/>
              <a:t>I segnali si identificano per nome (es. -SIGHUP) o numero (es. -1).</a:t>
            </a:r>
            <a:endParaRPr/>
          </a:p>
        </p:txBody>
      </p:sp>
      <p:sp>
        <p:nvSpPr>
          <p:cNvPr id="2336" name="Google Shape;2336;p18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Segnali </a:t>
            </a:r>
            <a:r>
              <a:rPr lang="en"/>
              <a:t>che notificano eventi ai processi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sp>
        <p:nvSpPr>
          <p:cNvPr id="2341" name="Google Shape;2341;p1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Segnali e Processi</a:t>
            </a:r>
            <a:endParaRPr/>
          </a:p>
        </p:txBody>
      </p:sp>
      <p:sp>
        <p:nvSpPr>
          <p:cNvPr id="2342" name="Google Shape;2342;p18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43" name="Google Shape;2343;p182"/>
          <p:cNvSpPr txBox="1"/>
          <p:nvPr>
            <p:ph idx="4" type="body"/>
          </p:nvPr>
        </p:nvSpPr>
        <p:spPr>
          <a:xfrm>
            <a:off x="2438400" y="1638300"/>
            <a:ext cx="7315200" cy="381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Il comando kill consente di inviare segnali a processi specifici</a:t>
            </a:r>
            <a:endParaRPr/>
          </a:p>
          <a:p>
            <a:pPr indent="-342900" lvl="1" marL="914400" rtl="0" algn="l">
              <a:spcBef>
                <a:spcPts val="0"/>
              </a:spcBef>
              <a:spcAft>
                <a:spcPts val="0"/>
              </a:spcAft>
              <a:buSzPts val="1800"/>
              <a:buChar char="･"/>
            </a:pPr>
            <a:r>
              <a:rPr lang="en"/>
              <a:t>kill -l → elenca tutti i segnali disponibili.</a:t>
            </a:r>
            <a:endParaRPr/>
          </a:p>
          <a:p>
            <a:pPr indent="-342900" lvl="1" marL="914400" rtl="0" algn="l">
              <a:spcBef>
                <a:spcPts val="0"/>
              </a:spcBef>
              <a:spcAft>
                <a:spcPts val="0"/>
              </a:spcAft>
              <a:buSzPts val="1800"/>
              <a:buChar char="･"/>
            </a:pPr>
            <a:r>
              <a:rPr lang="en"/>
              <a:t>kill PID → invia SIGTERM (terminazione “gentile”).</a:t>
            </a:r>
            <a:endParaRPr/>
          </a:p>
          <a:p>
            <a:pPr indent="-342900" lvl="1" marL="914400" rtl="0" algn="l">
              <a:spcBef>
                <a:spcPts val="0"/>
              </a:spcBef>
              <a:spcAft>
                <a:spcPts val="0"/>
              </a:spcAft>
              <a:buSzPts val="1800"/>
              <a:buChar char="･"/>
            </a:pPr>
            <a:r>
              <a:rPr lang="en"/>
              <a:t>kill -9 PID o kill -SIGKILL PID → terminazione forzata.</a:t>
            </a:r>
            <a:endParaRPr/>
          </a:p>
          <a:p>
            <a:pPr indent="-342900" lvl="1" marL="914400" rtl="0" algn="l">
              <a:spcBef>
                <a:spcPts val="0"/>
              </a:spcBef>
              <a:spcAft>
                <a:spcPts val="0"/>
              </a:spcAft>
              <a:buSzPts val="1800"/>
              <a:buChar char="･"/>
            </a:pPr>
            <a:r>
              <a:rPr lang="en"/>
              <a:t>ps aux | grep &lt;nome&gt; → trova i PID da terminare.</a:t>
            </a:r>
            <a:endParaRPr/>
          </a:p>
          <a:p>
            <a:pPr indent="-342900" lvl="0" marL="457200" rtl="0" algn="l">
              <a:spcBef>
                <a:spcPts val="0"/>
              </a:spcBef>
              <a:spcAft>
                <a:spcPts val="0"/>
              </a:spcAft>
              <a:buSzPts val="1800"/>
              <a:buChar char="▸"/>
            </a:pPr>
            <a:r>
              <a:rPr lang="en"/>
              <a:t>Varianti utili:</a:t>
            </a:r>
            <a:endParaRPr/>
          </a:p>
          <a:p>
            <a:pPr indent="-342900" lvl="1" marL="914400" rtl="0" algn="l">
              <a:spcBef>
                <a:spcPts val="0"/>
              </a:spcBef>
              <a:spcAft>
                <a:spcPts val="0"/>
              </a:spcAft>
              <a:buSzPts val="1800"/>
              <a:buChar char="･"/>
            </a:pPr>
            <a:r>
              <a:rPr lang="en"/>
              <a:t>pkill → invia segnali per nome processo/utente/tty.</a:t>
            </a:r>
            <a:endParaRPr/>
          </a:p>
          <a:p>
            <a:pPr indent="-342900" lvl="1" marL="914400" rtl="0" algn="l">
              <a:spcBef>
                <a:spcPts val="0"/>
              </a:spcBef>
              <a:spcAft>
                <a:spcPts val="0"/>
              </a:spcAft>
              <a:buSzPts val="1800"/>
              <a:buChar char="･"/>
            </a:pPr>
            <a:r>
              <a:rPr lang="en"/>
              <a:t>pgrep → trova i PID senza terminarli.</a:t>
            </a:r>
            <a:endParaRPr/>
          </a:p>
          <a:p>
            <a:pPr indent="-342900" lvl="1" marL="914400" rtl="0" algn="l">
              <a:spcBef>
                <a:spcPts val="0"/>
              </a:spcBef>
              <a:spcAft>
                <a:spcPts val="0"/>
              </a:spcAft>
              <a:buSzPts val="1800"/>
              <a:buChar char="･"/>
            </a:pPr>
            <a:r>
              <a:rPr lang="en"/>
              <a:t>killall &lt;nome&gt; → termina tutti i processi con quel nome.</a:t>
            </a:r>
            <a:endParaRPr/>
          </a:p>
        </p:txBody>
      </p:sp>
      <p:sp>
        <p:nvSpPr>
          <p:cNvPr id="2344" name="Google Shape;2344;p18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Invio di segnali con kill</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1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Segnali e Processi</a:t>
            </a:r>
            <a:endParaRPr/>
          </a:p>
        </p:txBody>
      </p:sp>
      <p:sp>
        <p:nvSpPr>
          <p:cNvPr id="2350" name="Google Shape;2350;p18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51" name="Google Shape;2351;p183"/>
          <p:cNvSpPr txBox="1"/>
          <p:nvPr>
            <p:ph idx="4" type="body"/>
          </p:nvPr>
        </p:nvSpPr>
        <p:spPr>
          <a:xfrm>
            <a:off x="2438400" y="1638300"/>
            <a:ext cx="7315200" cy="381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w e who → visualizzano utenti, terminali, e sessioni attive.</a:t>
            </a:r>
            <a:endParaRPr/>
          </a:p>
          <a:p>
            <a:pPr indent="-342900" lvl="0" marL="457200" rtl="0" algn="l">
              <a:spcBef>
                <a:spcPts val="0"/>
              </a:spcBef>
              <a:spcAft>
                <a:spcPts val="0"/>
              </a:spcAft>
              <a:buSzPts val="1800"/>
              <a:buChar char="▸"/>
            </a:pPr>
            <a:r>
              <a:rPr lang="en"/>
              <a:t>pkill -t ttyN → termina tutti i processi su un terminale specifico.</a:t>
            </a:r>
            <a:endParaRPr/>
          </a:p>
          <a:p>
            <a:pPr indent="-342900" lvl="0" marL="457200" rtl="0" algn="l">
              <a:spcBef>
                <a:spcPts val="0"/>
              </a:spcBef>
              <a:spcAft>
                <a:spcPts val="0"/>
              </a:spcAft>
              <a:buSzPts val="1800"/>
              <a:buChar char="▸"/>
            </a:pPr>
            <a:r>
              <a:rPr lang="en"/>
              <a:t>pkill -u &lt;utente&gt; → invia segnali a tutti i processi di un utente.</a:t>
            </a:r>
            <a:endParaRPr/>
          </a:p>
          <a:p>
            <a:pPr indent="-342900" lvl="0" marL="457200" rtl="0" algn="l">
              <a:spcBef>
                <a:spcPts val="0"/>
              </a:spcBef>
              <a:spcAft>
                <a:spcPts val="0"/>
              </a:spcAft>
              <a:buSzPts val="1800"/>
              <a:buChar char="▸"/>
            </a:pPr>
            <a:r>
              <a:rPr lang="en"/>
              <a:t>Solo root può terminare processi di altri utenti.</a:t>
            </a:r>
            <a:endParaRPr/>
          </a:p>
          <a:p>
            <a:pPr indent="-342900" lvl="0" marL="457200" rtl="0" algn="l">
              <a:spcBef>
                <a:spcPts val="0"/>
              </a:spcBef>
              <a:spcAft>
                <a:spcPts val="0"/>
              </a:spcAft>
              <a:buSzPts val="1800"/>
              <a:buChar char="▸"/>
            </a:pPr>
            <a:r>
              <a:rPr lang="en"/>
              <a:t>pstree -p &lt;utente&gt; → mostra la gerarchia processi → kill selettivo.</a:t>
            </a:r>
            <a:endParaRPr/>
          </a:p>
          <a:p>
            <a:pPr indent="-342900" lvl="0" marL="457200" rtl="0" algn="l">
              <a:spcBef>
                <a:spcPts val="0"/>
              </a:spcBef>
              <a:spcAft>
                <a:spcPts val="0"/>
              </a:spcAft>
              <a:buSzPts val="1800"/>
              <a:buChar char="▸"/>
            </a:pPr>
            <a:r>
              <a:rPr lang="en"/>
              <a:t>jobs e kill %N → terminano job in background nella stessa shell.</a:t>
            </a:r>
            <a:endParaRPr/>
          </a:p>
        </p:txBody>
      </p:sp>
      <p:sp>
        <p:nvSpPr>
          <p:cNvPr id="2352" name="Google Shape;2352;p18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Controllo e terminazione utenti</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1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Monitor attività dei Processi</a:t>
            </a:r>
            <a:endParaRPr/>
          </a:p>
        </p:txBody>
      </p:sp>
      <p:sp>
        <p:nvSpPr>
          <p:cNvPr id="2358" name="Google Shape;2358;p18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59" name="Google Shape;2359;p184"/>
          <p:cNvSpPr txBox="1"/>
          <p:nvPr>
            <p:ph idx="4" type="body"/>
          </p:nvPr>
        </p:nvSpPr>
        <p:spPr>
          <a:xfrm>
            <a:off x="2438400" y="1638300"/>
            <a:ext cx="7315200" cy="10512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Mostra da quanto tempo il sistema è attivo, il numero di utenti connessi e il carico medio della CPU.</a:t>
            </a:r>
            <a:endParaRPr/>
          </a:p>
        </p:txBody>
      </p:sp>
      <p:sp>
        <p:nvSpPr>
          <p:cNvPr id="2360" name="Google Shape;2360;p18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Comando uptime</a:t>
            </a:r>
            <a:endParaRPr/>
          </a:p>
        </p:txBody>
      </p:sp>
      <p:sp>
        <p:nvSpPr>
          <p:cNvPr id="2361" name="Google Shape;2361;p184"/>
          <p:cNvSpPr txBox="1"/>
          <p:nvPr/>
        </p:nvSpPr>
        <p:spPr>
          <a:xfrm>
            <a:off x="2087100" y="2578777"/>
            <a:ext cx="8627400" cy="7359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20:15:03 up 2 days,  3:42,  2 users,  load average: 0.12, 0.08, 0.05</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
        <p:nvSpPr>
          <p:cNvPr id="2362" name="Google Shape;2362;p184"/>
          <p:cNvSpPr txBox="1"/>
          <p:nvPr>
            <p:ph idx="4" type="body"/>
          </p:nvPr>
        </p:nvSpPr>
        <p:spPr>
          <a:xfrm>
            <a:off x="2369884" y="3442767"/>
            <a:ext cx="7315200" cy="10512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Ora corrente → 20:15:03</a:t>
            </a:r>
            <a:endParaRPr/>
          </a:p>
          <a:p>
            <a:pPr indent="-342900" lvl="0" marL="457200" rtl="0" algn="l">
              <a:spcBef>
                <a:spcPts val="0"/>
              </a:spcBef>
              <a:spcAft>
                <a:spcPts val="0"/>
              </a:spcAft>
              <a:buSzPts val="1800"/>
              <a:buChar char="▸"/>
            </a:pPr>
            <a:r>
              <a:rPr lang="en"/>
              <a:t>Tempo di attività → up 2 days, 3:42</a:t>
            </a:r>
            <a:endParaRPr/>
          </a:p>
          <a:p>
            <a:pPr indent="-342900" lvl="0" marL="457200" rtl="0" algn="l">
              <a:spcBef>
                <a:spcPts val="0"/>
              </a:spcBef>
              <a:spcAft>
                <a:spcPts val="0"/>
              </a:spcAft>
              <a:buSzPts val="1800"/>
              <a:buChar char="▸"/>
            </a:pPr>
            <a:r>
              <a:rPr lang="en"/>
              <a:t>Utenti connessi → 2 users</a:t>
            </a:r>
            <a:endParaRPr/>
          </a:p>
          <a:p>
            <a:pPr indent="-342900" lvl="0" marL="457200" rtl="0" algn="l">
              <a:spcBef>
                <a:spcPts val="0"/>
              </a:spcBef>
              <a:spcAft>
                <a:spcPts val="0"/>
              </a:spcAft>
              <a:buSzPts val="1800"/>
              <a:buChar char="▸"/>
            </a:pPr>
            <a:r>
              <a:rPr lang="en"/>
              <a:t>Load average → carico medio su 1, 5 e 15 minuti</a:t>
            </a:r>
            <a:endParaRPr/>
          </a:p>
          <a:p>
            <a:pPr indent="-342900" lvl="0" marL="457200" rtl="0" algn="l">
              <a:spcBef>
                <a:spcPts val="0"/>
              </a:spcBef>
              <a:spcAft>
                <a:spcPts val="0"/>
              </a:spcAft>
              <a:buSzPts val="1800"/>
              <a:buChar char="▸"/>
            </a:pPr>
            <a:r>
              <a:rPr lang="en"/>
              <a:t>📘 Nota: Il load average rappresenta il numero medio di processi in attesa di CPU. Valori sotto 1 indicano un sistema poco carico (su CPU singola).</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1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Monitor attività dei Processi</a:t>
            </a:r>
            <a:endParaRPr/>
          </a:p>
        </p:txBody>
      </p:sp>
      <p:sp>
        <p:nvSpPr>
          <p:cNvPr id="2368" name="Google Shape;2368;p18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69" name="Google Shape;2369;p185"/>
          <p:cNvSpPr txBox="1"/>
          <p:nvPr>
            <p:ph idx="4" type="body"/>
          </p:nvPr>
        </p:nvSpPr>
        <p:spPr>
          <a:xfrm>
            <a:off x="2438400" y="1638300"/>
            <a:ext cx="7315200" cy="10512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Visualizza informazioni dettagliate sull’architettura della CPU.</a:t>
            </a:r>
            <a:endParaRPr/>
          </a:p>
        </p:txBody>
      </p:sp>
      <p:sp>
        <p:nvSpPr>
          <p:cNvPr id="2370" name="Google Shape;2370;p18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Comando lscpu</a:t>
            </a:r>
            <a:endParaRPr/>
          </a:p>
        </p:txBody>
      </p:sp>
      <p:sp>
        <p:nvSpPr>
          <p:cNvPr id="2371" name="Google Shape;2371;p185"/>
          <p:cNvSpPr txBox="1"/>
          <p:nvPr/>
        </p:nvSpPr>
        <p:spPr>
          <a:xfrm>
            <a:off x="2087100" y="2386674"/>
            <a:ext cx="8627400" cy="1385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Architecture:    	x86_64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CPU(s):          	8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Thread(s) per core:  2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Core(s) per socket:  4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Vendor ID:       	GenuineIntel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Model name:      	Intel(R) Core(TM) i7-8650U</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
        <p:nvSpPr>
          <p:cNvPr id="2372" name="Google Shape;2372;p185"/>
          <p:cNvSpPr txBox="1"/>
          <p:nvPr>
            <p:ph idx="4" type="body"/>
          </p:nvPr>
        </p:nvSpPr>
        <p:spPr>
          <a:xfrm>
            <a:off x="2369875" y="3769362"/>
            <a:ext cx="7315200" cy="21954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Architettura → tipo di CPU (es. x86_64)</a:t>
            </a:r>
            <a:endParaRPr/>
          </a:p>
          <a:p>
            <a:pPr indent="-342900" lvl="0" marL="457200" rtl="0" algn="l">
              <a:spcBef>
                <a:spcPts val="0"/>
              </a:spcBef>
              <a:spcAft>
                <a:spcPts val="0"/>
              </a:spcAft>
              <a:buSzPts val="1800"/>
              <a:buChar char="▸"/>
            </a:pPr>
            <a:r>
              <a:rPr lang="en"/>
              <a:t>CPU(s) → numero totale di thread visibili</a:t>
            </a:r>
            <a:endParaRPr/>
          </a:p>
          <a:p>
            <a:pPr indent="-342900" lvl="0" marL="457200" rtl="0" algn="l">
              <a:spcBef>
                <a:spcPts val="0"/>
              </a:spcBef>
              <a:spcAft>
                <a:spcPts val="0"/>
              </a:spcAft>
              <a:buSzPts val="1800"/>
              <a:buChar char="▸"/>
            </a:pPr>
            <a:r>
              <a:rPr lang="en"/>
              <a:t>Core(s) → core fisici per socket</a:t>
            </a:r>
            <a:endParaRPr/>
          </a:p>
          <a:p>
            <a:pPr indent="-342900" lvl="0" marL="457200" rtl="0" algn="l">
              <a:spcBef>
                <a:spcPts val="0"/>
              </a:spcBef>
              <a:spcAft>
                <a:spcPts val="0"/>
              </a:spcAft>
              <a:buSzPts val="1800"/>
              <a:buChar char="▸"/>
            </a:pPr>
            <a:r>
              <a:rPr lang="en"/>
              <a:t>Vendor/Model → produttore e modello della CPU</a:t>
            </a:r>
            <a:endParaRPr/>
          </a:p>
          <a:p>
            <a:pPr indent="0" lvl="0" marL="0" rtl="0" algn="l">
              <a:spcBef>
                <a:spcPts val="1000"/>
              </a:spcBef>
              <a:spcAft>
                <a:spcPts val="1000"/>
              </a:spcAft>
              <a:buNone/>
            </a:pPr>
            <a:r>
              <a:rPr lang="en">
                <a:solidFill>
                  <a:schemeClr val="dk1"/>
                </a:solidFill>
              </a:rPr>
              <a:t>📘 Nota: </a:t>
            </a:r>
            <a:r>
              <a:rPr lang="en"/>
              <a:t>Utile per analizzare la parallelizzazione e ottimizzare carichi di lavoro in ambienti multi-core.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0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Accesso alla Command Line</a:t>
            </a:r>
            <a:endParaRPr/>
          </a:p>
        </p:txBody>
      </p:sp>
      <p:sp>
        <p:nvSpPr>
          <p:cNvPr id="1621" name="Google Shape;1621;p1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22" name="Google Shape;1622;p105"/>
          <p:cNvSpPr txBox="1"/>
          <p:nvPr>
            <p:ph idx="3" type="body"/>
          </p:nvPr>
        </p:nvSpPr>
        <p:spPr>
          <a:xfrm>
            <a:off x="1507675" y="1981200"/>
            <a:ext cx="8915400" cy="53529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Quando il sistema non è fisicamente accessibile, l’accesso avviene tramite rete. In ambiente Linux lo strumento standard è SSH, che fornisce una connessione sicura e cifrata.</a:t>
            </a:r>
            <a:endParaRPr/>
          </a:p>
          <a:p>
            <a:pPr indent="-342900" lvl="0" marL="342900" rtl="0" algn="l">
              <a:spcBef>
                <a:spcPts val="1000"/>
              </a:spcBef>
              <a:spcAft>
                <a:spcPts val="0"/>
              </a:spcAft>
              <a:buSzPts val="1800"/>
              <a:buChar char="▸"/>
            </a:pPr>
            <a:r>
              <a:rPr b="1" lang="en"/>
              <a:t>Accesso più comune</a:t>
            </a:r>
            <a:r>
              <a:rPr lang="en"/>
              <a:t>: SSH (Secure Shell).</a:t>
            </a:r>
            <a:endParaRPr/>
          </a:p>
          <a:p>
            <a:pPr indent="-342900" lvl="1" marL="914400" rtl="0" algn="l">
              <a:spcBef>
                <a:spcPts val="1000"/>
              </a:spcBef>
              <a:spcAft>
                <a:spcPts val="0"/>
              </a:spcAft>
              <a:buSzPts val="1800"/>
              <a:buChar char="･"/>
            </a:pPr>
            <a:r>
              <a:rPr lang="en"/>
              <a:t>Esempio: </a:t>
            </a:r>
            <a:r>
              <a:rPr lang="en" sz="1700">
                <a:latin typeface="Courier New"/>
                <a:ea typeface="Courier New"/>
                <a:cs typeface="Courier New"/>
                <a:sym typeface="Courier New"/>
              </a:rPr>
              <a:t>ssh utente@server</a:t>
            </a:r>
            <a:endParaRPr sz="1700">
              <a:latin typeface="Courier New"/>
              <a:ea typeface="Courier New"/>
              <a:cs typeface="Courier New"/>
              <a:sym typeface="Courier New"/>
            </a:endParaRPr>
          </a:p>
          <a:p>
            <a:pPr indent="-342900" lvl="0" marL="342900" rtl="0" algn="l">
              <a:spcBef>
                <a:spcPts val="1000"/>
              </a:spcBef>
              <a:spcAft>
                <a:spcPts val="0"/>
              </a:spcAft>
              <a:buSzPts val="1800"/>
              <a:buChar char="▸"/>
            </a:pPr>
            <a:r>
              <a:rPr b="1" lang="en"/>
              <a:t>Connessione crittografata</a:t>
            </a:r>
            <a:r>
              <a:rPr lang="en"/>
              <a:t>: protegge password e dati da intercettazioni.</a:t>
            </a:r>
            <a:endParaRPr/>
          </a:p>
          <a:p>
            <a:pPr indent="-342900" lvl="0" marL="342900" rtl="0" algn="l">
              <a:spcBef>
                <a:spcPts val="1000"/>
              </a:spcBef>
              <a:spcAft>
                <a:spcPts val="0"/>
              </a:spcAft>
              <a:buSzPts val="1800"/>
              <a:buChar char="▸"/>
            </a:pPr>
            <a:r>
              <a:rPr b="1" lang="en"/>
              <a:t>Autenticazione</a:t>
            </a:r>
            <a:r>
              <a:rPr lang="en"/>
              <a:t>:</a:t>
            </a:r>
            <a:endParaRPr/>
          </a:p>
          <a:p>
            <a:pPr indent="-342900" lvl="1" marL="914400" rtl="0" algn="l">
              <a:spcBef>
                <a:spcPts val="1000"/>
              </a:spcBef>
              <a:spcAft>
                <a:spcPts val="0"/>
              </a:spcAft>
              <a:buSzPts val="1800"/>
              <a:buChar char="･"/>
            </a:pPr>
            <a:r>
              <a:rPr lang="en"/>
              <a:t>con password, oppure</a:t>
            </a:r>
            <a:endParaRPr/>
          </a:p>
          <a:p>
            <a:pPr indent="-342900" lvl="1" marL="914400" rtl="0" algn="l">
              <a:spcBef>
                <a:spcPts val="1000"/>
              </a:spcBef>
              <a:spcAft>
                <a:spcPts val="0"/>
              </a:spcAft>
              <a:buSzPts val="1800"/>
              <a:buChar char="･"/>
            </a:pPr>
            <a:r>
              <a:rPr lang="en"/>
              <a:t>con coppia di chiavi (privata + pubblica).</a:t>
            </a:r>
            <a:endParaRPr/>
          </a:p>
          <a:p>
            <a:pPr indent="-342900" lvl="0" marL="342900" rtl="0" algn="l">
              <a:spcBef>
                <a:spcPts val="1000"/>
              </a:spcBef>
              <a:spcAft>
                <a:spcPts val="1000"/>
              </a:spcAft>
              <a:buSzPts val="1800"/>
              <a:buChar char="▸"/>
            </a:pPr>
            <a:r>
              <a:rPr lang="en"/>
              <a:t>Ambienti cloud/VM spesso accettano solo autenticazione a chiave pubblica.</a:t>
            </a:r>
            <a:endParaRPr/>
          </a:p>
        </p:txBody>
      </p:sp>
      <p:sp>
        <p:nvSpPr>
          <p:cNvPr id="1623" name="Google Shape;1623;p10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Accesso a un Sistema Remoto</a:t>
            </a:r>
            <a:endParaRPr sz="2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18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378" name="Google Shape;2378;p186"/>
          <p:cNvSpPr txBox="1"/>
          <p:nvPr>
            <p:ph type="title"/>
          </p:nvPr>
        </p:nvSpPr>
        <p:spPr>
          <a:xfrm>
            <a:off x="5674100" y="2514600"/>
            <a:ext cx="5037300" cy="346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a:t>
            </a:r>
            <a:r>
              <a:rPr lang="en" sz="4200"/>
              <a:t>Controlling Services and Daemons</a:t>
            </a:r>
            <a:endParaRPr sz="4200"/>
          </a:p>
        </p:txBody>
      </p:sp>
      <p:sp>
        <p:nvSpPr>
          <p:cNvPr id="2379" name="Google Shape;2379;p186"/>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380" name="Google Shape;2380;p186"/>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2381" name="Google Shape;2381;p186"/>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2382" name="Google Shape;2382;p186"/>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16</a:t>
            </a:r>
            <a:endParaRPr b="1">
              <a:solidFill>
                <a:schemeClr val="lt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1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388" name="Google Shape;2388;p18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89" name="Google Shape;2389;p187"/>
          <p:cNvSpPr txBox="1"/>
          <p:nvPr>
            <p:ph idx="4" type="body"/>
          </p:nvPr>
        </p:nvSpPr>
        <p:spPr>
          <a:xfrm>
            <a:off x="3977237" y="2109906"/>
            <a:ext cx="7315200" cy="381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Gestisce avvio del sistema e servizi in esecuzione.</a:t>
            </a:r>
            <a:endParaRPr/>
          </a:p>
          <a:p>
            <a:pPr indent="-342900" lvl="0" marL="457200" rtl="0" algn="l">
              <a:spcBef>
                <a:spcPts val="0"/>
              </a:spcBef>
              <a:spcAft>
                <a:spcPts val="0"/>
              </a:spcAft>
              <a:buSzPts val="1800"/>
              <a:buChar char="▸"/>
            </a:pPr>
            <a:r>
              <a:rPr lang="en"/>
              <a:t>Avvia risorse, demoni e processi sia al boot che a runtime.</a:t>
            </a:r>
            <a:endParaRPr/>
          </a:p>
          <a:p>
            <a:pPr indent="-342900" lvl="0" marL="457200" rtl="0" algn="l">
              <a:spcBef>
                <a:spcPts val="0"/>
              </a:spcBef>
              <a:spcAft>
                <a:spcPts val="0"/>
              </a:spcAft>
              <a:buSzPts val="1800"/>
              <a:buChar char="▸"/>
            </a:pPr>
            <a:r>
              <a:rPr lang="en"/>
              <a:t>Caratteristiche principali:</a:t>
            </a:r>
            <a:endParaRPr/>
          </a:p>
          <a:p>
            <a:pPr indent="-342900" lvl="1" marL="914400" rtl="0" algn="l">
              <a:spcBef>
                <a:spcPts val="0"/>
              </a:spcBef>
              <a:spcAft>
                <a:spcPts val="0"/>
              </a:spcAft>
              <a:buSzPts val="1800"/>
              <a:buChar char="･"/>
            </a:pPr>
            <a:r>
              <a:rPr lang="en"/>
              <a:t>Parallelizzazione → avvio più veloce.</a:t>
            </a:r>
            <a:endParaRPr/>
          </a:p>
          <a:p>
            <a:pPr indent="-342900" lvl="1" marL="914400" rtl="0" algn="l">
              <a:spcBef>
                <a:spcPts val="0"/>
              </a:spcBef>
              <a:spcAft>
                <a:spcPts val="0"/>
              </a:spcAft>
              <a:buSzPts val="1800"/>
              <a:buChar char="･"/>
            </a:pPr>
            <a:r>
              <a:rPr lang="en"/>
              <a:t>Avvio on-demand di demoni.</a:t>
            </a:r>
            <a:endParaRPr/>
          </a:p>
          <a:p>
            <a:pPr indent="-342900" lvl="1" marL="914400" rtl="0" algn="l">
              <a:spcBef>
                <a:spcPts val="0"/>
              </a:spcBef>
              <a:spcAft>
                <a:spcPts val="0"/>
              </a:spcAft>
              <a:buSzPts val="1800"/>
              <a:buChar char="･"/>
            </a:pPr>
            <a:r>
              <a:rPr lang="en"/>
              <a:t>Gestione automatica delle dipendenze.</a:t>
            </a:r>
            <a:endParaRPr/>
          </a:p>
          <a:p>
            <a:pPr indent="-342900" lvl="1" marL="914400" rtl="0" algn="l">
              <a:spcBef>
                <a:spcPts val="0"/>
              </a:spcBef>
              <a:spcAft>
                <a:spcPts val="0"/>
              </a:spcAft>
              <a:buSzPts val="1800"/>
              <a:buChar char="･"/>
            </a:pPr>
            <a:r>
              <a:rPr lang="en"/>
              <a:t>Uso di control groups (cgroups) per tracciare processi correlati.</a:t>
            </a:r>
            <a:endParaRPr/>
          </a:p>
        </p:txBody>
      </p:sp>
      <p:sp>
        <p:nvSpPr>
          <p:cNvPr id="2390" name="Google Shape;2390;p18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systemd</a:t>
            </a:r>
            <a:endParaRPr/>
          </a:p>
        </p:txBody>
      </p:sp>
      <p:pic>
        <p:nvPicPr>
          <p:cNvPr id="2391" name="Google Shape;2391;p187"/>
          <p:cNvPicPr preferRelativeResize="0"/>
          <p:nvPr/>
        </p:nvPicPr>
        <p:blipFill rotWithShape="1">
          <a:blip r:embed="rId3">
            <a:alphaModFix/>
          </a:blip>
          <a:srcRect b="0" l="0" r="0" t="0"/>
          <a:stretch/>
        </p:blipFill>
        <p:spPr>
          <a:xfrm>
            <a:off x="653839" y="1888490"/>
            <a:ext cx="3264325" cy="32643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1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Gestione dei Servizi</a:t>
            </a:r>
            <a:endParaRPr/>
          </a:p>
          <a:p>
            <a:pPr indent="0" lvl="0" marL="0" rtl="0" algn="l">
              <a:spcBef>
                <a:spcPts val="0"/>
              </a:spcBef>
              <a:spcAft>
                <a:spcPts val="0"/>
              </a:spcAft>
              <a:buNone/>
            </a:pPr>
            <a:r>
              <a:t/>
            </a:r>
            <a:endParaRPr/>
          </a:p>
        </p:txBody>
      </p:sp>
      <p:sp>
        <p:nvSpPr>
          <p:cNvPr id="2397" name="Google Shape;2397;p18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98" name="Google Shape;2398;p188"/>
          <p:cNvSpPr txBox="1"/>
          <p:nvPr>
            <p:ph idx="4" type="body"/>
          </p:nvPr>
        </p:nvSpPr>
        <p:spPr>
          <a:xfrm>
            <a:off x="2438400" y="1638300"/>
            <a:ext cx="7315200" cy="10512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Avvio ed arresto del servizio sshd</a:t>
            </a:r>
            <a:endParaRPr/>
          </a:p>
        </p:txBody>
      </p:sp>
      <p:sp>
        <p:nvSpPr>
          <p:cNvPr id="2399" name="Google Shape;2399;p18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Avvio di un processo con systemd</a:t>
            </a:r>
            <a:endParaRPr/>
          </a:p>
        </p:txBody>
      </p:sp>
      <p:sp>
        <p:nvSpPr>
          <p:cNvPr id="2400" name="Google Shape;2400;p188"/>
          <p:cNvSpPr txBox="1"/>
          <p:nvPr/>
        </p:nvSpPr>
        <p:spPr>
          <a:xfrm>
            <a:off x="2087100" y="2386675"/>
            <a:ext cx="8627400" cy="17724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sudo systemctl start sshd.service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systemctl status sshd.service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 sshd.service - OpenSSH server daemon</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     Loaded: loaded (/usr/lib/systemd/system/sshd.service; enabled; preset: enabled)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Active: active (running) since Thu 2025-05-22 14:47:33 UTC; 2h 48min ago</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
        <p:nvSpPr>
          <p:cNvPr id="2401" name="Google Shape;2401;p188"/>
          <p:cNvSpPr txBox="1"/>
          <p:nvPr/>
        </p:nvSpPr>
        <p:spPr>
          <a:xfrm>
            <a:off x="2095425" y="4594549"/>
            <a:ext cx="8627400" cy="11685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sudo systemctl stop sshd.service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systemctl is-active sshd.service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inactive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1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407" name="Google Shape;2407;p18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08" name="Google Shape;2408;p189"/>
          <p:cNvSpPr txBox="1"/>
          <p:nvPr>
            <p:ph idx="4" type="body"/>
          </p:nvPr>
        </p:nvSpPr>
        <p:spPr>
          <a:xfrm>
            <a:off x="4114800" y="1828800"/>
            <a:ext cx="7315200" cy="381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I demoni (es: httpd, sshd, chronyd) girano in background.</a:t>
            </a:r>
            <a:endParaRPr/>
          </a:p>
          <a:p>
            <a:pPr indent="-342900" lvl="0" marL="457200" rtl="0" algn="l">
              <a:spcBef>
                <a:spcPts val="0"/>
              </a:spcBef>
              <a:spcAft>
                <a:spcPts val="0"/>
              </a:spcAft>
              <a:buSzPts val="1800"/>
              <a:buChar char="▸"/>
            </a:pPr>
            <a:r>
              <a:rPr lang="en"/>
              <a:t>In systemd, i servizi sono gestiti tramite units.</a:t>
            </a:r>
            <a:endParaRPr/>
          </a:p>
          <a:p>
            <a:pPr indent="-342900" lvl="0" marL="457200" rtl="0" algn="l">
              <a:spcBef>
                <a:spcPts val="0"/>
              </a:spcBef>
              <a:spcAft>
                <a:spcPts val="0"/>
              </a:spcAft>
              <a:buSzPts val="1800"/>
              <a:buChar char="▸"/>
            </a:pPr>
            <a:r>
              <a:rPr lang="en"/>
              <a:t>Units più comuni:</a:t>
            </a:r>
            <a:endParaRPr/>
          </a:p>
          <a:p>
            <a:pPr indent="-342900" lvl="1" marL="914400" rtl="0" algn="l">
              <a:spcBef>
                <a:spcPts val="0"/>
              </a:spcBef>
              <a:spcAft>
                <a:spcPts val="0"/>
              </a:spcAft>
              <a:buSzPts val="1800"/>
              <a:buChar char="･"/>
            </a:pPr>
            <a:r>
              <a:rPr lang="en"/>
              <a:t>Service (.service) → rappresenta un demone (es. web server).</a:t>
            </a:r>
            <a:endParaRPr/>
          </a:p>
          <a:p>
            <a:pPr indent="-342900" lvl="1" marL="914400" rtl="0" algn="l">
              <a:spcBef>
                <a:spcPts val="0"/>
              </a:spcBef>
              <a:spcAft>
                <a:spcPts val="0"/>
              </a:spcAft>
              <a:buSzPts val="1800"/>
              <a:buChar char="･"/>
            </a:pPr>
            <a:r>
              <a:rPr lang="en"/>
              <a:t>Socket (.socket) → attiva servizi su richiesta.</a:t>
            </a:r>
            <a:endParaRPr/>
          </a:p>
          <a:p>
            <a:pPr indent="-342900" lvl="1" marL="914400" rtl="0" algn="l">
              <a:spcBef>
                <a:spcPts val="0"/>
              </a:spcBef>
              <a:spcAft>
                <a:spcPts val="0"/>
              </a:spcAft>
              <a:buSzPts val="1800"/>
              <a:buChar char="･"/>
            </a:pPr>
            <a:r>
              <a:rPr lang="en"/>
              <a:t>Path (.path) → attiva servizi su eventi del filesystem.</a:t>
            </a:r>
            <a:endParaRPr/>
          </a:p>
          <a:p>
            <a:pPr indent="-342900" lvl="0" marL="457200" rtl="0" algn="l">
              <a:spcBef>
                <a:spcPts val="0"/>
              </a:spcBef>
              <a:spcAft>
                <a:spcPts val="0"/>
              </a:spcAft>
              <a:buSzPts val="1800"/>
              <a:buChar char="▸"/>
            </a:pPr>
            <a:r>
              <a:rPr lang="en"/>
              <a:t>Ogni unit ha un nome e un tipo → identificazione univoca.</a:t>
            </a:r>
            <a:endParaRPr/>
          </a:p>
        </p:txBody>
      </p:sp>
      <p:sp>
        <p:nvSpPr>
          <p:cNvPr id="2409" name="Google Shape;2409;p18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Le units gestite da systemd</a:t>
            </a:r>
            <a:endParaRPr/>
          </a:p>
        </p:txBody>
      </p:sp>
      <p:pic>
        <p:nvPicPr>
          <p:cNvPr id="2410" name="Google Shape;2410;p189" title="Automation.png"/>
          <p:cNvPicPr preferRelativeResize="0"/>
          <p:nvPr/>
        </p:nvPicPr>
        <p:blipFill rotWithShape="1">
          <a:blip r:embed="rId3">
            <a:alphaModFix/>
          </a:blip>
          <a:srcRect b="13778" l="0" r="0" t="0"/>
          <a:stretch/>
        </p:blipFill>
        <p:spPr>
          <a:xfrm>
            <a:off x="885050" y="1882150"/>
            <a:ext cx="2722040" cy="2346951"/>
          </a:xfrm>
          <a:prstGeom prst="rect">
            <a:avLst/>
          </a:prstGeom>
          <a:noFill/>
          <a:ln>
            <a:noFill/>
          </a:ln>
        </p:spPr>
      </p:pic>
      <p:pic>
        <p:nvPicPr>
          <p:cNvPr id="2411" name="Google Shape;2411;p189"/>
          <p:cNvPicPr preferRelativeResize="0"/>
          <p:nvPr/>
        </p:nvPicPr>
        <p:blipFill rotWithShape="1">
          <a:blip r:embed="rId4">
            <a:alphaModFix/>
          </a:blip>
          <a:srcRect b="0" l="0" r="0" t="0"/>
          <a:stretch/>
        </p:blipFill>
        <p:spPr>
          <a:xfrm>
            <a:off x="555519" y="3886195"/>
            <a:ext cx="1632150" cy="1632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1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417" name="Google Shape;2417;p1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18" name="Google Shape;2418;p190"/>
          <p:cNvSpPr txBox="1"/>
          <p:nvPr>
            <p:ph idx="4" type="body"/>
          </p:nvPr>
        </p:nvSpPr>
        <p:spPr>
          <a:xfrm>
            <a:off x="2438400" y="1638300"/>
            <a:ext cx="7315200" cy="381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Visualizzare i servizi attivi:</a:t>
            </a:r>
            <a:endParaRPr/>
          </a:p>
          <a:p>
            <a:pPr indent="-342900" lvl="1" marL="914400" rtl="0" algn="l">
              <a:spcBef>
                <a:spcPts val="0"/>
              </a:spcBef>
              <a:spcAft>
                <a:spcPts val="0"/>
              </a:spcAft>
              <a:buSzPts val="1800"/>
              <a:buChar char="･"/>
            </a:pPr>
            <a:r>
              <a:rPr lang="en"/>
              <a:t>systemctl list-units --type=service</a:t>
            </a:r>
            <a:endParaRPr/>
          </a:p>
          <a:p>
            <a:pPr indent="-342900" lvl="0" marL="457200" rtl="0" algn="l">
              <a:spcBef>
                <a:spcPts val="0"/>
              </a:spcBef>
              <a:spcAft>
                <a:spcPts val="0"/>
              </a:spcAft>
              <a:buSzPts val="1800"/>
              <a:buChar char="▸"/>
            </a:pPr>
            <a:r>
              <a:rPr lang="en"/>
              <a:t>Visualizzare tutte le unità (attive e inattive):</a:t>
            </a:r>
            <a:endParaRPr/>
          </a:p>
          <a:p>
            <a:pPr indent="-342900" lvl="1" marL="914400" rtl="0" algn="l">
              <a:spcBef>
                <a:spcPts val="0"/>
              </a:spcBef>
              <a:spcAft>
                <a:spcPts val="0"/>
              </a:spcAft>
              <a:buSzPts val="1800"/>
              <a:buChar char="･"/>
            </a:pPr>
            <a:r>
              <a:rPr lang="en"/>
              <a:t>systemctl list-units --type=service --all</a:t>
            </a:r>
            <a:endParaRPr/>
          </a:p>
          <a:p>
            <a:pPr indent="-342900" lvl="0" marL="457200" rtl="0" algn="l">
              <a:spcBef>
                <a:spcPts val="0"/>
              </a:spcBef>
              <a:spcAft>
                <a:spcPts val="0"/>
              </a:spcAft>
              <a:buSzPts val="1800"/>
              <a:buChar char="▸"/>
            </a:pPr>
            <a:r>
              <a:rPr lang="en"/>
              <a:t>Visualizzare i file di unità installati:</a:t>
            </a:r>
            <a:endParaRPr/>
          </a:p>
          <a:p>
            <a:pPr indent="-342900" lvl="1" marL="914400" rtl="0" algn="l">
              <a:spcBef>
                <a:spcPts val="0"/>
              </a:spcBef>
              <a:spcAft>
                <a:spcPts val="0"/>
              </a:spcAft>
              <a:buSzPts val="1800"/>
              <a:buChar char="･"/>
            </a:pPr>
            <a:r>
              <a:rPr lang="en"/>
              <a:t>systemctl list-unit-files --type=service</a:t>
            </a:r>
            <a:endParaRPr/>
          </a:p>
          <a:p>
            <a:pPr indent="-342900" lvl="0" marL="457200" rtl="0" algn="l">
              <a:spcBef>
                <a:spcPts val="0"/>
              </a:spcBef>
              <a:spcAft>
                <a:spcPts val="0"/>
              </a:spcAft>
              <a:buSzPts val="1800"/>
              <a:buChar char="▸"/>
            </a:pPr>
            <a:r>
              <a:rPr lang="en"/>
              <a:t>Stati comuni:</a:t>
            </a:r>
            <a:endParaRPr/>
          </a:p>
          <a:p>
            <a:pPr indent="-342900" lvl="1" marL="914400" rtl="0" algn="l">
              <a:spcBef>
                <a:spcPts val="0"/>
              </a:spcBef>
              <a:spcAft>
                <a:spcPts val="0"/>
              </a:spcAft>
              <a:buSzPts val="1800"/>
              <a:buChar char="･"/>
            </a:pPr>
            <a:r>
              <a:rPr lang="en"/>
              <a:t>enabled → avvio al boot</a:t>
            </a:r>
            <a:endParaRPr/>
          </a:p>
          <a:p>
            <a:pPr indent="-342900" lvl="1" marL="914400" rtl="0" algn="l">
              <a:spcBef>
                <a:spcPts val="0"/>
              </a:spcBef>
              <a:spcAft>
                <a:spcPts val="0"/>
              </a:spcAft>
              <a:buSzPts val="1800"/>
              <a:buChar char="･"/>
            </a:pPr>
            <a:r>
              <a:rPr lang="en"/>
              <a:t>disabled → non avvio automatico</a:t>
            </a:r>
            <a:endParaRPr/>
          </a:p>
          <a:p>
            <a:pPr indent="-342900" lvl="1" marL="914400" rtl="0" algn="l">
              <a:spcBef>
                <a:spcPts val="0"/>
              </a:spcBef>
              <a:spcAft>
                <a:spcPts val="0"/>
              </a:spcAft>
              <a:buSzPts val="1800"/>
              <a:buChar char="･"/>
            </a:pPr>
            <a:r>
              <a:rPr lang="en"/>
              <a:t>static → avviato solo da altre unità</a:t>
            </a:r>
            <a:endParaRPr/>
          </a:p>
          <a:p>
            <a:pPr indent="-342900" lvl="1" marL="914400" rtl="0" algn="l">
              <a:spcBef>
                <a:spcPts val="0"/>
              </a:spcBef>
              <a:spcAft>
                <a:spcPts val="0"/>
              </a:spcAft>
              <a:buSzPts val="1800"/>
              <a:buChar char="･"/>
            </a:pPr>
            <a:r>
              <a:rPr lang="en"/>
              <a:t>masked → disabilitato completamente</a:t>
            </a:r>
            <a:endParaRPr/>
          </a:p>
        </p:txBody>
      </p:sp>
      <p:sp>
        <p:nvSpPr>
          <p:cNvPr id="2419" name="Google Shape;2419;p19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Comandi per controllare systemd</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1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Gestione dei Servizi</a:t>
            </a:r>
            <a:endParaRPr/>
          </a:p>
        </p:txBody>
      </p:sp>
      <p:sp>
        <p:nvSpPr>
          <p:cNvPr id="2425" name="Google Shape;2425;p1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26" name="Google Shape;2426;p191"/>
          <p:cNvSpPr txBox="1"/>
          <p:nvPr>
            <p:ph idx="4" type="body"/>
          </p:nvPr>
        </p:nvSpPr>
        <p:spPr>
          <a:xfrm>
            <a:off x="2438400" y="1638300"/>
            <a:ext cx="7315200" cy="381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Usa systemctl enable nome-servizio per attivare il servizio al boot.</a:t>
            </a:r>
            <a:endParaRPr/>
          </a:p>
          <a:p>
            <a:pPr indent="-342900" lvl="0" marL="457200" rtl="0" algn="l">
              <a:spcBef>
                <a:spcPts val="0"/>
              </a:spcBef>
              <a:spcAft>
                <a:spcPts val="0"/>
              </a:spcAft>
              <a:buSzPts val="1800"/>
              <a:buChar char="▸"/>
            </a:pPr>
            <a:r>
              <a:rPr lang="en"/>
              <a:t>🔗 Questo comando crea un link simbolico nelle directory di avvio (/etc/systemd/system/...).</a:t>
            </a:r>
            <a:endParaRPr/>
          </a:p>
          <a:p>
            <a:pPr indent="-342900" lvl="0" marL="457200" rtl="0" algn="l">
              <a:spcBef>
                <a:spcPts val="0"/>
              </a:spcBef>
              <a:spcAft>
                <a:spcPts val="0"/>
              </a:spcAft>
              <a:buSzPts val="1800"/>
              <a:buChar char="▸"/>
            </a:pPr>
            <a:r>
              <a:rPr lang="en"/>
              <a:t>Verifica lo stato con systemctl is-enabled nome-servizio.</a:t>
            </a:r>
            <a:endParaRPr/>
          </a:p>
        </p:txBody>
      </p:sp>
      <p:sp>
        <p:nvSpPr>
          <p:cNvPr id="2427" name="Google Shape;2427;p19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Abilitazione al boot di un servizio</a:t>
            </a:r>
            <a:endParaRPr/>
          </a:p>
        </p:txBody>
      </p:sp>
      <p:sp>
        <p:nvSpPr>
          <p:cNvPr id="2428" name="Google Shape;2428;p191"/>
          <p:cNvSpPr txBox="1"/>
          <p:nvPr/>
        </p:nvSpPr>
        <p:spPr>
          <a:xfrm>
            <a:off x="2286000" y="3517800"/>
            <a:ext cx="8627400" cy="17400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sudo systemctl enable sshd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Created symlink /etc/systemd/system/multi-user.target.wants/sshd.service → /usr/lib/systemd/system/sshd.service.</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 systemctl is-enabled sshd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enabled</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13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300">
              <a:solidFill>
                <a:schemeClr val="dk1"/>
              </a:solidFill>
              <a:latin typeface="Roboto Mono"/>
              <a:ea typeface="Roboto Mono"/>
              <a:cs typeface="Roboto Mono"/>
              <a:sym typeface="Roboto Mon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p19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434" name="Google Shape;2434;p192"/>
          <p:cNvSpPr txBox="1"/>
          <p:nvPr>
            <p:ph type="title"/>
          </p:nvPr>
        </p:nvSpPr>
        <p:spPr>
          <a:xfrm>
            <a:off x="5674100" y="2514600"/>
            <a:ext cx="5037300" cy="346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accent1"/>
                </a:solidFill>
              </a:rPr>
              <a:t>Red Hat Enterprise Linux</a:t>
            </a:r>
            <a:r>
              <a:rPr lang="en"/>
              <a:t>  </a:t>
            </a:r>
            <a:r>
              <a:rPr lang="en" sz="4200"/>
              <a:t>  </a:t>
            </a:r>
            <a:r>
              <a:rPr lang="en" sz="4200"/>
              <a:t> Introduction to Networking</a:t>
            </a:r>
            <a:endParaRPr sz="4200"/>
          </a:p>
        </p:txBody>
      </p:sp>
      <p:sp>
        <p:nvSpPr>
          <p:cNvPr id="2435" name="Google Shape;2435;p192"/>
          <p:cNvSpPr/>
          <p:nvPr/>
        </p:nvSpPr>
        <p:spPr>
          <a:xfrm>
            <a:off x="4517300" y="0"/>
            <a:ext cx="9600" cy="6858000"/>
          </a:xfrm>
          <a:prstGeom prst="rect">
            <a:avLst/>
          </a:prstGeom>
          <a:solidFill>
            <a:srgbClr val="3636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2436" name="Google Shape;2436;p192"/>
          <p:cNvSpPr/>
          <p:nvPr/>
        </p:nvSpPr>
        <p:spPr>
          <a:xfrm rot="-5400000">
            <a:off x="2691700" y="-1819425"/>
            <a:ext cx="9300" cy="364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cxnSp>
        <p:nvCxnSpPr>
          <p:cNvPr id="2437" name="Google Shape;2437;p192"/>
          <p:cNvCxnSpPr/>
          <p:nvPr/>
        </p:nvCxnSpPr>
        <p:spPr>
          <a:xfrm>
            <a:off x="5674100" y="2209375"/>
            <a:ext cx="911100" cy="0"/>
          </a:xfrm>
          <a:prstGeom prst="straightConnector1">
            <a:avLst/>
          </a:prstGeom>
          <a:noFill/>
          <a:ln cap="flat" cmpd="sng" w="38100">
            <a:solidFill>
              <a:schemeClr val="accent1"/>
            </a:solidFill>
            <a:prstDash val="solid"/>
            <a:round/>
            <a:headEnd len="med" w="med" type="none"/>
            <a:tailEnd len="med" w="med" type="none"/>
          </a:ln>
        </p:spPr>
      </p:cxnSp>
      <p:sp>
        <p:nvSpPr>
          <p:cNvPr id="2438" name="Google Shape;2438;p192"/>
          <p:cNvSpPr txBox="1"/>
          <p:nvPr>
            <p:ph idx="4294967295" type="subTitle"/>
          </p:nvPr>
        </p:nvSpPr>
        <p:spPr>
          <a:xfrm>
            <a:off x="5674100" y="1830175"/>
            <a:ext cx="2383500" cy="37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solidFill>
                  <a:schemeClr val="lt1"/>
                </a:solidFill>
              </a:rPr>
              <a:t>17</a:t>
            </a:r>
            <a:endParaRPr b="1">
              <a:solidFill>
                <a:schemeClr val="lt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1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Networking</a:t>
            </a:r>
            <a:endParaRPr/>
          </a:p>
        </p:txBody>
      </p:sp>
      <p:sp>
        <p:nvSpPr>
          <p:cNvPr id="2444" name="Google Shape;2444;p1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45" name="Google Shape;2445;p19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TCP/IP vs OSI Network model</a:t>
            </a:r>
            <a:endParaRPr/>
          </a:p>
        </p:txBody>
      </p:sp>
      <p:pic>
        <p:nvPicPr>
          <p:cNvPr id="2446" name="Google Shape;2446;p193"/>
          <p:cNvPicPr preferRelativeResize="0"/>
          <p:nvPr/>
        </p:nvPicPr>
        <p:blipFill>
          <a:blip r:embed="rId3">
            <a:alphaModFix/>
          </a:blip>
          <a:stretch>
            <a:fillRect/>
          </a:stretch>
        </p:blipFill>
        <p:spPr>
          <a:xfrm>
            <a:off x="2512467" y="1747679"/>
            <a:ext cx="6958100" cy="47595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1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Networking</a:t>
            </a:r>
            <a:endParaRPr/>
          </a:p>
        </p:txBody>
      </p:sp>
      <p:sp>
        <p:nvSpPr>
          <p:cNvPr id="2452" name="Google Shape;2452;p1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53" name="Google Shape;2453;p194"/>
          <p:cNvSpPr txBox="1"/>
          <p:nvPr>
            <p:ph idx="4" type="body"/>
          </p:nvPr>
        </p:nvSpPr>
        <p:spPr>
          <a:xfrm>
            <a:off x="2438400" y="1638300"/>
            <a:ext cx="7315200" cy="381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Linux RHEL usa nomi persistenti delle interfacce di rete.</a:t>
            </a:r>
            <a:endParaRPr/>
          </a:p>
          <a:p>
            <a:pPr indent="-342900" lvl="0" marL="457200" rtl="0" algn="l">
              <a:spcBef>
                <a:spcPts val="0"/>
              </a:spcBef>
              <a:spcAft>
                <a:spcPts val="0"/>
              </a:spcAft>
              <a:buSzPts val="1800"/>
              <a:buChar char="▸"/>
            </a:pPr>
            <a:r>
              <a:rPr lang="en"/>
              <a:t>Nomi basati su firmware e topologia PCI, non sull’ordine di rilevamento.</a:t>
            </a:r>
            <a:endParaRPr/>
          </a:p>
          <a:p>
            <a:pPr indent="-342900" lvl="0" marL="457200" rtl="0" algn="l">
              <a:spcBef>
                <a:spcPts val="0"/>
              </a:spcBef>
              <a:spcAft>
                <a:spcPts val="0"/>
              </a:spcAft>
              <a:buSzPts val="1800"/>
              <a:buChar char="▸"/>
            </a:pPr>
            <a:r>
              <a:rPr lang="en"/>
              <a:t>Formati principali:</a:t>
            </a:r>
            <a:endParaRPr/>
          </a:p>
          <a:p>
            <a:pPr indent="-342900" lvl="1" marL="914400" rtl="0" algn="l">
              <a:spcBef>
                <a:spcPts val="0"/>
              </a:spcBef>
              <a:spcAft>
                <a:spcPts val="0"/>
              </a:spcAft>
              <a:buSzPts val="1800"/>
              <a:buChar char="･"/>
            </a:pPr>
            <a:r>
              <a:rPr lang="en"/>
              <a:t>en → Ethernet, wl → WLAN, ww → WWAN</a:t>
            </a:r>
            <a:endParaRPr/>
          </a:p>
          <a:p>
            <a:pPr indent="-342900" lvl="1" marL="914400" rtl="0" algn="l">
              <a:spcBef>
                <a:spcPts val="0"/>
              </a:spcBef>
              <a:spcAft>
                <a:spcPts val="0"/>
              </a:spcAft>
              <a:buSzPts val="1800"/>
              <a:buChar char="･"/>
            </a:pPr>
            <a:r>
              <a:rPr lang="en"/>
              <a:t>eno1 → Ethernet onboard 1</a:t>
            </a:r>
            <a:endParaRPr/>
          </a:p>
          <a:p>
            <a:pPr indent="-342900" lvl="1" marL="914400" rtl="0" algn="l">
              <a:spcBef>
                <a:spcPts val="0"/>
              </a:spcBef>
              <a:spcAft>
                <a:spcPts val="0"/>
              </a:spcAft>
              <a:buSzPts val="1800"/>
              <a:buChar char="･"/>
            </a:pPr>
            <a:r>
              <a:rPr lang="en"/>
              <a:t>ens3 → Ethernet in slot PCI 3</a:t>
            </a:r>
            <a:endParaRPr/>
          </a:p>
          <a:p>
            <a:pPr indent="-342900" lvl="1" marL="914400" rtl="0" algn="l">
              <a:spcBef>
                <a:spcPts val="0"/>
              </a:spcBef>
              <a:spcAft>
                <a:spcPts val="0"/>
              </a:spcAft>
              <a:buSzPts val="1800"/>
              <a:buChar char="･"/>
            </a:pPr>
            <a:r>
              <a:rPr lang="en"/>
              <a:t>enp2s3 → Ethernet PCI bus 2 slot 3</a:t>
            </a:r>
            <a:endParaRPr/>
          </a:p>
          <a:p>
            <a:pPr indent="-342900" lvl="1" marL="914400" rtl="0" algn="l">
              <a:spcBef>
                <a:spcPts val="0"/>
              </a:spcBef>
              <a:spcAft>
                <a:spcPts val="0"/>
              </a:spcAft>
              <a:buSzPts val="1800"/>
              <a:buChar char="･"/>
            </a:pPr>
            <a:r>
              <a:rPr lang="en"/>
              <a:t>enp0s1f0 → funzione 0 di un dispositivo multifunzione</a:t>
            </a:r>
            <a:endParaRPr/>
          </a:p>
          <a:p>
            <a:pPr indent="-342900" lvl="0" marL="457200" rtl="0" algn="l">
              <a:spcBef>
                <a:spcPts val="0"/>
              </a:spcBef>
              <a:spcAft>
                <a:spcPts val="0"/>
              </a:spcAft>
              <a:buSzPts val="1800"/>
              <a:buChar char="▸"/>
            </a:pPr>
            <a:r>
              <a:rPr lang="en"/>
              <a:t>Vantaggio: nomi stabili anche aggiungendo o rimuovendo hardware.</a:t>
            </a:r>
            <a:endParaRPr/>
          </a:p>
        </p:txBody>
      </p:sp>
      <p:sp>
        <p:nvSpPr>
          <p:cNvPr id="2454" name="Google Shape;2454;p19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Network Interface Naming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sp>
        <p:nvSpPr>
          <p:cNvPr id="2459" name="Google Shape;2459;p1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Networking</a:t>
            </a:r>
            <a:endParaRPr/>
          </a:p>
        </p:txBody>
      </p:sp>
      <p:sp>
        <p:nvSpPr>
          <p:cNvPr id="2460" name="Google Shape;2460;p1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61" name="Google Shape;2461;p195"/>
          <p:cNvSpPr txBox="1"/>
          <p:nvPr>
            <p:ph idx="4" type="body"/>
          </p:nvPr>
        </p:nvSpPr>
        <p:spPr>
          <a:xfrm>
            <a:off x="2438400" y="1638300"/>
            <a:ext cx="7315200" cy="3810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32-bit, 4 ottetti decimali separati da punti.</a:t>
            </a:r>
            <a:endParaRPr/>
          </a:p>
          <a:p>
            <a:pPr indent="-342900" lvl="0" marL="457200" rtl="0" algn="l">
              <a:spcBef>
                <a:spcPts val="0"/>
              </a:spcBef>
              <a:spcAft>
                <a:spcPts val="0"/>
              </a:spcAft>
              <a:buSzPts val="1800"/>
              <a:buChar char="▸"/>
            </a:pPr>
            <a:r>
              <a:rPr lang="en"/>
              <a:t>Suddiviso in network prefix + host identifier.</a:t>
            </a:r>
            <a:endParaRPr/>
          </a:p>
          <a:p>
            <a:pPr indent="-342900" lvl="0" marL="457200" rtl="0" algn="l">
              <a:spcBef>
                <a:spcPts val="0"/>
              </a:spcBef>
              <a:spcAft>
                <a:spcPts val="0"/>
              </a:spcAft>
              <a:buSzPts val="1800"/>
              <a:buChar char="▸"/>
            </a:pPr>
            <a:r>
              <a:rPr lang="en"/>
              <a:t>Subnetting: divide una rete in segmenti più piccoli.</a:t>
            </a:r>
            <a:endParaRPr/>
          </a:p>
          <a:p>
            <a:pPr indent="-342900" lvl="0" marL="457200" rtl="0" algn="l">
              <a:spcBef>
                <a:spcPts val="0"/>
              </a:spcBef>
              <a:spcAft>
                <a:spcPts val="0"/>
              </a:spcAft>
              <a:buSzPts val="1800"/>
              <a:buChar char="▸"/>
            </a:pPr>
            <a:r>
              <a:rPr lang="en"/>
              <a:t>Netmask: definisce quanti bit servono per il network prefix.</a:t>
            </a:r>
            <a:endParaRPr/>
          </a:p>
          <a:p>
            <a:pPr indent="-342900" lvl="1" marL="914400" rtl="0" algn="l">
              <a:spcBef>
                <a:spcPts val="0"/>
              </a:spcBef>
              <a:spcAft>
                <a:spcPts val="0"/>
              </a:spcAft>
              <a:buSzPts val="1800"/>
              <a:buChar char="･"/>
            </a:pPr>
            <a:r>
              <a:rPr lang="en"/>
              <a:t>/24 → 256 indirizzi totali, 254 host utilizzabili</a:t>
            </a:r>
            <a:endParaRPr/>
          </a:p>
          <a:p>
            <a:pPr indent="-342900" lvl="1" marL="914400" rtl="0" algn="l">
              <a:spcBef>
                <a:spcPts val="0"/>
              </a:spcBef>
              <a:spcAft>
                <a:spcPts val="0"/>
              </a:spcAft>
              <a:buSzPts val="1800"/>
              <a:buChar char="･"/>
            </a:pPr>
            <a:r>
              <a:rPr lang="en"/>
              <a:t>/19 → 8190 host</a:t>
            </a:r>
            <a:endParaRPr/>
          </a:p>
          <a:p>
            <a:pPr indent="-342900" lvl="1" marL="914400" rtl="0" algn="l">
              <a:spcBef>
                <a:spcPts val="0"/>
              </a:spcBef>
              <a:spcAft>
                <a:spcPts val="0"/>
              </a:spcAft>
              <a:buSzPts val="1800"/>
              <a:buChar char="･"/>
            </a:pPr>
            <a:r>
              <a:rPr lang="en"/>
              <a:t>/8 → 16.7 milioni host</a:t>
            </a:r>
            <a:endParaRPr/>
          </a:p>
        </p:txBody>
      </p:sp>
      <p:sp>
        <p:nvSpPr>
          <p:cNvPr id="2462" name="Google Shape;2462;p19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IPv4 Networking</a:t>
            </a:r>
            <a:endParaRPr/>
          </a:p>
        </p:txBody>
      </p:sp>
      <p:pic>
        <p:nvPicPr>
          <p:cNvPr id="2463" name="Google Shape;2463;p195"/>
          <p:cNvPicPr preferRelativeResize="0"/>
          <p:nvPr/>
        </p:nvPicPr>
        <p:blipFill>
          <a:blip r:embed="rId3">
            <a:alphaModFix/>
          </a:blip>
          <a:stretch>
            <a:fillRect/>
          </a:stretch>
        </p:blipFill>
        <p:spPr>
          <a:xfrm>
            <a:off x="2971788" y="4373475"/>
            <a:ext cx="5667375" cy="2457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 Dark">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